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7" r:id="rId3"/>
    <p:sldId id="258" r:id="rId4"/>
    <p:sldId id="259" r:id="rId5"/>
    <p:sldId id="260" r:id="rId6"/>
    <p:sldId id="272" r:id="rId7"/>
    <p:sldId id="261" r:id="rId8"/>
    <p:sldId id="262" r:id="rId9"/>
    <p:sldId id="263" r:id="rId10"/>
    <p:sldId id="264" r:id="rId11"/>
    <p:sldId id="265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94660"/>
  </p:normalViewPr>
  <p:slideViewPr>
    <p:cSldViewPr snapToGrid="0">
      <p:cViewPr varScale="1">
        <p:scale>
          <a:sx n="60" d="100"/>
          <a:sy n="60" d="100"/>
        </p:scale>
        <p:origin x="916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971ED-BA88-46A6-979A-D67B7BBDE4E6}" type="datetimeFigureOut">
              <a:rPr lang="en-GB" smtClean="0"/>
              <a:t>15/07/2025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FE137-F622-442B-96FB-526172E30A7B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4953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971ED-BA88-46A6-979A-D67B7BBDE4E6}" type="datetimeFigureOut">
              <a:rPr lang="en-GB" smtClean="0"/>
              <a:t>15/07/2025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FE137-F622-442B-96FB-526172E30A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1678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971ED-BA88-46A6-979A-D67B7BBDE4E6}" type="datetimeFigureOut">
              <a:rPr lang="en-GB" smtClean="0"/>
              <a:t>15/07/2025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FE137-F622-442B-96FB-526172E30A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390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971ED-BA88-46A6-979A-D67B7BBDE4E6}" type="datetimeFigureOut">
              <a:rPr lang="en-GB" smtClean="0"/>
              <a:t>15/07/2025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FE137-F622-442B-96FB-526172E30A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9161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971ED-BA88-46A6-979A-D67B7BBDE4E6}" type="datetimeFigureOut">
              <a:rPr lang="en-GB" smtClean="0"/>
              <a:t>15/07/2025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FE137-F622-442B-96FB-526172E30A7B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2771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971ED-BA88-46A6-979A-D67B7BBDE4E6}" type="datetimeFigureOut">
              <a:rPr lang="en-GB" smtClean="0"/>
              <a:t>15/07/2025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FE137-F622-442B-96FB-526172E30A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5705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971ED-BA88-46A6-979A-D67B7BBDE4E6}" type="datetimeFigureOut">
              <a:rPr lang="en-GB" smtClean="0"/>
              <a:t>15/07/2025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FE137-F622-442B-96FB-526172E30A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9209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971ED-BA88-46A6-979A-D67B7BBDE4E6}" type="datetimeFigureOut">
              <a:rPr lang="en-GB" smtClean="0"/>
              <a:t>15/07/2025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FE137-F622-442B-96FB-526172E30A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8619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971ED-BA88-46A6-979A-D67B7BBDE4E6}" type="datetimeFigureOut">
              <a:rPr lang="en-GB" smtClean="0"/>
              <a:t>15/07/2025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FE137-F622-442B-96FB-526172E30A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9202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1F971ED-BA88-46A6-979A-D67B7BBDE4E6}" type="datetimeFigureOut">
              <a:rPr lang="en-GB" smtClean="0"/>
              <a:t>15/07/2025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A5FE137-F622-442B-96FB-526172E30A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4624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971ED-BA88-46A6-979A-D67B7BBDE4E6}" type="datetimeFigureOut">
              <a:rPr lang="en-GB" smtClean="0"/>
              <a:t>15/07/2025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FE137-F622-442B-96FB-526172E30A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637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1F971ED-BA88-46A6-979A-D67B7BBDE4E6}" type="datetimeFigureOut">
              <a:rPr lang="en-GB" smtClean="0"/>
              <a:t>15/07/2025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A5FE137-F622-442B-96FB-526172E30A7B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5844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6F854-776F-ADEC-BE79-3A7715D8A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>
                <a:latin typeface="Georgia" panose="02040502050405020303" pitchFamily="18" charset="0"/>
              </a:rPr>
              <a:t>AFRITECH ELECTRONICS LTD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3C7A40A-7E6E-8DBC-93F6-1D3F68E501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819" y="1787948"/>
            <a:ext cx="10653322" cy="4426229"/>
          </a:xfrm>
        </p:spPr>
      </p:pic>
    </p:spTree>
    <p:extLst>
      <p:ext uri="{BB962C8B-B14F-4D97-AF65-F5344CB8AC3E}">
        <p14:creationId xmlns:p14="http://schemas.microsoft.com/office/powerpoint/2010/main" val="27483350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BC774-611E-AAA0-3188-CD67E8997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Georgia" panose="02040502050405020303" pitchFamily="18" charset="0"/>
              </a:rPr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6E89B-2562-C6E8-9264-DF793923E7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>
                <a:latin typeface="Georgia" panose="02040502050405020303" pitchFamily="18" charset="0"/>
              </a:rPr>
              <a:t>Deploy </a:t>
            </a:r>
            <a:r>
              <a:rPr lang="en-GB" sz="2400" b="1" dirty="0">
                <a:latin typeface="Georgia" panose="02040502050405020303" pitchFamily="18" charset="0"/>
              </a:rPr>
              <a:t>AI-based monitoring</a:t>
            </a:r>
            <a:r>
              <a:rPr lang="en-GB" sz="2400" dirty="0">
                <a:latin typeface="Georgia" panose="02040502050405020303" pitchFamily="18" charset="0"/>
              </a:rPr>
              <a:t> tools with NLP capabilities</a:t>
            </a:r>
          </a:p>
          <a:p>
            <a:r>
              <a:rPr lang="en-GB" sz="2400" dirty="0">
                <a:latin typeface="Georgia" panose="02040502050405020303" pitchFamily="18" charset="0"/>
              </a:rPr>
              <a:t>Build a </a:t>
            </a:r>
            <a:r>
              <a:rPr lang="en-GB" sz="2400" b="1" dirty="0">
                <a:latin typeface="Georgia" panose="02040502050405020303" pitchFamily="18" charset="0"/>
              </a:rPr>
              <a:t>real-time dashboard</a:t>
            </a:r>
            <a:r>
              <a:rPr lang="en-GB" sz="2400" dirty="0">
                <a:latin typeface="Georgia" panose="02040502050405020303" pitchFamily="18" charset="0"/>
              </a:rPr>
              <a:t> for mentions, sentiment, and influencer spikes</a:t>
            </a:r>
          </a:p>
          <a:p>
            <a:r>
              <a:rPr lang="en-GB" sz="2400" dirty="0">
                <a:latin typeface="Georgia" panose="02040502050405020303" pitchFamily="18" charset="0"/>
              </a:rPr>
              <a:t>Create a </a:t>
            </a:r>
            <a:r>
              <a:rPr lang="en-GB" sz="2400" b="1" dirty="0">
                <a:latin typeface="Georgia" panose="02040502050405020303" pitchFamily="18" charset="0"/>
              </a:rPr>
              <a:t>data-driven crisis response framework</a:t>
            </a:r>
            <a:endParaRPr lang="en-GB" sz="2400" dirty="0">
              <a:latin typeface="Georgia" panose="02040502050405020303" pitchFamily="18" charset="0"/>
            </a:endParaRPr>
          </a:p>
          <a:p>
            <a:r>
              <a:rPr lang="en-GB" sz="2400" dirty="0">
                <a:latin typeface="Georgia" panose="02040502050405020303" pitchFamily="18" charset="0"/>
              </a:rPr>
              <a:t>Train ML models on brand-specific tone and language patterns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90673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C07D6-DA77-09A0-1763-ACBF91F1A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>
                <a:latin typeface="Georgia" panose="02040502050405020303" pitchFamily="18" charset="0"/>
              </a:rPr>
              <a:t>Summary of Steps-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D0BE8-3F0D-93E5-AC1F-6610E7124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Data Cleaning</a:t>
            </a:r>
          </a:p>
          <a:p>
            <a:r>
              <a:rPr lang="en-GB" dirty="0"/>
              <a:t>Data Validation</a:t>
            </a:r>
          </a:p>
          <a:p>
            <a:r>
              <a:rPr lang="en-GB" dirty="0"/>
              <a:t>Exploratory Data Analysis</a:t>
            </a:r>
          </a:p>
          <a:p>
            <a:r>
              <a:rPr lang="en-GB" dirty="0"/>
              <a:t>Uploading Data in Database</a:t>
            </a:r>
          </a:p>
          <a:p>
            <a:r>
              <a:rPr lang="en-GB" dirty="0"/>
              <a:t>Data Exploration in SQL</a:t>
            </a:r>
          </a:p>
          <a:p>
            <a:r>
              <a:rPr lang="en-GB" dirty="0"/>
              <a:t>Loading of Data to </a:t>
            </a:r>
            <a:r>
              <a:rPr lang="en-GB" dirty="0" err="1"/>
              <a:t>PowerBI</a:t>
            </a:r>
            <a:endParaRPr lang="en-GB" dirty="0"/>
          </a:p>
          <a:p>
            <a:r>
              <a:rPr lang="en-GB" dirty="0"/>
              <a:t>Data Visualization</a:t>
            </a:r>
          </a:p>
          <a:p>
            <a:r>
              <a:rPr lang="en-GB" dirty="0"/>
              <a:t>Creating </a:t>
            </a:r>
            <a:r>
              <a:rPr lang="en-GB" dirty="0" err="1"/>
              <a:t>DashBoard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24005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80A3A-3C2C-23E7-7159-7931207C6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>
                <a:latin typeface="Georgia" panose="02040502050405020303" pitchFamily="18" charset="0"/>
              </a:rPr>
              <a:t>Data Dictionary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7A6D9F2-A398-5F36-8967-B534A00C5F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7443" y="2128749"/>
            <a:ext cx="7077439" cy="3457753"/>
          </a:xfrm>
        </p:spPr>
      </p:pic>
    </p:spTree>
    <p:extLst>
      <p:ext uri="{BB962C8B-B14F-4D97-AF65-F5344CB8AC3E}">
        <p14:creationId xmlns:p14="http://schemas.microsoft.com/office/powerpoint/2010/main" val="15155105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92AAB-9195-5E5D-0212-0478316AA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>
                <a:latin typeface="Georgia" panose="02040502050405020303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FD56A-5915-95E0-7772-B781E8D00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In today’s hyper-connected world, a brand’s reputation is largely influenced by online dialogue. Social media monitoring has evolved from a supportive function to a critical necessity. Detecting negative sentiment early, responding swiftly to public concerns, and engaging authentically with audiences empower brands to mitigate risks before they escalate.</a:t>
            </a:r>
          </a:p>
          <a:p>
            <a:r>
              <a:rPr lang="en-GB" dirty="0"/>
              <a:t>Leveraging advanced technologies such as sentiment analysis, real-time monitoring systems, and well-structured crisis response protocols enables organizations to:</a:t>
            </a:r>
          </a:p>
          <a:p>
            <a:r>
              <a:rPr lang="en-GB" dirty="0"/>
              <a:t>Strategically shape public perception</a:t>
            </a:r>
          </a:p>
          <a:p>
            <a:r>
              <a:rPr lang="en-GB" dirty="0"/>
              <a:t>React quickly to emerging issues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87759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570B5-1ADA-3E24-00E3-90CAA6A6E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>
                <a:latin typeface="Georgia" panose="02040502050405020303" pitchFamily="18" charset="0"/>
              </a:rPr>
              <a:t>Conclusion </a:t>
            </a:r>
            <a:r>
              <a:rPr lang="en-GB" b="1" dirty="0" err="1">
                <a:latin typeface="Georgia" panose="02040502050405020303" pitchFamily="18" charset="0"/>
              </a:rPr>
              <a:t>Contd</a:t>
            </a:r>
            <a:r>
              <a:rPr lang="en-GB" b="1" dirty="0">
                <a:latin typeface="Georgia" panose="02040502050405020303" pitchFamily="18" charset="0"/>
              </a:rPr>
              <a:t>--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82DC8-999C-2A1B-C0FF-EDC03CD618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Strengthen customer engagement and loyalty</a:t>
            </a:r>
          </a:p>
          <a:p>
            <a:r>
              <a:rPr lang="en-GB" dirty="0"/>
              <a:t>Preserve brand integrity and trust in a competitive environment</a:t>
            </a:r>
          </a:p>
          <a:p>
            <a:r>
              <a:rPr lang="en-GB" dirty="0"/>
              <a:t>Ultimately, investing in intelligent social media oversight is not merely a </a:t>
            </a:r>
            <a:r>
              <a:rPr lang="en-GB" dirty="0" err="1"/>
              <a:t>defense</a:t>
            </a:r>
            <a:r>
              <a:rPr lang="en-GB" dirty="0"/>
              <a:t> mechanism—it is a strategic asset for building sustainable brand equity.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48118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F9BF1-4FC3-D5C9-F7F8-EADD9D28F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457819"/>
          </a:xfrm>
        </p:spPr>
        <p:txBody>
          <a:bodyPr>
            <a:normAutofit/>
          </a:bodyPr>
          <a:lstStyle/>
          <a:p>
            <a:r>
              <a:rPr lang="en-GB" dirty="0">
                <a:latin typeface="Algerian" panose="04020705040A02060702" pitchFamily="82" charset="0"/>
              </a:rPr>
              <a:t>Thank you……</a:t>
            </a:r>
            <a:br>
              <a:rPr lang="en-GB" dirty="0">
                <a:latin typeface="Algerian" panose="04020705040A02060702" pitchFamily="82" charset="0"/>
              </a:rPr>
            </a:br>
            <a:br>
              <a:rPr lang="en-GB" dirty="0">
                <a:latin typeface="Algerian" panose="04020705040A02060702" pitchFamily="82" charset="0"/>
              </a:rPr>
            </a:br>
            <a:r>
              <a:rPr lang="en-GB" dirty="0">
                <a:latin typeface="Algerian" panose="04020705040A02060702" pitchFamily="82" charset="0"/>
              </a:rPr>
              <a:t>By Faith Ejele</a:t>
            </a:r>
          </a:p>
        </p:txBody>
      </p:sp>
    </p:spTree>
    <p:extLst>
      <p:ext uri="{BB962C8B-B14F-4D97-AF65-F5344CB8AC3E}">
        <p14:creationId xmlns:p14="http://schemas.microsoft.com/office/powerpoint/2010/main" val="3715947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DD74F-E128-35DD-4D48-9C352BC6A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b="1" dirty="0">
                <a:latin typeface="Georgia" panose="02040502050405020303" pitchFamily="18" charset="0"/>
              </a:rPr>
              <a:t>Enhancing Brand Reputation-Social Media monitoring</a:t>
            </a:r>
          </a:p>
        </p:txBody>
      </p:sp>
    </p:spTree>
    <p:extLst>
      <p:ext uri="{BB962C8B-B14F-4D97-AF65-F5344CB8AC3E}">
        <p14:creationId xmlns:p14="http://schemas.microsoft.com/office/powerpoint/2010/main" val="2383337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25AD2-5452-46D5-CCC9-131C4963E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>
                <a:latin typeface="Georgia" panose="02040502050405020303" pitchFamily="18" charset="0"/>
              </a:rPr>
              <a:t>Introduction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0F34DBD-7266-6789-135E-5ADAE1FD70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7052" y="1690688"/>
            <a:ext cx="10031818" cy="4603786"/>
          </a:xfrm>
        </p:spPr>
      </p:pic>
    </p:spTree>
    <p:extLst>
      <p:ext uri="{BB962C8B-B14F-4D97-AF65-F5344CB8AC3E}">
        <p14:creationId xmlns:p14="http://schemas.microsoft.com/office/powerpoint/2010/main" val="2094856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90970-7D12-BF90-96EB-82F70C4E7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>
                <a:latin typeface="Georgia" panose="02040502050405020303" pitchFamily="18" charset="0"/>
              </a:rPr>
              <a:t>Business Problem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32BFE6-8FAE-A9DA-9B43-BB254B4B07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5106" y="2276394"/>
            <a:ext cx="6582113" cy="3162463"/>
          </a:xfrm>
        </p:spPr>
      </p:pic>
    </p:spTree>
    <p:extLst>
      <p:ext uri="{BB962C8B-B14F-4D97-AF65-F5344CB8AC3E}">
        <p14:creationId xmlns:p14="http://schemas.microsoft.com/office/powerpoint/2010/main" val="1722041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C9F40-9C8C-EA4A-3018-FDCD7656E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b="1" dirty="0" err="1">
                <a:latin typeface="Georgia" panose="02040502050405020303" pitchFamily="18" charset="0"/>
              </a:rPr>
              <a:t>Sentimenttrend</a:t>
            </a:r>
            <a:r>
              <a:rPr lang="en-GB" b="1" dirty="0">
                <a:latin typeface="Georgia" panose="02040502050405020303" pitchFamily="18" charset="0"/>
              </a:rPr>
              <a:t> by </a:t>
            </a:r>
            <a:r>
              <a:rPr lang="en-GB" b="1" dirty="0" err="1">
                <a:latin typeface="Georgia" panose="02040502050405020303" pitchFamily="18" charset="0"/>
              </a:rPr>
              <a:t>Customertype</a:t>
            </a:r>
            <a:r>
              <a:rPr lang="en-GB" b="1" dirty="0">
                <a:latin typeface="Georgia" panose="02040502050405020303" pitchFamily="18" charset="0"/>
              </a:rPr>
              <a:t> and Sentiment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E277AF6-C546-D2E8-27DE-92BAFC0C77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9312" y="1973513"/>
            <a:ext cx="9383231" cy="3560734"/>
          </a:xfrm>
        </p:spPr>
      </p:pic>
    </p:spTree>
    <p:extLst>
      <p:ext uri="{BB962C8B-B14F-4D97-AF65-F5344CB8AC3E}">
        <p14:creationId xmlns:p14="http://schemas.microsoft.com/office/powerpoint/2010/main" val="3377865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6EEA6D6-0657-8D24-8F2C-0D19E00BCB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26" y="303028"/>
            <a:ext cx="11816602" cy="5805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94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2D857-E3FA-0CEE-C039-258449D53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b="1" dirty="0">
                <a:latin typeface="Georgia" panose="02040502050405020303" pitchFamily="18" charset="0"/>
              </a:rPr>
              <a:t>Social Media </a:t>
            </a:r>
            <a:r>
              <a:rPr lang="en-GB" dirty="0">
                <a:latin typeface="Georgia" panose="02040502050405020303" pitchFamily="18" charset="0"/>
              </a:rPr>
              <a:t>Challenges and Impact Brand Reputation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7010B0C-7C34-C11D-600E-57641D3D215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184650"/>
            <a:ext cx="10395098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GB" sz="1800" dirty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1800" dirty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1800" dirty="0"/>
              <a:t>Challenges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1800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GB" sz="1800" dirty="0"/>
              <a:t>Slow reaction to rapidly spreading complaints or negative content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GB" sz="1800" dirty="0"/>
              <a:t>Failure to capture brand mentions due to indirect tagging or spelling variations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GB" sz="1800" dirty="0"/>
              <a:t>Difficulty detecting early signs of negative sentiment or reputational risks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GB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1800" dirty="0">
                <a:latin typeface="Arial" panose="020B0604020202020204" pitchFamily="34" charset="0"/>
              </a:rPr>
              <a:t>Impact on Brand</a:t>
            </a:r>
            <a:endParaRPr kumimoji="0" lang="en-GB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1800" dirty="0"/>
              <a:t>Negative public reactions may intensify before the brand has a chance to respond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1800" dirty="0"/>
              <a:t>The brand risks losing control of its public image and message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1800" dirty="0"/>
              <a:t>Perceived as out of touch with customer concerns and evolving market sentiment.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0559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8454A-9585-DABD-9DDC-816EDDB8C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b="1" dirty="0">
                <a:latin typeface="Georgia" panose="02040502050405020303" pitchFamily="18" charset="0"/>
              </a:rPr>
              <a:t>Crisis management </a:t>
            </a:r>
            <a:r>
              <a:rPr lang="en-GB" dirty="0">
                <a:latin typeface="Georgia" panose="02040502050405020303" pitchFamily="18" charset="0"/>
              </a:rPr>
              <a:t>Challenges and Impact Brand Reputation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5A5DAE2-F753-2921-31BB-5CFFA7A1C0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4830746"/>
              </p:ext>
            </p:extLst>
          </p:nvPr>
        </p:nvGraphicFramePr>
        <p:xfrm>
          <a:off x="838200" y="2014870"/>
          <a:ext cx="10515600" cy="3992525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1585871859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177789510"/>
                    </a:ext>
                  </a:extLst>
                </a:gridCol>
              </a:tblGrid>
              <a:tr h="84053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b="1"/>
                        <a:t>Challenge</a:t>
                      </a:r>
                      <a:endParaRPr lang="en-GB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b="1"/>
                        <a:t>Consequence</a:t>
                      </a:r>
                      <a:endParaRPr lang="en-GB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1761146"/>
                  </a:ext>
                </a:extLst>
              </a:tr>
              <a:tr h="147092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/>
                        <a:t>Lack of a structured crisis response plan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/>
                        <a:t>Disorganized internal efforts and delayed reaction times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784759"/>
                  </a:ext>
                </a:extLst>
              </a:tr>
              <a:tr h="84053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/>
                        <a:t>Absence of real-time alert systems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/>
                        <a:t>Issues intensify without timely intervention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9897686"/>
                  </a:ext>
                </a:extLst>
              </a:tr>
              <a:tr h="84053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/>
                        <a:t>Ineffective cross-team coordination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dirty="0"/>
                        <a:t>Inconsistent messaging that undermines public trust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52151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0882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B8469-5E71-9064-D903-C29F6EB47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b="1" dirty="0">
                <a:latin typeface="Georgia" panose="02040502050405020303" pitchFamily="18" charset="0"/>
              </a:rPr>
              <a:t>Sentiment</a:t>
            </a:r>
            <a:r>
              <a:rPr lang="en-GB" dirty="0">
                <a:latin typeface="Georgia" panose="02040502050405020303" pitchFamily="18" charset="0"/>
              </a:rPr>
              <a:t> Challenges and Impact Brand Reputation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32D9E42-A902-CEFC-7FFF-94CEBF3D58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7065652"/>
              </p:ext>
            </p:extLst>
          </p:nvPr>
        </p:nvGraphicFramePr>
        <p:xfrm>
          <a:off x="838200" y="1802218"/>
          <a:ext cx="10515600" cy="4061636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3694276843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948801045"/>
                    </a:ext>
                  </a:extLst>
                </a:gridCol>
              </a:tblGrid>
              <a:tr h="101540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/>
                        <a:t>Risk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/>
                        <a:t>Impact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7421022"/>
                  </a:ext>
                </a:extLst>
              </a:tr>
              <a:tr h="101540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/>
                        <a:t>Misreading sarcasm/slang/emojis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/>
                        <a:t>False positivity or false alarms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8363661"/>
                  </a:ext>
                </a:extLst>
              </a:tr>
              <a:tr h="101540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/>
                        <a:t>One-size-fits-all language models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/>
                        <a:t>Ignoring platform tone (Twitter vs LinkedIn)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1436526"/>
                  </a:ext>
                </a:extLst>
              </a:tr>
              <a:tr h="101540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/>
                        <a:t>No sentiment trend tracking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dirty="0"/>
                        <a:t>Missed mood shifts before major issues arise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02947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472950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2017</TotalTime>
  <Words>378</Words>
  <Application>Microsoft Office PowerPoint</Application>
  <PresentationFormat>Widescreen</PresentationFormat>
  <Paragraphs>61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Algerian</vt:lpstr>
      <vt:lpstr>Arial</vt:lpstr>
      <vt:lpstr>Calibri</vt:lpstr>
      <vt:lpstr>Calibri Light</vt:lpstr>
      <vt:lpstr>Georgia</vt:lpstr>
      <vt:lpstr>Retrospect</vt:lpstr>
      <vt:lpstr>AFRITECH ELECTRONICS LTD</vt:lpstr>
      <vt:lpstr>Enhancing Brand Reputation-Social Media monitoring</vt:lpstr>
      <vt:lpstr>Introduction</vt:lpstr>
      <vt:lpstr>Business Problem</vt:lpstr>
      <vt:lpstr>Sentimenttrend by Customertype and Sentiment</vt:lpstr>
      <vt:lpstr>PowerPoint Presentation</vt:lpstr>
      <vt:lpstr>Social Media Challenges and Impact Brand Reputation</vt:lpstr>
      <vt:lpstr>Crisis management Challenges and Impact Brand Reputation</vt:lpstr>
      <vt:lpstr>Sentiment Challenges and Impact Brand Reputation</vt:lpstr>
      <vt:lpstr>Recommendations</vt:lpstr>
      <vt:lpstr>Summary of Steps-</vt:lpstr>
      <vt:lpstr>Data Dictionary</vt:lpstr>
      <vt:lpstr>Conclusion</vt:lpstr>
      <vt:lpstr>Conclusion Contd--</vt:lpstr>
      <vt:lpstr>Thank you……  By Faith Ejele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Faith Ejele</dc:creator>
  <cp:lastModifiedBy>Faith Ejele</cp:lastModifiedBy>
  <cp:revision>20</cp:revision>
  <dcterms:created xsi:type="dcterms:W3CDTF">2025-07-13T17:36:41Z</dcterms:created>
  <dcterms:modified xsi:type="dcterms:W3CDTF">2025-07-16T01:50:01Z</dcterms:modified>
</cp:coreProperties>
</file>