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4" r:id="rId6"/>
    <p:sldId id="257" r:id="rId7"/>
    <p:sldId id="259" r:id="rId8"/>
    <p:sldId id="266" r:id="rId9"/>
    <p:sldId id="265" r:id="rId10"/>
    <p:sldId id="269" r:id="rId11"/>
    <p:sldId id="270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3B50-DBB5-B2CB-6400-26A87F20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4D4D4-18CB-7771-1B40-566F53F7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F4ED-3315-448F-8509-306416CB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9F32-FF78-9EE6-6AA0-C20E7A2E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76BA-737C-9941-CB8A-31EB6AB2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23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5F07-132A-876E-52C8-8AC757B9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CD4EB-4C8C-8247-3BCB-3BB8CB12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7536-730E-8B0C-712D-2D6F58D3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A3A0F-F42B-FE72-F214-2778FF5E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9E04-CB7F-395B-790A-CD6B1DF9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93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E5256-0B35-135A-4B7A-1C11609E8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63D54-7A41-B26A-0B7B-3A8260A81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7C2C-DAA1-9ADF-1546-B7A67067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BD40-6F65-6E6D-3A1E-28423D47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93B9-CC14-385F-687D-4FE04598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4C63-639F-2A4E-0BC2-57D299F8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F2AA-20C9-8CC1-5DA5-0BDA67A9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DEC7-C647-A837-B34C-EDD60C57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D79B-2A21-3FB1-0AE6-2A6B2177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47BA-EB22-3FA8-8855-4A2F727A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56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F164-9EAE-C17B-8BE4-45681505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0C971-0F0A-D3CD-C5B4-08A34647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EA29-372F-99C7-7020-A9D9B3AA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9CC0-DEBD-80BB-E081-91319013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39E2-90C0-2187-E2F5-488F5B54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94A3-3AD0-07D0-2550-74E5E983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4F83-9BEB-DBAF-79FB-BC58E60B9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B2357-87A5-75EB-B47C-ADAE8B2C0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09BE-B162-176C-668C-55456E9F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0A60C-E40F-C3A3-6B76-F6BC1E37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71914-245C-B4F9-EB74-858B5C70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9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22E4-C825-4A89-0393-FF0595FD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D54E0-FF3C-58D4-CCE6-1BC97213B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AE8BA-6F27-1D45-B825-1E48BE4C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A6D45-0BF6-2045-A61E-6B2452978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0CF74-5DA6-3BD9-B78C-E7C6D30ED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9748-7F7D-CDD9-056F-226531BA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35637-50C4-7DB6-1270-0C3380C8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5B357-6EF5-4BE2-817A-CF37A73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80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8C5D-3408-266E-C8FE-BD94C58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F6BA5-AB8C-CD81-C537-FE24CB86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68FF5-E4A7-452D-D3E9-94E57540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DC2FB-FD61-AC5F-AE33-DE3F69A3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63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01AE0-12C9-8AF9-7621-7C9BC400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04B31-E66B-050D-CC53-891C201C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F4672-AABC-45DC-C94B-B78DDD11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87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F8CC-1411-1EB5-EA27-10EBDAC9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7532-0C22-178B-2F1E-84172AD5E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77124-C513-EA9D-BA75-D0094DB7F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5AC9F-B0AD-D003-2324-245BBE60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7C11F-FD75-C017-B1B5-CD7F37DE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267E-762D-04CB-8C03-73B71A4E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88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43C8-07C3-0638-7AD6-E63D3DDA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7DE7A-56AE-F980-835A-6BC008333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21B07-C8F9-E2E9-3989-0C9926EC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1693-CA83-6139-9933-0A87A884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A0021-6CBC-263B-8BEE-5EEADE3B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920B4-8EB6-18BD-5DCD-2E319934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75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4E6A0-5FE5-5463-63F6-45B588CF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BCBC1-7A11-9FF5-12F2-F99619925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4F81-884F-0935-84F0-8A22D9A55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A28EF-0F7D-4EB7-9F6E-9D70B07834A4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66D12-BF28-921A-3872-51971BEFE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1BB0-C146-5782-C2BA-A61EA8977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EA86-5F28-443A-8304-9A2FE5FC17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90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0F81-A68C-21E6-A847-25A5DAADC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ECOM-EXPRESS LIMITED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3D104-7B12-1C7B-24DE-A88F15F1D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By Faith Ejele</a:t>
            </a:r>
          </a:p>
        </p:txBody>
      </p:sp>
    </p:spTree>
    <p:extLst>
      <p:ext uri="{BB962C8B-B14F-4D97-AF65-F5344CB8AC3E}">
        <p14:creationId xmlns:p14="http://schemas.microsoft.com/office/powerpoint/2010/main" val="403988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5BC1-F88D-EF3C-DB3D-FB08DBB8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Offer_Value</a:t>
            </a:r>
            <a:r>
              <a:rPr lang="en-GB" dirty="0"/>
              <a:t>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B233E-92D7-E843-60E9-5D747F699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977" y="2535865"/>
            <a:ext cx="9611832" cy="2136976"/>
          </a:xfrm>
        </p:spPr>
      </p:pic>
    </p:spTree>
    <p:extLst>
      <p:ext uri="{BB962C8B-B14F-4D97-AF65-F5344CB8AC3E}">
        <p14:creationId xmlns:p14="http://schemas.microsoft.com/office/powerpoint/2010/main" val="165203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2AFB-253B-24FD-3DBC-E967F5DF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Conversion Rate- 25%  Vs Free Shipping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77AC5-64AB-CACF-2C71-A769D47F5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410" y="1825625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82548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CCC7-A114-658E-6895-5FCB4DC7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Data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CA903A-BAAB-F790-E908-A28CE2279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450" y="1996178"/>
            <a:ext cx="10515599" cy="4010231"/>
          </a:xfrm>
        </p:spPr>
      </p:pic>
    </p:spTree>
    <p:extLst>
      <p:ext uri="{BB962C8B-B14F-4D97-AF65-F5344CB8AC3E}">
        <p14:creationId xmlns:p14="http://schemas.microsoft.com/office/powerpoint/2010/main" val="167594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6EAB-03DD-FFC8-FC93-3563C946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>
                <a:latin typeface="Garamond" panose="02020404030301010803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4A6B-A7F6-AB8F-3819-200DC5959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Offer Performance </a:t>
            </a:r>
            <a:r>
              <a:rPr lang="en-GB" dirty="0" err="1">
                <a:latin typeface="Garamond" panose="02020404030301010803" pitchFamily="18" charset="0"/>
              </a:rPr>
              <a:t>AnalysisOur</a:t>
            </a:r>
            <a:r>
              <a:rPr lang="en-GB" dirty="0">
                <a:latin typeface="Garamond" panose="02020404030301010803" pitchFamily="18" charset="0"/>
              </a:rPr>
              <a:t> analysis compared the 25% Discount offer with the Free Shipping offer to understand which drives better customer engagement and </a:t>
            </a:r>
            <a:r>
              <a:rPr lang="en-GB" dirty="0" err="1">
                <a:latin typeface="Garamond" panose="02020404030301010803" pitchFamily="18" charset="0"/>
              </a:rPr>
              <a:t>sales.Customer</a:t>
            </a:r>
            <a:r>
              <a:rPr lang="en-GB" dirty="0">
                <a:latin typeface="Garamond" panose="02020404030301010803" pitchFamily="18" charset="0"/>
              </a:rPr>
              <a:t> Views: Both offers attracted a similar number of views, with the 25% Discount slightly </a:t>
            </a:r>
            <a:r>
              <a:rPr lang="en-GB" dirty="0" err="1">
                <a:latin typeface="Garamond" panose="02020404030301010803" pitchFamily="18" charset="0"/>
              </a:rPr>
              <a:t>ahead.Conversion</a:t>
            </a:r>
            <a:r>
              <a:rPr lang="en-GB" dirty="0">
                <a:latin typeface="Garamond" panose="02020404030301010803" pitchFamily="18" charset="0"/>
              </a:rPr>
              <a:t> Rates: Free Shipping converted a higher percentage of visitors into paying customers compared to the 25% </a:t>
            </a:r>
            <a:r>
              <a:rPr lang="en-GB" dirty="0" err="1">
                <a:latin typeface="Garamond" panose="02020404030301010803" pitchFamily="18" charset="0"/>
              </a:rPr>
              <a:t>Discount.Average</a:t>
            </a:r>
            <a:r>
              <a:rPr lang="en-GB" dirty="0">
                <a:latin typeface="Garamond" panose="02020404030301010803" pitchFamily="18" charset="0"/>
              </a:rPr>
              <a:t> Order Value: Customers who used the 25% Discount spent slightly more per order than those who used Free </a:t>
            </a:r>
            <a:r>
              <a:rPr lang="en-GB" dirty="0" err="1">
                <a:latin typeface="Garamond" panose="02020404030301010803" pitchFamily="18" charset="0"/>
              </a:rPr>
              <a:t>Shipping.Abandonment</a:t>
            </a:r>
            <a:r>
              <a:rPr lang="en-GB" dirty="0">
                <a:latin typeface="Garamond" panose="02020404030301010803" pitchFamily="18" charset="0"/>
              </a:rPr>
              <a:t> Rate: A large share of visitors did not complete their purchases for both offers, but abandonment was slightly lower for Free Shipping</a:t>
            </a:r>
          </a:p>
        </p:txBody>
      </p:sp>
    </p:spTree>
    <p:extLst>
      <p:ext uri="{BB962C8B-B14F-4D97-AF65-F5344CB8AC3E}">
        <p14:creationId xmlns:p14="http://schemas.microsoft.com/office/powerpoint/2010/main" val="93185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9C9F-34DB-E55F-0817-C8C06433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Conclusion </a:t>
            </a:r>
            <a:r>
              <a:rPr lang="en-GB" dirty="0" err="1">
                <a:latin typeface="Garamond" panose="02020404030301010803" pitchFamily="18" charset="0"/>
              </a:rPr>
              <a:t>Contd</a:t>
            </a:r>
            <a:r>
              <a:rPr lang="en-GB" dirty="0">
                <a:latin typeface="Garamond" panose="02020404030301010803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BEF0-D89C-4621-ED09-D698F0A6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GB" dirty="0"/>
            </a:br>
            <a:r>
              <a:rPr lang="en-GB" dirty="0">
                <a:latin typeface="Garamond" panose="02020404030301010803" pitchFamily="18" charset="0"/>
              </a:rPr>
              <a:t>Free Shipping is better at turning visitors into buyers, while the 25% Discount generates slightly higher spend per customer. Depending on business goals — higher sales volume vs. higher order value — we can adjust our promotional strategy, or test a combined offer for potentially better results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1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A0A4-161B-3BB4-73AA-FA012830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Garamond" panose="02020404030301010803" pitchFamily="18" charset="0"/>
              </a:rPr>
              <a:t>Business Overview/Problem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20C0-F464-0360-8C67-C3503423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en-GB" dirty="0"/>
            </a:br>
            <a:r>
              <a:rPr lang="en-GB" dirty="0">
                <a:latin typeface="Garamond" panose="02020404030301010803" pitchFamily="18" charset="0"/>
              </a:rPr>
              <a:t>E-Com Express, founded in 2010 and based in the United States, is a fast-growing e-commerce retailer specializing in consumer electronics, home appliances, and lifestyle products. Initially starting as a small online store, the company quickly gained traction with its emphasis on providing high-quality products at competitive prices. The company primarily offers a wide range of consumer electronics, home appliances, and lifestyle products such as fitness gear, kitchen gadgets, and gaming equipment. E-Com Express differentiates itself through exclusive deals, flash sales, and targeted promotional offers, all of which are integral to its marketing strategy. E-Com Express operates in a competitive environment with a focus on product variety, fast delivery, and customer service, their current baseline conversion rate is around 2.5%.</a:t>
            </a:r>
          </a:p>
        </p:txBody>
      </p:sp>
    </p:spTree>
    <p:extLst>
      <p:ext uri="{BB962C8B-B14F-4D97-AF65-F5344CB8AC3E}">
        <p14:creationId xmlns:p14="http://schemas.microsoft.com/office/powerpoint/2010/main" val="186593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5757-BE0C-5089-7331-6C3BCAED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Garamond" panose="02020404030301010803" pitchFamily="18" charset="0"/>
              </a:rPr>
              <a:t>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95B6E-547B-F69E-7F07-916A08275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697"/>
            <a:ext cx="10559902" cy="4493623"/>
          </a:xfrm>
        </p:spPr>
      </p:pic>
    </p:spTree>
    <p:extLst>
      <p:ext uri="{BB962C8B-B14F-4D97-AF65-F5344CB8AC3E}">
        <p14:creationId xmlns:p14="http://schemas.microsoft.com/office/powerpoint/2010/main" val="387530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CA8C-E5DE-F039-9BE3-AE5AA780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953A-E058-CD53-7B44-5328D2DA1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Garamond" panose="02020404030301010803" pitchFamily="18" charset="0"/>
            </a:endParaRPr>
          </a:p>
          <a:p>
            <a:r>
              <a:rPr lang="en-GB" dirty="0">
                <a:latin typeface="Garamond" panose="02020404030301010803" pitchFamily="18" charset="0"/>
              </a:rPr>
              <a:t>Test the effectiveness of discounts vs. free shipping on conversion rates</a:t>
            </a:r>
          </a:p>
          <a:p>
            <a:r>
              <a:rPr lang="en-GB" dirty="0">
                <a:latin typeface="Garamond" panose="02020404030301010803" pitchFamily="18" charset="0"/>
              </a:rPr>
              <a:t>Measure customer </a:t>
            </a:r>
            <a:r>
              <a:rPr lang="en-GB" dirty="0" err="1">
                <a:latin typeface="Garamond" panose="02020404030301010803" pitchFamily="18" charset="0"/>
              </a:rPr>
              <a:t>behaviors</a:t>
            </a:r>
            <a:r>
              <a:rPr lang="en-GB" dirty="0">
                <a:latin typeface="Garamond" panose="02020404030301010803" pitchFamily="18" charset="0"/>
              </a:rPr>
              <a:t> including cart abandonment and order value</a:t>
            </a:r>
          </a:p>
          <a:p>
            <a:r>
              <a:rPr lang="en-GB" dirty="0">
                <a:latin typeface="Garamond" panose="02020404030301010803" pitchFamily="18" charset="0"/>
              </a:rPr>
              <a:t>Optimize revenue and conversion cost-effectively</a:t>
            </a:r>
          </a:p>
          <a:p>
            <a:r>
              <a:rPr lang="en-GB" dirty="0">
                <a:latin typeface="Garamond" panose="02020404030301010803" pitchFamily="18" charset="0"/>
              </a:rPr>
              <a:t>Refine marketing strategies to maximize ROI</a:t>
            </a:r>
          </a:p>
          <a:p>
            <a:r>
              <a:rPr lang="en-GB" dirty="0">
                <a:latin typeface="Garamond" panose="02020404030301010803" pitchFamily="18" charset="0"/>
              </a:rPr>
              <a:t>Improve customer loyalty through better understanding of preferences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82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B2CD-346E-0A48-FC21-FCA49259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Garamond" panose="02020404030301010803" pitchFamily="18" charset="0"/>
              </a:rPr>
              <a:t>Ecom Express Ltd- Scope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B06B8-6957-9575-9728-4F808786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11" y="2158112"/>
            <a:ext cx="10648507" cy="3686364"/>
          </a:xfrm>
        </p:spPr>
      </p:pic>
    </p:spTree>
    <p:extLst>
      <p:ext uri="{BB962C8B-B14F-4D97-AF65-F5344CB8AC3E}">
        <p14:creationId xmlns:p14="http://schemas.microsoft.com/office/powerpoint/2010/main" val="35488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8D90-10B5-8641-0FC7-57A25F42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Looker Studio- 25% Discount VS Free Shipping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3FA88-199B-214B-C415-473A890C5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614" y="1971459"/>
            <a:ext cx="10402186" cy="4205503"/>
          </a:xfrm>
        </p:spPr>
      </p:pic>
    </p:spTree>
    <p:extLst>
      <p:ext uri="{BB962C8B-B14F-4D97-AF65-F5344CB8AC3E}">
        <p14:creationId xmlns:p14="http://schemas.microsoft.com/office/powerpoint/2010/main" val="305254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AD31-019B-608E-621F-D5B70277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>
                <a:latin typeface="Garamond" panose="02020404030301010803" pitchFamily="18" charset="0"/>
              </a:rPr>
              <a:t>25% Discount Vs Free Shipping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F17E9-D4C4-59BE-6FAF-423E27F6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>
                <a:latin typeface="Garamond" panose="02020404030301010803" pitchFamily="18" charset="0"/>
              </a:rPr>
              <a:t>During the promotional period, the 25% discount offer attracted a total of 16,493 views, slightly higher than the 16,119 views recorded for the free shipping offer. However, the free shipping campaign achieved a higher conversion rate of 9.86%, outperforming the 25% discount offer. In terms of average order value (AOV), customers who engaged with the 25% discount spent slightly more at $402.23, compared to $400.25 for those who responded to the free shipping offer. While the 25% discount drew more attention, the free shipping promotion proved more effective in converting views into sales, suggesting a better performance in terms of customer conversion efficiency."</a:t>
            </a:r>
          </a:p>
        </p:txBody>
      </p:sp>
    </p:spTree>
    <p:extLst>
      <p:ext uri="{BB962C8B-B14F-4D97-AF65-F5344CB8AC3E}">
        <p14:creationId xmlns:p14="http://schemas.microsoft.com/office/powerpoint/2010/main" val="201552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4F58-4B69-9AA1-5221-AF0AC327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Garamond" panose="02020404030301010803" pitchFamily="18" charset="0"/>
              </a:rPr>
              <a:t>Performance </a:t>
            </a:r>
            <a:r>
              <a:rPr lang="en-GB" b="1" dirty="0" err="1">
                <a:latin typeface="Garamond" panose="02020404030301010803" pitchFamily="18" charset="0"/>
              </a:rPr>
              <a:t>DashBoard</a:t>
            </a:r>
            <a:r>
              <a:rPr lang="en-GB" b="1" dirty="0">
                <a:latin typeface="Garamond" panose="02020404030301010803" pitchFamily="18" charset="0"/>
              </a:rPr>
              <a:t>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97A44-0265-5F48-D2AC-69A1958A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Garamond" panose="02020404030301010803" pitchFamily="18" charset="0"/>
              </a:rPr>
              <a:t>"Sales trends in Q2 (June 1–June 29) showed a significant increase, with total sales rising from $6.15 million to $332.47 million, despite price fluctuations throughout the period. In terms of order status, completed sales accounted for only 14.83%, while 85.1% of items were abandoned in cart. Comparing promotional offers, the 25% discount generated $4.36 million in sales, slightly outperforming the free shipping offer, which recorded $4.30 million."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46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95C24-F3A6-224A-0ED4-D14D75DCE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962"/>
            <a:ext cx="11318358" cy="60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612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Garamond</vt:lpstr>
      <vt:lpstr>Office Theme</vt:lpstr>
      <vt:lpstr>ECOM-EXPRESS LIMITED</vt:lpstr>
      <vt:lpstr>Business Overview/Problem</vt:lpstr>
      <vt:lpstr>Problem Statement</vt:lpstr>
      <vt:lpstr>Aim</vt:lpstr>
      <vt:lpstr>Ecom Express Ltd- Scope</vt:lpstr>
      <vt:lpstr>Looker Studio- 25% Discount VS Free Shipping </vt:lpstr>
      <vt:lpstr> 25% Discount Vs Free Shipping Offer</vt:lpstr>
      <vt:lpstr>Performance DashBoard- Summary</vt:lpstr>
      <vt:lpstr>PowerPoint Presentation</vt:lpstr>
      <vt:lpstr>Offer_Value Metrics</vt:lpstr>
      <vt:lpstr>Conversion Rate- 25%  Vs Free Shipping</vt:lpstr>
      <vt:lpstr>Data Dictionary</vt:lpstr>
      <vt:lpstr> Conclusion </vt:lpstr>
      <vt:lpstr>Conclusion Contd…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Faith Ejele</dc:creator>
  <cp:lastModifiedBy>Faith Ejele</cp:lastModifiedBy>
  <cp:revision>18</cp:revision>
  <dcterms:created xsi:type="dcterms:W3CDTF">2025-08-01T07:38:18Z</dcterms:created>
  <dcterms:modified xsi:type="dcterms:W3CDTF">2025-08-04T19:52:37Z</dcterms:modified>
</cp:coreProperties>
</file>