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5" r:id="rId3"/>
    <p:sldId id="257" r:id="rId4"/>
    <p:sldId id="258" r:id="rId5"/>
    <p:sldId id="259" r:id="rId6"/>
    <p:sldId id="266"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09D357-8067-4A1F-97B2-93C5160B78D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83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25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7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74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14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20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6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43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213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96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CCBF3A-D7FB-4B97-8FD5-6FFB20CB1E84}" type="datetimeFigureOut">
              <a:rPr lang="en-US" smtClean="0"/>
              <a:t>12/6/2024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4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CCBF3A-D7FB-4B97-8FD5-6FFB20CB1E84}" type="datetimeFigureOut">
              <a:rPr lang="en-US" smtClean="0"/>
              <a:t>12/6/2024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09D357-8067-4A1F-97B2-93C5160B78D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9036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White spheres in a blurry effect">
            <a:extLst>
              <a:ext uri="{FF2B5EF4-FFF2-40B4-BE49-F238E27FC236}">
                <a16:creationId xmlns:a16="http://schemas.microsoft.com/office/drawing/2014/main" id="{C1DD86D7-CF3F-11BF-7398-93C264D5EB84}"/>
              </a:ext>
            </a:extLst>
          </p:cNvPr>
          <p:cNvPicPr>
            <a:picLocks noChangeAspect="1"/>
          </p:cNvPicPr>
          <p:nvPr/>
        </p:nvPicPr>
        <p:blipFill>
          <a:blip r:embed="rId2">
            <a:duotone>
              <a:schemeClr val="bg2">
                <a:shade val="45000"/>
                <a:satMod val="135000"/>
              </a:schemeClr>
              <a:prstClr val="white"/>
            </a:duotone>
            <a:alphaModFix amt="50000"/>
          </a:blip>
          <a:srcRect t="7711" r="-1" b="18273"/>
          <a:stretch/>
        </p:blipFill>
        <p:spPr>
          <a:xfrm>
            <a:off x="305" y="10"/>
            <a:ext cx="12191695" cy="6857990"/>
          </a:xfrm>
          <a:prstGeom prst="rect">
            <a:avLst/>
          </a:prstGeom>
        </p:spPr>
      </p:pic>
      <p:sp>
        <p:nvSpPr>
          <p:cNvPr id="2" name="Title 1">
            <a:extLst>
              <a:ext uri="{FF2B5EF4-FFF2-40B4-BE49-F238E27FC236}">
                <a16:creationId xmlns:a16="http://schemas.microsoft.com/office/drawing/2014/main" id="{A21DF280-2907-7BCB-02C5-C71E5C708ACD}"/>
              </a:ext>
            </a:extLst>
          </p:cNvPr>
          <p:cNvSpPr>
            <a:spLocks noGrp="1"/>
          </p:cNvSpPr>
          <p:nvPr>
            <p:ph type="ctrTitle"/>
          </p:nvPr>
        </p:nvSpPr>
        <p:spPr>
          <a:xfrm>
            <a:off x="1981775" y="766322"/>
            <a:ext cx="9509081" cy="2541431"/>
          </a:xfrm>
        </p:spPr>
        <p:txBody>
          <a:bodyPr>
            <a:normAutofit/>
          </a:bodyPr>
          <a:lstStyle/>
          <a:p>
            <a:r>
              <a:rPr lang="en-US" sz="5600" b="1" dirty="0">
                <a:latin typeface="Times New Roman" panose="02020603050405020304" pitchFamily="18" charset="0"/>
                <a:cs typeface="Times New Roman" panose="02020603050405020304" pitchFamily="18" charset="0"/>
              </a:rPr>
              <a:t>Emergency Shelter Daily Occupancy in AB</a:t>
            </a:r>
            <a:endParaRPr lang="en-CA" sz="5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5A18BB-1A0E-0711-9F70-33DC6D41DE05}"/>
              </a:ext>
            </a:extLst>
          </p:cNvPr>
          <p:cNvSpPr>
            <a:spLocks noGrp="1"/>
          </p:cNvSpPr>
          <p:nvPr>
            <p:ph type="subTitle" idx="1"/>
          </p:nvPr>
        </p:nvSpPr>
        <p:spPr>
          <a:xfrm>
            <a:off x="2417780" y="3531203"/>
            <a:ext cx="8637072" cy="2583845"/>
          </a:xfrm>
        </p:spPr>
        <p:txBody>
          <a:bodyPr>
            <a:noAutofit/>
          </a:bodyPr>
          <a:lstStyle/>
          <a:p>
            <a:r>
              <a:rPr lang="en-CA" sz="1600" b="1" dirty="0">
                <a:latin typeface="Times New Roman" panose="02020603050405020304" pitchFamily="18" charset="0"/>
                <a:cs typeface="Times New Roman" panose="02020603050405020304" pitchFamily="18" charset="0"/>
              </a:rPr>
              <a:t>Group 4 : </a:t>
            </a:r>
          </a:p>
          <a:p>
            <a:r>
              <a:rPr lang="en-CA" sz="1600" b="1" dirty="0">
                <a:latin typeface="Times New Roman" panose="02020603050405020304" pitchFamily="18" charset="0"/>
                <a:cs typeface="Times New Roman" panose="02020603050405020304" pitchFamily="18" charset="0"/>
              </a:rPr>
              <a:t>Janvi Amish Patel</a:t>
            </a:r>
          </a:p>
          <a:p>
            <a:r>
              <a:rPr lang="en-CA" sz="1600" b="1" dirty="0">
                <a:latin typeface="Times New Roman" panose="02020603050405020304" pitchFamily="18" charset="0"/>
                <a:cs typeface="Times New Roman" panose="02020603050405020304" pitchFamily="18" charset="0"/>
              </a:rPr>
              <a:t>Sandeep </a:t>
            </a:r>
            <a:r>
              <a:rPr lang="en-CA" sz="1600" b="1" dirty="0" err="1">
                <a:latin typeface="Times New Roman" panose="02020603050405020304" pitchFamily="18" charset="0"/>
                <a:cs typeface="Times New Roman" panose="02020603050405020304" pitchFamily="18" charset="0"/>
              </a:rPr>
              <a:t>Sandeep</a:t>
            </a:r>
            <a:endParaRPr lang="en-CA" sz="1600" b="1" dirty="0">
              <a:latin typeface="Times New Roman" panose="02020603050405020304" pitchFamily="18" charset="0"/>
              <a:cs typeface="Times New Roman" panose="02020603050405020304" pitchFamily="18" charset="0"/>
            </a:endParaRPr>
          </a:p>
          <a:p>
            <a:r>
              <a:rPr lang="en-CA" sz="1600" b="1" dirty="0">
                <a:latin typeface="Times New Roman" panose="02020603050405020304" pitchFamily="18" charset="0"/>
                <a:cs typeface="Times New Roman" panose="02020603050405020304" pitchFamily="18" charset="0"/>
              </a:rPr>
              <a:t>Aina Faith Kehinde</a:t>
            </a:r>
          </a:p>
          <a:p>
            <a:r>
              <a:rPr lang="en-CA" sz="1600" b="1" dirty="0">
                <a:latin typeface="Times New Roman" panose="02020603050405020304" pitchFamily="18" charset="0"/>
                <a:cs typeface="Times New Roman" panose="02020603050405020304" pitchFamily="18" charset="0"/>
              </a:rPr>
              <a:t>Ebenezer </a:t>
            </a:r>
            <a:r>
              <a:rPr lang="en-CA" sz="1600" b="1" dirty="0" err="1">
                <a:latin typeface="Times New Roman" panose="02020603050405020304" pitchFamily="18" charset="0"/>
                <a:cs typeface="Times New Roman" panose="02020603050405020304" pitchFamily="18" charset="0"/>
              </a:rPr>
              <a:t>Ireoluwa</a:t>
            </a:r>
            <a:r>
              <a:rPr lang="en-CA" sz="1600" b="1" dirty="0">
                <a:latin typeface="Times New Roman" panose="02020603050405020304" pitchFamily="18" charset="0"/>
                <a:cs typeface="Times New Roman" panose="02020603050405020304" pitchFamily="18" charset="0"/>
              </a:rPr>
              <a:t> </a:t>
            </a:r>
            <a:r>
              <a:rPr lang="en-CA" sz="1600" b="1" dirty="0" err="1">
                <a:latin typeface="Times New Roman" panose="02020603050405020304" pitchFamily="18" charset="0"/>
                <a:cs typeface="Times New Roman" panose="02020603050405020304" pitchFamily="18" charset="0"/>
              </a:rPr>
              <a:t>Adewola</a:t>
            </a:r>
            <a:endParaRPr lang="en-CA" sz="1600" b="1" dirty="0">
              <a:latin typeface="Times New Roman" panose="02020603050405020304" pitchFamily="18" charset="0"/>
              <a:cs typeface="Times New Roman" panose="02020603050405020304" pitchFamily="18" charset="0"/>
            </a:endParaRPr>
          </a:p>
          <a:p>
            <a:r>
              <a:rPr lang="en-CA" sz="1600" b="1" dirty="0">
                <a:latin typeface="Times New Roman" panose="02020603050405020304" pitchFamily="18" charset="0"/>
                <a:cs typeface="Times New Roman" panose="02020603050405020304" pitchFamily="18" charset="0"/>
              </a:rPr>
              <a:t>Harman Sawant </a:t>
            </a:r>
            <a:r>
              <a:rPr lang="en-CA" sz="1600" b="1" dirty="0" err="1">
                <a:latin typeface="Times New Roman" panose="02020603050405020304" pitchFamily="18" charset="0"/>
                <a:cs typeface="Times New Roman" panose="02020603050405020304" pitchFamily="18" charset="0"/>
              </a:rPr>
              <a:t>Loyee</a:t>
            </a:r>
            <a:endParaRPr lang="en-CA"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4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A4A6-1CC2-414D-8705-0F4934FC09E5}"/>
              </a:ext>
            </a:extLst>
          </p:cNvPr>
          <p:cNvSpPr>
            <a:spLocks noGrp="1"/>
          </p:cNvSpPr>
          <p:nvPr>
            <p:ph type="title"/>
          </p:nvPr>
        </p:nvSpPr>
        <p:spPr/>
        <p:txBody>
          <a:bodyPr/>
          <a:lstStyle/>
          <a:p>
            <a:r>
              <a:rPr lang="en-CA" b="1" u="sng"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ECD1C942-B748-F42A-85D2-24E5EAB9DDC6}"/>
              </a:ext>
            </a:extLst>
          </p:cNvPr>
          <p:cNvSpPr>
            <a:spLocks noGrp="1"/>
          </p:cNvSpPr>
          <p:nvPr>
            <p:ph idx="1"/>
          </p:nvPr>
        </p:nvSpPr>
        <p:spPr>
          <a:xfrm>
            <a:off x="473725" y="2015732"/>
            <a:ext cx="11380424" cy="3845241"/>
          </a:xfrm>
        </p:spPr>
        <p:txBody>
          <a:bodyPr>
            <a:normAutofit/>
          </a:bodyPr>
          <a:lstStyle/>
          <a:p>
            <a:r>
              <a:rPr lang="en-US" sz="2400" dirty="0">
                <a:latin typeface="Times New Roman" panose="02020603050405020304" pitchFamily="18" charset="0"/>
                <a:cs typeface="Times New Roman" panose="02020603050405020304" pitchFamily="18" charset="0"/>
              </a:rPr>
              <a:t>Emergency shelters provide critical and safe refuge to persons or families experiencing homelessness or who may be in crisis. These shelters provide temporary solutions when they are most needed, mostly under extreme weather conditions or such other disasters. Needs in Alberta are subject to variations based on factors like socio-economic challenges, seasonal variations, and unplanned events like the COVID-19 pandemic.</a:t>
            </a:r>
          </a:p>
          <a:p>
            <a:r>
              <a:rPr lang="en-US" sz="2400" dirty="0">
                <a:latin typeface="Times New Roman" panose="02020603050405020304" pitchFamily="18" charset="0"/>
                <a:cs typeface="Times New Roman" panose="02020603050405020304" pitchFamily="18" charset="0"/>
              </a:rPr>
              <a:t>This dataset, spanning emergency shelter usage from the years 2020 to 2024, presents a detailed view of shelter capacities, overnight occupancy levels, and their variations across different cities and shelters in Alberta.</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4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D71F-9D0D-E3B1-3DAC-9A91F344758D}"/>
              </a:ext>
            </a:extLst>
          </p:cNvPr>
          <p:cNvSpPr>
            <a:spLocks noGrp="1"/>
          </p:cNvSpPr>
          <p:nvPr>
            <p:ph type="title"/>
          </p:nvPr>
        </p:nvSpPr>
        <p:spPr>
          <a:xfrm>
            <a:off x="1451579" y="804520"/>
            <a:ext cx="9603275" cy="528522"/>
          </a:xfrm>
        </p:spPr>
        <p:txBody>
          <a:bodyPr>
            <a:noAutofit/>
          </a:bodyPr>
          <a:lstStyle/>
          <a:p>
            <a:r>
              <a:rPr lang="en-US" b="1" i="0" u="sng" dirty="0">
                <a:solidFill>
                  <a:srgbClr val="000000"/>
                </a:solidFill>
                <a:effectLst/>
                <a:latin typeface="Times New Roman" panose="02020603050405020304" pitchFamily="18" charset="0"/>
                <a:cs typeface="Times New Roman" panose="02020603050405020304" pitchFamily="18" charset="0"/>
              </a:rPr>
              <a:t>Problem Statement</a:t>
            </a: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5C79C3-D2EF-C47F-051F-7BDDEF4CDFAF}"/>
              </a:ext>
            </a:extLst>
          </p:cNvPr>
          <p:cNvSpPr>
            <a:spLocks noGrp="1"/>
          </p:cNvSpPr>
          <p:nvPr>
            <p:ph idx="1"/>
          </p:nvPr>
        </p:nvSpPr>
        <p:spPr>
          <a:xfrm>
            <a:off x="418641" y="2015731"/>
            <a:ext cx="11644829" cy="41206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Emergency shelters are critical for addressing homelessness and providing temporary refuge for vulnerable populations. Understanding the trends in shelter occupancy and their relationship with external factors, such as weather patterns, is essential for policymakers and service providers to allocate resources effectively and plan interventions. Despite the availability of occupancy data, there is a gap in comprehensive analysis of long-term trends and the extent to which weather conditions influence shelter usage in Alberta.</a:t>
            </a:r>
          </a:p>
        </p:txBody>
      </p:sp>
    </p:spTree>
    <p:extLst>
      <p:ext uri="{BB962C8B-B14F-4D97-AF65-F5344CB8AC3E}">
        <p14:creationId xmlns:p14="http://schemas.microsoft.com/office/powerpoint/2010/main" val="372991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B776-1403-F253-1122-093471938543}"/>
              </a:ext>
            </a:extLst>
          </p:cNvPr>
          <p:cNvSpPr>
            <a:spLocks noGrp="1"/>
          </p:cNvSpPr>
          <p:nvPr>
            <p:ph type="title"/>
          </p:nvPr>
        </p:nvSpPr>
        <p:spPr/>
        <p:txBody>
          <a:bodyPr>
            <a:normAutofit fontScale="90000"/>
          </a:bodyPr>
          <a:lstStyle/>
          <a:p>
            <a:r>
              <a:rPr lang="en-US" b="1" i="0" u="sng" dirty="0">
                <a:solidFill>
                  <a:srgbClr val="000000"/>
                </a:solidFill>
                <a:effectLst/>
                <a:latin typeface="Open Sans" panose="020B0606030504020204" pitchFamily="34" charset="0"/>
              </a:rPr>
              <a:t>Dataset Information (Where did you get your data?)</a:t>
            </a:r>
            <a:br>
              <a:rPr lang="en-US" b="1" i="0" u="sng" dirty="0">
                <a:solidFill>
                  <a:srgbClr val="000000"/>
                </a:solidFill>
                <a:effectLst/>
                <a:latin typeface="Open Sans" panose="020B0606030504020204" pitchFamily="34" charset="0"/>
              </a:rPr>
            </a:br>
            <a:br>
              <a:rPr lang="en-US" dirty="0"/>
            </a:br>
            <a:endParaRPr lang="en-CA" dirty="0"/>
          </a:p>
        </p:txBody>
      </p:sp>
      <p:sp>
        <p:nvSpPr>
          <p:cNvPr id="3" name="Content Placeholder 2">
            <a:extLst>
              <a:ext uri="{FF2B5EF4-FFF2-40B4-BE49-F238E27FC236}">
                <a16:creationId xmlns:a16="http://schemas.microsoft.com/office/drawing/2014/main" id="{11528B97-8724-758F-805C-FC85ED183565}"/>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The dataset contains 189,166 rows and 7 columns. That would suggest quite detailed information about emergency shelter occupation in the period 2020–2024 (From January 2020 to September 2024 ), covering several shelters and locations.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dataset is taken from the Government of Alberta Open Data Portal. These datasets are related to homelessness and emergency shelters, mostly focusing on trends in shelter use, capacity, and overnight stay.</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91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73DE-F569-3E6E-4917-D9D61E8C97CF}"/>
              </a:ext>
            </a:extLst>
          </p:cNvPr>
          <p:cNvSpPr>
            <a:spLocks noGrp="1"/>
          </p:cNvSpPr>
          <p:nvPr>
            <p:ph type="title"/>
          </p:nvPr>
        </p:nvSpPr>
        <p:spPr/>
        <p:txBody>
          <a:bodyPr/>
          <a:lstStyle/>
          <a:p>
            <a:r>
              <a:rPr lang="en-CA" b="1" i="0" u="sng" dirty="0">
                <a:solidFill>
                  <a:srgbClr val="000000"/>
                </a:solidFill>
                <a:effectLst/>
                <a:latin typeface="Times New Roman" panose="02020603050405020304" pitchFamily="18" charset="0"/>
                <a:cs typeface="Times New Roman" panose="02020603050405020304" pitchFamily="18" charset="0"/>
              </a:rPr>
              <a:t>Methodology</a:t>
            </a:r>
            <a:br>
              <a:rPr lang="en-CA" b="1" i="0" u="sng" dirty="0">
                <a:solidFill>
                  <a:srgbClr val="000000"/>
                </a:solidFill>
                <a:effectLst/>
                <a:latin typeface="Times New Roman" panose="02020603050405020304" pitchFamily="18" charset="0"/>
                <a:cs typeface="Times New Roman" panose="02020603050405020304" pitchFamily="18" charset="0"/>
              </a:rPr>
            </a:b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D00456-246E-FE22-0DED-AE6A53429494}"/>
              </a:ext>
            </a:extLst>
          </p:cNvPr>
          <p:cNvSpPr>
            <a:spLocks noGrp="1"/>
          </p:cNvSpPr>
          <p:nvPr>
            <p:ph idx="1"/>
          </p:nvPr>
        </p:nvSpPr>
        <p:spPr>
          <a:xfrm>
            <a:off x="286439" y="2015732"/>
            <a:ext cx="11799065" cy="4462186"/>
          </a:xfrm>
        </p:spPr>
        <p:txBody>
          <a:bodyPr>
            <a:noAutofit/>
          </a:bodyPr>
          <a:lstStyle/>
          <a:p>
            <a:r>
              <a:rPr lang="en-US" sz="2200" dirty="0">
                <a:latin typeface="Times New Roman" panose="02020603050405020304" pitchFamily="18" charset="0"/>
                <a:cs typeface="Times New Roman" panose="02020603050405020304" pitchFamily="18" charset="0"/>
              </a:rPr>
              <a:t>Data Collection and Preprocessing: The dataset should be cleaned, transformed, and preprocessed to ensure its quality and consistency.</a:t>
            </a:r>
          </a:p>
          <a:p>
            <a:r>
              <a:rPr lang="en-US" sz="2200" dirty="0">
                <a:latin typeface="Times New Roman" panose="02020603050405020304" pitchFamily="18" charset="0"/>
                <a:cs typeface="Times New Roman" panose="02020603050405020304" pitchFamily="18" charset="0"/>
              </a:rPr>
              <a:t>Exploratory Data Analysis: The trends, patterns, and correlations in the data are explored through visualization.</a:t>
            </a:r>
          </a:p>
          <a:p>
            <a:r>
              <a:rPr lang="en-US" sz="2200" dirty="0">
                <a:latin typeface="Times New Roman" panose="02020603050405020304" pitchFamily="18" charset="0"/>
                <a:cs typeface="Times New Roman" panose="02020603050405020304" pitchFamily="18" charset="0"/>
              </a:rPr>
              <a:t>Statistical Analysis: Hypothesis testing and correlation analysis to prove key trends.</a:t>
            </a:r>
          </a:p>
          <a:p>
            <a:r>
              <a:rPr lang="en-US" sz="2200" dirty="0">
                <a:latin typeface="Times New Roman" panose="02020603050405020304" pitchFamily="18" charset="0"/>
                <a:cs typeface="Times New Roman" panose="02020603050405020304" pitchFamily="18" charset="0"/>
              </a:rPr>
              <a:t>Predictive Modeling: Create models for predicting future demand to plan shelter and resources.</a:t>
            </a:r>
          </a:p>
          <a:p>
            <a:r>
              <a:rPr lang="en-US" sz="2200" dirty="0">
                <a:latin typeface="Times New Roman" panose="02020603050405020304" pitchFamily="18" charset="0"/>
                <a:cs typeface="Times New Roman" panose="02020603050405020304" pitchFamily="18" charset="0"/>
              </a:rPr>
              <a:t>Best Practices and Recommendations: Provide actionable insights on how to improve shelter operations and inform policy decisions.</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84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E453-806E-8B14-6ED3-0FC8F9CFCB6C}"/>
              </a:ext>
            </a:extLst>
          </p:cNvPr>
          <p:cNvSpPr txBox="1">
            <a:spLocks/>
          </p:cNvSpPr>
          <p:nvPr/>
        </p:nvSpPr>
        <p:spPr>
          <a:xfrm>
            <a:off x="77488" y="150328"/>
            <a:ext cx="3381810" cy="57678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CA" b="1" u="sng">
                <a:solidFill>
                  <a:srgbClr val="000000"/>
                </a:solidFill>
                <a:latin typeface="Times New Roman" panose="02020603050405020304" pitchFamily="18" charset="0"/>
                <a:cs typeface="Times New Roman" panose="02020603050405020304" pitchFamily="18" charset="0"/>
              </a:rPr>
              <a:t>Dashboard</a:t>
            </a:r>
            <a:br>
              <a:rPr lang="en-CA" b="1" u="sng">
                <a:solidFill>
                  <a:srgbClr val="000000"/>
                </a:solidFill>
                <a:latin typeface="Times New Roman" panose="02020603050405020304" pitchFamily="18" charset="0"/>
                <a:cs typeface="Times New Roman" panose="02020603050405020304" pitchFamily="18" charset="0"/>
              </a:rPr>
            </a:br>
            <a:endParaRPr lang="en-CA" b="1" u="sng" dirty="0">
              <a:latin typeface="Times New Roman" panose="02020603050405020304" pitchFamily="18" charset="0"/>
              <a:cs typeface="Times New Roman" panose="02020603050405020304" pitchFamily="18" charset="0"/>
            </a:endParaRPr>
          </a:p>
        </p:txBody>
      </p:sp>
      <p:pic>
        <p:nvPicPr>
          <p:cNvPr id="4" name="Picture 3" descr="A screenshot of a graph">
            <a:extLst>
              <a:ext uri="{FF2B5EF4-FFF2-40B4-BE49-F238E27FC236}">
                <a16:creationId xmlns:a16="http://schemas.microsoft.com/office/drawing/2014/main" id="{0297CDFB-7724-27B6-B0E2-AB7B306B8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298" y="150328"/>
            <a:ext cx="7402353" cy="5927722"/>
          </a:xfrm>
          <a:prstGeom prst="rect">
            <a:avLst/>
          </a:prstGeom>
        </p:spPr>
      </p:pic>
    </p:spTree>
    <p:extLst>
      <p:ext uri="{BB962C8B-B14F-4D97-AF65-F5344CB8AC3E}">
        <p14:creationId xmlns:p14="http://schemas.microsoft.com/office/powerpoint/2010/main" val="361948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8FD9-98C8-D51C-A1BD-33AC64A59509}"/>
              </a:ext>
            </a:extLst>
          </p:cNvPr>
          <p:cNvSpPr>
            <a:spLocks noGrp="1"/>
          </p:cNvSpPr>
          <p:nvPr>
            <p:ph type="title"/>
          </p:nvPr>
        </p:nvSpPr>
        <p:spPr/>
        <p:txBody>
          <a:bodyPr>
            <a:normAutofit/>
          </a:bodyPr>
          <a:lstStyle/>
          <a:p>
            <a:r>
              <a:rPr lang="en-CA" b="1" i="0" u="sng" dirty="0">
                <a:solidFill>
                  <a:srgbClr val="000000"/>
                </a:solidFill>
                <a:effectLst/>
                <a:latin typeface="Times New Roman" panose="02020603050405020304" pitchFamily="18" charset="0"/>
                <a:cs typeface="Times New Roman" panose="02020603050405020304" pitchFamily="18" charset="0"/>
              </a:rPr>
              <a:t>Key Insights </a:t>
            </a: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3F3739-6376-CC72-D9B2-F686DCC28A67}"/>
              </a:ext>
            </a:extLst>
          </p:cNvPr>
          <p:cNvSpPr>
            <a:spLocks noGrp="1"/>
          </p:cNvSpPr>
          <p:nvPr>
            <p:ph idx="1"/>
          </p:nvPr>
        </p:nvSpPr>
        <p:spPr>
          <a:xfrm>
            <a:off x="319489" y="2098071"/>
            <a:ext cx="11710930" cy="3955410"/>
          </a:xfrm>
        </p:spPr>
        <p:txBody>
          <a:bodyPr>
            <a:noAutofit/>
          </a:bodyPr>
          <a:lstStyle/>
          <a:p>
            <a:r>
              <a:rPr lang="en-US" dirty="0">
                <a:latin typeface="Times New Roman" panose="02020603050405020304" pitchFamily="18" charset="0"/>
                <a:cs typeface="Times New Roman" panose="02020603050405020304" pitchFamily="18" charset="0"/>
              </a:rPr>
              <a:t>Seasonal and Temporal Trends: How shelter occupancy changes over the course of a year, and on certain days.</a:t>
            </a:r>
          </a:p>
          <a:p>
            <a:r>
              <a:rPr lang="en-US" dirty="0">
                <a:latin typeface="Times New Roman" panose="02020603050405020304" pitchFamily="18" charset="0"/>
                <a:cs typeface="Times New Roman" panose="02020603050405020304" pitchFamily="18" charset="0"/>
              </a:rPr>
              <a:t>Capacity Utilization: Knowing whether shelters have sufficient capacity to meet demand or if they often experience overcrowding.</a:t>
            </a:r>
          </a:p>
          <a:p>
            <a:r>
              <a:rPr lang="en-US" dirty="0">
                <a:latin typeface="Times New Roman" panose="02020603050405020304" pitchFamily="18" charset="0"/>
                <a:cs typeface="Times New Roman" panose="02020603050405020304" pitchFamily="18" charset="0"/>
              </a:rPr>
              <a:t>Impact of External Events: How weather, economic conditions, or crises affect shelter demand.</a:t>
            </a:r>
          </a:p>
          <a:p>
            <a:r>
              <a:rPr lang="en-US" dirty="0">
                <a:latin typeface="Times New Roman" panose="02020603050405020304" pitchFamily="18" charset="0"/>
                <a:cs typeface="Times New Roman" panose="02020603050405020304" pitchFamily="18" charset="0"/>
              </a:rPr>
              <a:t>City-Level Differences: Variation in Shelter Use Across Alberta's Cities.</a:t>
            </a:r>
          </a:p>
          <a:p>
            <a:r>
              <a:rPr lang="en-US" dirty="0">
                <a:latin typeface="Times New Roman" panose="02020603050405020304" pitchFamily="18" charset="0"/>
                <a:cs typeface="Times New Roman" panose="02020603050405020304" pitchFamily="18" charset="0"/>
              </a:rPr>
              <a:t>Predictive Modeling: Forecasting demand and resource optimization accordingly.</a:t>
            </a:r>
          </a:p>
          <a:p>
            <a:r>
              <a:rPr lang="en-US" dirty="0">
                <a:latin typeface="Times New Roman" panose="02020603050405020304" pitchFamily="18" charset="0"/>
                <a:cs typeface="Times New Roman" panose="02020603050405020304" pitchFamily="18" charset="0"/>
              </a:rPr>
              <a:t>Vulnerable Populations: Identifying Groups Most in Need of Shelter Services.</a:t>
            </a:r>
          </a:p>
          <a:p>
            <a:r>
              <a:rPr lang="en-US" dirty="0">
                <a:latin typeface="Times New Roman" panose="02020603050405020304" pitchFamily="18" charset="0"/>
                <a:cs typeface="Times New Roman" panose="02020603050405020304" pitchFamily="18" charset="0"/>
              </a:rPr>
              <a:t>Operational and Policy Recommendations: Using Data to Improve Effectiveness in the Shelter System.</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63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DFF8-2BA5-1C8B-1174-781767043DD9}"/>
              </a:ext>
            </a:extLst>
          </p:cNvPr>
          <p:cNvSpPr>
            <a:spLocks noGrp="1"/>
          </p:cNvSpPr>
          <p:nvPr>
            <p:ph type="title"/>
          </p:nvPr>
        </p:nvSpPr>
        <p:spPr/>
        <p:txBody>
          <a:bodyPr>
            <a:normAutofit/>
          </a:bodyPr>
          <a:lstStyle/>
          <a:p>
            <a:r>
              <a:rPr lang="en-CA" b="1" i="0" u="sng" dirty="0">
                <a:solidFill>
                  <a:srgbClr val="000000"/>
                </a:solidFill>
                <a:effectLst/>
                <a:latin typeface="Times New Roman" panose="02020603050405020304" pitchFamily="18" charset="0"/>
                <a:cs typeface="Times New Roman" panose="02020603050405020304" pitchFamily="18" charset="0"/>
              </a:rPr>
              <a:t>Recommendations</a:t>
            </a:r>
            <a:br>
              <a:rPr lang="en-CA" b="1" u="sng" dirty="0">
                <a:latin typeface="Times New Roman" panose="02020603050405020304" pitchFamily="18" charset="0"/>
                <a:cs typeface="Times New Roman" panose="02020603050405020304" pitchFamily="18" charset="0"/>
              </a:rPr>
            </a:b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48A76-8844-E0D3-988D-BFF6F6B0C31A}"/>
              </a:ext>
            </a:extLst>
          </p:cNvPr>
          <p:cNvSpPr>
            <a:spLocks noGrp="1"/>
          </p:cNvSpPr>
          <p:nvPr>
            <p:ph idx="1"/>
          </p:nvPr>
        </p:nvSpPr>
        <p:spPr>
          <a:xfrm>
            <a:off x="484742" y="1853754"/>
            <a:ext cx="11457541" cy="4293658"/>
          </a:xfrm>
        </p:spPr>
        <p:txBody>
          <a:bodyPr>
            <a:noAutofit/>
          </a:bodyPr>
          <a:lstStyle/>
          <a:p>
            <a:r>
              <a:rPr lang="en-US" sz="2400" dirty="0">
                <a:latin typeface="Times New Roman" panose="02020603050405020304" pitchFamily="18" charset="0"/>
                <a:cs typeface="Times New Roman" panose="02020603050405020304" pitchFamily="18" charset="0"/>
              </a:rPr>
              <a:t>Invest in Real-Time Data Systems:  Develop systems to integrate real-time data streams from external sources like weather forecasts or public health alerts. Implement live dashboards for timely insights and decision-making.</a:t>
            </a:r>
          </a:p>
          <a:p>
            <a:r>
              <a:rPr lang="en-US" sz="2400" dirty="0">
                <a:latin typeface="Times New Roman" panose="02020603050405020304" pitchFamily="18" charset="0"/>
                <a:cs typeface="Times New Roman" panose="02020603050405020304" pitchFamily="18" charset="0"/>
              </a:rPr>
              <a:t>Explore Advanced Machine Learning Techniques: Move beyond traditional models and explore deep learning to improve predictive accuracy, especially for complex and non-linear patterns in shelter demand.</a:t>
            </a:r>
          </a:p>
          <a:p>
            <a:r>
              <a:rPr lang="en-US" sz="2400" dirty="0">
                <a:latin typeface="Times New Roman" panose="02020603050405020304" pitchFamily="18" charset="0"/>
                <a:cs typeface="Times New Roman" panose="02020603050405020304" pitchFamily="18" charset="0"/>
              </a:rPr>
              <a:t>Increase Data Diversity: Integrate external data sources such as economic indicators, social trends, and detailed demographic information to enhance prediction models and provide a comprehensive view of shelter demand.</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86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99EE-DFDB-B856-10ED-6729F54D5C7D}"/>
              </a:ext>
            </a:extLst>
          </p:cNvPr>
          <p:cNvSpPr>
            <a:spLocks noGrp="1"/>
          </p:cNvSpPr>
          <p:nvPr>
            <p:ph type="title"/>
          </p:nvPr>
        </p:nvSpPr>
        <p:spPr/>
        <p:txBody>
          <a:bodyPr>
            <a:normAutofit fontScale="90000"/>
          </a:bodyPr>
          <a:lstStyle/>
          <a:p>
            <a:r>
              <a:rPr lang="en-CA" b="1" i="0" u="sng" dirty="0">
                <a:solidFill>
                  <a:srgbClr val="000000"/>
                </a:solidFill>
                <a:effectLst/>
                <a:latin typeface="Times New Roman" panose="02020603050405020304" pitchFamily="18" charset="0"/>
                <a:cs typeface="Times New Roman" panose="02020603050405020304" pitchFamily="18" charset="0"/>
              </a:rPr>
              <a:t>Future Work</a:t>
            </a:r>
            <a:br>
              <a:rPr lang="en-CA" b="1" i="0" u="sng" dirty="0">
                <a:solidFill>
                  <a:srgbClr val="000000"/>
                </a:solidFill>
                <a:effectLst/>
                <a:latin typeface="Times New Roman" panose="02020603050405020304" pitchFamily="18" charset="0"/>
                <a:cs typeface="Times New Roman" panose="02020603050405020304" pitchFamily="18" charset="0"/>
              </a:rPr>
            </a:br>
            <a:br>
              <a:rPr lang="en-CA" b="1" u="sng" dirty="0">
                <a:latin typeface="Times New Roman" panose="02020603050405020304" pitchFamily="18" charset="0"/>
                <a:cs typeface="Times New Roman" panose="02020603050405020304" pitchFamily="18" charset="0"/>
              </a:rPr>
            </a:b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217772-887C-6551-781E-A8B8AED1B2FD}"/>
              </a:ext>
            </a:extLst>
          </p:cNvPr>
          <p:cNvSpPr>
            <a:spLocks noGrp="1"/>
          </p:cNvSpPr>
          <p:nvPr>
            <p:ph idx="1"/>
          </p:nvPr>
        </p:nvSpPr>
        <p:spPr>
          <a:xfrm>
            <a:off x="740884" y="1853754"/>
            <a:ext cx="10710231" cy="4230831"/>
          </a:xfrm>
        </p:spPr>
        <p:txBody>
          <a:bodyPr>
            <a:noAutofit/>
          </a:bodyPr>
          <a:lstStyle/>
          <a:p>
            <a:pPr lvl="1"/>
            <a:r>
              <a:rPr lang="en-US" sz="2000" dirty="0">
                <a:latin typeface="Times New Roman" panose="02020603050405020304" pitchFamily="18" charset="0"/>
                <a:cs typeface="Times New Roman" panose="02020603050405020304" pitchFamily="18" charset="0"/>
              </a:rPr>
              <a:t>More Data Sources: It will allow a better understanding of shelter demand by using external datasets: local economic indicators, housing instability, and demographic data, including age, gender, and mental health status. This allows tailoring shelter services and predictions of future trends more accurately.</a:t>
            </a:r>
          </a:p>
          <a:p>
            <a:pPr lvl="1"/>
            <a:r>
              <a:rPr lang="en-US" sz="2000" dirty="0">
                <a:latin typeface="Times New Roman" panose="02020603050405020304" pitchFamily="18" charset="0"/>
                <a:cs typeface="Times New Roman" panose="02020603050405020304" pitchFamily="18" charset="0"/>
              </a:rPr>
              <a:t>Real-Time Data Integration and Live Monitoring Dashboards : Integrating real-time data: weather, health, socio-economic indicators would increase demand prediction accuracy. A real-time monitoring dashboard would help shelter managers dynamically adjust resources and respond to changes in occupancy.</a:t>
            </a:r>
          </a:p>
          <a:p>
            <a:pPr lvl="1"/>
            <a:r>
              <a:rPr lang="en-US" sz="2000" dirty="0">
                <a:latin typeface="Times New Roman" panose="02020603050405020304" pitchFamily="18" charset="0"/>
                <a:cs typeface="Times New Roman" panose="02020603050405020304" pitchFamily="18" charset="0"/>
              </a:rPr>
              <a:t>Advanced Machine Learning Models : Advanced machine learning techniques, such as Deep Learning, can be used to improve occupancy predictions. In addition, anomaly detection models can detect sudden demand spikes, and shelters can prepare ahead of time for unexpected surges.</a:t>
            </a:r>
          </a:p>
        </p:txBody>
      </p:sp>
    </p:spTree>
    <p:extLst>
      <p:ext uri="{BB962C8B-B14F-4D97-AF65-F5344CB8AC3E}">
        <p14:creationId xmlns:p14="http://schemas.microsoft.com/office/powerpoint/2010/main" val="29037621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TM02900722[[fn=Ion Boardroom]]</Template>
  <TotalTime>454</TotalTime>
  <Words>734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Open Sans</vt:lpstr>
      <vt:lpstr>Times New Roman</vt:lpstr>
      <vt:lpstr>Gallery</vt:lpstr>
      <vt:lpstr>Emergency Shelter Daily Occupancy in AB</vt:lpstr>
      <vt:lpstr>Introduction  </vt:lpstr>
      <vt:lpstr>Problem Statement</vt:lpstr>
      <vt:lpstr>Dataset Information (Where did you get your data?)  </vt:lpstr>
      <vt:lpstr>Methodology </vt:lpstr>
      <vt:lpstr>PowerPoint Presentation</vt:lpstr>
      <vt:lpstr>Key Insights </vt:lpstr>
      <vt:lpstr>Recommendations </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PATEL JANVI</dc:creator>
  <cp:lastModifiedBy>PATEL JANVI</cp:lastModifiedBy>
  <cp:revision>5</cp:revision>
  <dcterms:created xsi:type="dcterms:W3CDTF">2024-11-29T21:17:53Z</dcterms:created>
  <dcterms:modified xsi:type="dcterms:W3CDTF">2024-12-07T03:05:10Z</dcterms:modified>
</cp:coreProperties>
</file>