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2" r:id="rId1"/>
  </p:sldMasterIdLst>
  <p:sldIdLst>
    <p:sldId id="257" r:id="rId2"/>
    <p:sldId id="265" r:id="rId3"/>
    <p:sldId id="266" r:id="rId4"/>
    <p:sldId id="267" r:id="rId5"/>
    <p:sldId id="259" r:id="rId6"/>
    <p:sldId id="268"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474" autoAdjust="0"/>
    <p:restoredTop sz="94660"/>
  </p:normalViewPr>
  <p:slideViewPr>
    <p:cSldViewPr snapToGrid="0">
      <p:cViewPr>
        <p:scale>
          <a:sx n="60" d="100"/>
          <a:sy n="60" d="100"/>
        </p:scale>
        <p:origin x="356"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7479B-BC0A-4EB1-9EF7-115576F20F20}" type="datetimeFigureOut">
              <a:rPr lang="en-CA" smtClean="0"/>
              <a:t>2025-03-17</a:t>
            </a:fld>
            <a:endParaRPr lang="en-CA"/>
          </a:p>
        </p:txBody>
      </p:sp>
      <p:sp>
        <p:nvSpPr>
          <p:cNvPr id="5" name="Footer Placeholder 4"/>
          <p:cNvSpPr>
            <a:spLocks noGrp="1"/>
          </p:cNvSpPr>
          <p:nvPr>
            <p:ph type="ftr" sz="quarter" idx="11"/>
          </p:nvPr>
        </p:nvSpPr>
        <p:spPr>
          <a:xfrm>
            <a:off x="2416500" y="329307"/>
            <a:ext cx="4973915" cy="309201"/>
          </a:xfrm>
        </p:spPr>
        <p:txBody>
          <a:bodyPr/>
          <a:lstStyle/>
          <a:p>
            <a:endParaRPr lang="en-CA"/>
          </a:p>
        </p:txBody>
      </p:sp>
      <p:sp>
        <p:nvSpPr>
          <p:cNvPr id="6" name="Slide Number Placeholder 5"/>
          <p:cNvSpPr>
            <a:spLocks noGrp="1"/>
          </p:cNvSpPr>
          <p:nvPr>
            <p:ph type="sldNum" sz="quarter" idx="12"/>
          </p:nvPr>
        </p:nvSpPr>
        <p:spPr>
          <a:xfrm>
            <a:off x="1437664" y="798973"/>
            <a:ext cx="811019" cy="503578"/>
          </a:xfrm>
        </p:spPr>
        <p:txBody>
          <a:bodyPr/>
          <a:lstStyle/>
          <a:p>
            <a:fld id="{E76C7A99-01BE-45C6-8271-7A1185CA38E5}" type="slidenum">
              <a:rPr lang="en-CA" smtClean="0"/>
              <a:t>‹#›</a:t>
            </a:fld>
            <a:endParaRPr lang="en-C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960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7479B-BC0A-4EB1-9EF7-115576F20F20}" type="datetimeFigureOut">
              <a:rPr lang="en-CA" smtClean="0"/>
              <a:t>2025-03-17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76C7A99-01BE-45C6-8271-7A1185CA38E5}" type="slidenum">
              <a:rPr lang="en-CA" smtClean="0"/>
              <a:t>‹#›</a:t>
            </a:fld>
            <a:endParaRPr lang="en-C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293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7479B-BC0A-4EB1-9EF7-115576F20F20}" type="datetimeFigureOut">
              <a:rPr lang="en-CA" smtClean="0"/>
              <a:t>2025-03-17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76C7A99-01BE-45C6-8271-7A1185CA38E5}" type="slidenum">
              <a:rPr lang="en-CA" smtClean="0"/>
              <a:t>‹#›</a:t>
            </a:fld>
            <a:endParaRPr lang="en-C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632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7479B-BC0A-4EB1-9EF7-115576F20F20}" type="datetimeFigureOut">
              <a:rPr lang="en-CA" smtClean="0"/>
              <a:t>2025-03-17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76C7A99-01BE-45C6-8271-7A1185CA38E5}" type="slidenum">
              <a:rPr lang="en-CA" smtClean="0"/>
              <a:t>‹#›</a:t>
            </a:fld>
            <a:endParaRPr lang="en-C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40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7479B-BC0A-4EB1-9EF7-115576F20F20}" type="datetimeFigureOut">
              <a:rPr lang="en-CA" smtClean="0"/>
              <a:t>2025-03-17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76C7A99-01BE-45C6-8271-7A1185CA38E5}" type="slidenum">
              <a:rPr lang="en-CA" smtClean="0"/>
              <a:t>‹#›</a:t>
            </a:fld>
            <a:endParaRPr lang="en-C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29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7479B-BC0A-4EB1-9EF7-115576F20F20}" type="datetimeFigureOut">
              <a:rPr lang="en-CA" smtClean="0"/>
              <a:t>2025-03-17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76C7A99-01BE-45C6-8271-7A1185CA38E5}" type="slidenum">
              <a:rPr lang="en-CA" smtClean="0"/>
              <a:t>‹#›</a:t>
            </a:fld>
            <a:endParaRPr lang="en-C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1508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7479B-BC0A-4EB1-9EF7-115576F20F20}" type="datetimeFigureOut">
              <a:rPr lang="en-CA" smtClean="0"/>
              <a:t>2025-03-17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76C7A99-01BE-45C6-8271-7A1185CA38E5}" type="slidenum">
              <a:rPr lang="en-CA" smtClean="0"/>
              <a:t>‹#›</a:t>
            </a:fld>
            <a:endParaRPr lang="en-C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233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7479B-BC0A-4EB1-9EF7-115576F20F20}" type="datetimeFigureOut">
              <a:rPr lang="en-CA" smtClean="0"/>
              <a:t>2025-03-17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76C7A99-01BE-45C6-8271-7A1185CA38E5}" type="slidenum">
              <a:rPr lang="en-CA" smtClean="0"/>
              <a:t>‹#›</a:t>
            </a:fld>
            <a:endParaRPr lang="en-C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496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7479B-BC0A-4EB1-9EF7-115576F20F20}" type="datetimeFigureOut">
              <a:rPr lang="en-CA" smtClean="0"/>
              <a:t>2025-03-17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76C7A99-01BE-45C6-8271-7A1185CA38E5}" type="slidenum">
              <a:rPr lang="en-CA" smtClean="0"/>
              <a:t>‹#›</a:t>
            </a:fld>
            <a:endParaRPr lang="en-CA"/>
          </a:p>
        </p:txBody>
      </p:sp>
    </p:spTree>
    <p:extLst>
      <p:ext uri="{BB962C8B-B14F-4D97-AF65-F5344CB8AC3E}">
        <p14:creationId xmlns:p14="http://schemas.microsoft.com/office/powerpoint/2010/main" val="333189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47479B-BC0A-4EB1-9EF7-115576F20F20}" type="datetimeFigureOut">
              <a:rPr lang="en-CA" smtClean="0"/>
              <a:t>2025-03-17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76C7A99-01BE-45C6-8271-7A1185CA38E5}" type="slidenum">
              <a:rPr lang="en-CA" smtClean="0"/>
              <a:t>‹#›</a:t>
            </a:fld>
            <a:endParaRPr lang="en-C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3572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47479B-BC0A-4EB1-9EF7-115576F20F20}" type="datetimeFigureOut">
              <a:rPr lang="en-CA" smtClean="0"/>
              <a:t>2025-03-17</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E76C7A99-01BE-45C6-8271-7A1185CA38E5}" type="slidenum">
              <a:rPr lang="en-CA" smtClean="0"/>
              <a:t>‹#›</a:t>
            </a:fld>
            <a:endParaRPr lang="en-C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274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47479B-BC0A-4EB1-9EF7-115576F20F20}" type="datetimeFigureOut">
              <a:rPr lang="en-CA" smtClean="0"/>
              <a:t>2025-03-17</a:t>
            </a:fld>
            <a:endParaRPr lang="en-C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76C7A99-01BE-45C6-8271-7A1185CA38E5}" type="slidenum">
              <a:rPr lang="en-CA" smtClean="0"/>
              <a:t>‹#›</a:t>
            </a:fld>
            <a:endParaRPr lang="en-C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306211"/>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B2F58D8-2A52-A0DA-E45D-5B3A8E1EA87A}"/>
              </a:ext>
            </a:extLst>
          </p:cNvPr>
          <p:cNvSpPr>
            <a:spLocks noGrp="1"/>
          </p:cNvSpPr>
          <p:nvPr>
            <p:ph type="ctrTitle"/>
          </p:nvPr>
        </p:nvSpPr>
        <p:spPr>
          <a:xfrm>
            <a:off x="1451580" y="804520"/>
            <a:ext cx="4176511" cy="1049235"/>
          </a:xfrm>
        </p:spPr>
        <p:txBody>
          <a:bodyPr vert="horz" lIns="91440" tIns="45720" rIns="91440" bIns="45720" rtlCol="0" anchor="t">
            <a:normAutofit/>
          </a:bodyPr>
          <a:lstStyle/>
          <a:p>
            <a:r>
              <a:rPr lang="en-US" sz="2500"/>
              <a:t>Emergency Shelter Daily Occupancy in AB</a:t>
            </a:r>
          </a:p>
        </p:txBody>
      </p:sp>
      <p:sp>
        <p:nvSpPr>
          <p:cNvPr id="24" name="Rectangle 2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title 2">
            <a:extLst>
              <a:ext uri="{FF2B5EF4-FFF2-40B4-BE49-F238E27FC236}">
                <a16:creationId xmlns:a16="http://schemas.microsoft.com/office/drawing/2014/main" id="{75B9500A-C6F8-7460-6E81-A71135C8291B}"/>
              </a:ext>
            </a:extLst>
          </p:cNvPr>
          <p:cNvSpPr>
            <a:spLocks noGrp="1"/>
          </p:cNvSpPr>
          <p:nvPr>
            <p:ph type="subTitle" idx="1"/>
          </p:nvPr>
        </p:nvSpPr>
        <p:spPr>
          <a:xfrm>
            <a:off x="1451581" y="2015732"/>
            <a:ext cx="4172212" cy="3450613"/>
          </a:xfrm>
        </p:spPr>
        <p:txBody>
          <a:bodyPr vert="horz" lIns="91440" tIns="45720" rIns="91440" bIns="45720" rtlCol="0" anchor="t">
            <a:normAutofit/>
          </a:bodyPr>
          <a:lstStyle/>
          <a:p>
            <a:pPr indent="-228600">
              <a:buFont typeface="Arial" panose="020B0604020202020204" pitchFamily="34" charset="0"/>
              <a:buChar char="•"/>
            </a:pPr>
            <a:r>
              <a:rPr lang="en-US" b="1" dirty="0"/>
              <a:t>Group 9 : </a:t>
            </a:r>
          </a:p>
          <a:p>
            <a:pPr indent="-228600">
              <a:buFont typeface="Arial" panose="020B0604020202020204" pitchFamily="34" charset="0"/>
              <a:buChar char="•"/>
            </a:pPr>
            <a:r>
              <a:rPr lang="en-US" b="1" dirty="0"/>
              <a:t>Janvi Amish Patel</a:t>
            </a:r>
          </a:p>
          <a:p>
            <a:pPr indent="-228600">
              <a:buFont typeface="Arial" panose="020B0604020202020204" pitchFamily="34" charset="0"/>
              <a:buChar char="•"/>
            </a:pPr>
            <a:r>
              <a:rPr lang="en-US" b="1" dirty="0"/>
              <a:t>Sandeep </a:t>
            </a:r>
            <a:r>
              <a:rPr lang="en-US" b="1" dirty="0" err="1"/>
              <a:t>Sandeep</a:t>
            </a:r>
            <a:endParaRPr lang="en-US" b="1" dirty="0"/>
          </a:p>
          <a:p>
            <a:pPr indent="-228600">
              <a:buFont typeface="Arial" panose="020B0604020202020204" pitchFamily="34" charset="0"/>
              <a:buChar char="•"/>
            </a:pPr>
            <a:r>
              <a:rPr lang="en-US" b="1" dirty="0"/>
              <a:t>Aina Faith Kehinde</a:t>
            </a:r>
          </a:p>
          <a:p>
            <a:pPr indent="-228600">
              <a:buFont typeface="Arial" panose="020B0604020202020204" pitchFamily="34" charset="0"/>
              <a:buChar char="•"/>
            </a:pPr>
            <a:r>
              <a:rPr lang="en-US" b="1" dirty="0"/>
              <a:t>Ebenezer Ireoluwa </a:t>
            </a:r>
            <a:r>
              <a:rPr lang="en-US" b="1" dirty="0" err="1"/>
              <a:t>Adewola</a:t>
            </a:r>
            <a:endParaRPr lang="en-US" b="1" dirty="0"/>
          </a:p>
          <a:p>
            <a:pPr indent="-228600">
              <a:buFont typeface="Arial" panose="020B0604020202020204" pitchFamily="34" charset="0"/>
              <a:buChar char="•"/>
            </a:pPr>
            <a:r>
              <a:rPr lang="en-US" b="1" dirty="0"/>
              <a:t>Harman Sawant </a:t>
            </a:r>
            <a:r>
              <a:rPr lang="en-US" b="1" dirty="0" err="1"/>
              <a:t>Loyee</a:t>
            </a:r>
            <a:endParaRPr lang="en-US" b="1" dirty="0"/>
          </a:p>
          <a:p>
            <a:pPr indent="-228600">
              <a:buFont typeface="Arial" panose="020B0604020202020204" pitchFamily="34" charset="0"/>
              <a:buChar char="•"/>
            </a:pPr>
            <a:endParaRPr lang="en-US" dirty="0"/>
          </a:p>
        </p:txBody>
      </p:sp>
      <p:pic>
        <p:nvPicPr>
          <p:cNvPr id="7" name="Graphic 6" descr="House">
            <a:extLst>
              <a:ext uri="{FF2B5EF4-FFF2-40B4-BE49-F238E27FC236}">
                <a16:creationId xmlns:a16="http://schemas.microsoft.com/office/drawing/2014/main" id="{39FD22A8-4C9E-6756-6D55-3E3C74738A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26" name="Picture 2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21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A4A6-1CC2-414D-8705-0F4934FC09E5}"/>
              </a:ext>
            </a:extLst>
          </p:cNvPr>
          <p:cNvSpPr>
            <a:spLocks noGrp="1"/>
          </p:cNvSpPr>
          <p:nvPr>
            <p:ph type="title"/>
          </p:nvPr>
        </p:nvSpPr>
        <p:spPr>
          <a:xfrm>
            <a:off x="1454758" y="1278460"/>
            <a:ext cx="4176511" cy="1049235"/>
          </a:xfrm>
        </p:spPr>
        <p:txBody>
          <a:bodyPr>
            <a:normAutofit/>
          </a:bodyPr>
          <a:lstStyle/>
          <a:p>
            <a:r>
              <a:rPr lang="en-CA" b="1" u="sng"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ECD1C942-B748-F42A-85D2-24E5EAB9DDC6}"/>
              </a:ext>
            </a:extLst>
          </p:cNvPr>
          <p:cNvSpPr>
            <a:spLocks noGrp="1"/>
          </p:cNvSpPr>
          <p:nvPr>
            <p:ph idx="1"/>
          </p:nvPr>
        </p:nvSpPr>
        <p:spPr>
          <a:xfrm>
            <a:off x="531628" y="1950478"/>
            <a:ext cx="5679438" cy="3832173"/>
          </a:xfrm>
        </p:spPr>
        <p:txBody>
          <a:bodyPr>
            <a:noAutofit/>
          </a:bodyPr>
          <a:lstStyle/>
          <a:p>
            <a:pPr>
              <a:lnSpc>
                <a:spcPct val="110000"/>
              </a:lnSpc>
            </a:pPr>
            <a:r>
              <a:rPr lang="en-US" dirty="0">
                <a:latin typeface="Times New Roman" panose="02020603050405020304" pitchFamily="18" charset="0"/>
                <a:cs typeface="Times New Roman" panose="02020603050405020304" pitchFamily="18" charset="0"/>
              </a:rPr>
              <a:t>Emergency shelters provide a safe place for people and families who are homeless or in crisis. They offer temporary help, especially during extreme weather or emergencies. In Alberta, the need for shelters changes due to things like economic challenges, seasonal weather, and unexpected events like COVID-19.</a:t>
            </a:r>
          </a:p>
          <a:p>
            <a:pPr>
              <a:lnSpc>
                <a:spcPct val="110000"/>
              </a:lnSpc>
            </a:pPr>
            <a:r>
              <a:rPr lang="en-US" dirty="0">
                <a:latin typeface="Times New Roman" panose="02020603050405020304" pitchFamily="18" charset="0"/>
                <a:cs typeface="Times New Roman" panose="02020603050405020304" pitchFamily="18" charset="0"/>
              </a:rPr>
              <a:t>This dataset covers emergency shelter use from 2020 to 2024. It shows details about shelter capacity, how many people stayed overnight, and how this changed in different cities across Alberta.</a:t>
            </a:r>
          </a:p>
        </p:txBody>
      </p:sp>
      <p:pic>
        <p:nvPicPr>
          <p:cNvPr id="5" name="Picture 4" descr="Open doors">
            <a:extLst>
              <a:ext uri="{FF2B5EF4-FFF2-40B4-BE49-F238E27FC236}">
                <a16:creationId xmlns:a16="http://schemas.microsoft.com/office/drawing/2014/main" id="{A5D40007-84F4-8ECA-34C9-4EBCE29023FC}"/>
              </a:ext>
            </a:extLst>
          </p:cNvPr>
          <p:cNvPicPr>
            <a:picLocks noChangeAspect="1"/>
          </p:cNvPicPr>
          <p:nvPr/>
        </p:nvPicPr>
        <p:blipFill>
          <a:blip r:embed="rId2"/>
          <a:srcRect l="28706" r="3" b="3"/>
          <a:stretch/>
        </p:blipFill>
        <p:spPr>
          <a:xfrm>
            <a:off x="6428084" y="1950478"/>
            <a:ext cx="4960442" cy="3897427"/>
          </a:xfrm>
          <a:prstGeom prst="rect">
            <a:avLst/>
          </a:prstGeom>
        </p:spPr>
      </p:pic>
    </p:spTree>
    <p:extLst>
      <p:ext uri="{BB962C8B-B14F-4D97-AF65-F5344CB8AC3E}">
        <p14:creationId xmlns:p14="http://schemas.microsoft.com/office/powerpoint/2010/main" val="7364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D71F-9D0D-E3B1-3DAC-9A91F344758D}"/>
              </a:ext>
            </a:extLst>
          </p:cNvPr>
          <p:cNvSpPr>
            <a:spLocks noGrp="1"/>
          </p:cNvSpPr>
          <p:nvPr>
            <p:ph type="title"/>
          </p:nvPr>
        </p:nvSpPr>
        <p:spPr>
          <a:xfrm>
            <a:off x="1347376" y="1166026"/>
            <a:ext cx="4748623" cy="790365"/>
          </a:xfrm>
        </p:spPr>
        <p:txBody>
          <a:bodyPr anchor="ctr">
            <a:normAutofit fontScale="90000"/>
          </a:bodyPr>
          <a:lstStyle/>
          <a:p>
            <a:r>
              <a:rPr lang="en-US" b="1" i="0" u="sng" dirty="0">
                <a:effectLst/>
                <a:latin typeface="Times New Roman" panose="02020603050405020304" pitchFamily="18" charset="0"/>
                <a:cs typeface="Times New Roman" panose="02020603050405020304" pitchFamily="18" charset="0"/>
              </a:rPr>
              <a:t>Problem Statement</a:t>
            </a:r>
            <a:endParaRPr lang="en-CA"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5C79C3-D2EF-C47F-051F-7BDDEF4CDFAF}"/>
              </a:ext>
            </a:extLst>
          </p:cNvPr>
          <p:cNvSpPr>
            <a:spLocks noGrp="1"/>
          </p:cNvSpPr>
          <p:nvPr>
            <p:ph idx="1"/>
          </p:nvPr>
        </p:nvSpPr>
        <p:spPr>
          <a:xfrm>
            <a:off x="500022" y="1956391"/>
            <a:ext cx="11191955" cy="3955312"/>
          </a:xfrm>
        </p:spPr>
        <p:txBody>
          <a:bodyPr anchor="ctr">
            <a:normAutofit/>
          </a:bodyPr>
          <a:lstStyle/>
          <a:p>
            <a:pPr marL="0" indent="0">
              <a:buNone/>
            </a:pPr>
            <a:r>
              <a:rPr lang="en-US" sz="2400" dirty="0">
                <a:latin typeface="Times New Roman" panose="02020603050405020304" pitchFamily="18" charset="0"/>
                <a:cs typeface="Times New Roman" panose="02020603050405020304" pitchFamily="18" charset="0"/>
              </a:rPr>
              <a:t>Emergency shelters are critical for addressing homelessness and providing temporary refuge for vulnerable populations. Understanding the trends in shelter occupancy and their relationship with external factors, such as weather patterns, is essential for policymakers and service providers to allocate resources effectively and plan interventions. Despite the availability of occupancy data, there is a gap in comprehensive analysis of long-term trends and the extent to which weather conditions influence shelter usage in Alberta.</a:t>
            </a:r>
          </a:p>
        </p:txBody>
      </p:sp>
    </p:spTree>
    <p:extLst>
      <p:ext uri="{BB962C8B-B14F-4D97-AF65-F5344CB8AC3E}">
        <p14:creationId xmlns:p14="http://schemas.microsoft.com/office/powerpoint/2010/main" val="372991085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528B97-8724-758F-805C-FC85ED183565}"/>
              </a:ext>
            </a:extLst>
          </p:cNvPr>
          <p:cNvSpPr>
            <a:spLocks noGrp="1"/>
          </p:cNvSpPr>
          <p:nvPr>
            <p:ph idx="1"/>
          </p:nvPr>
        </p:nvSpPr>
        <p:spPr>
          <a:xfrm>
            <a:off x="832883" y="1920938"/>
            <a:ext cx="10526233" cy="4171517"/>
          </a:xfrm>
        </p:spPr>
        <p:txBody>
          <a:bodyPr anchor="ctr">
            <a:noAutofit/>
          </a:bodyPr>
          <a:lstStyle/>
          <a:p>
            <a:r>
              <a:rPr lang="en-US" sz="2400" dirty="0">
                <a:latin typeface="Times New Roman" panose="02020603050405020304" pitchFamily="18" charset="0"/>
                <a:cs typeface="Times New Roman" panose="02020603050405020304" pitchFamily="18" charset="0"/>
              </a:rPr>
              <a:t>The dataset includes 189,166 rows and 7 columns, providing detailed information on emergency shelter usage from January 2020 to September 2024. It covers multiple shelters and locations, offering insights into shelter occupancy during this period.</a:t>
            </a:r>
          </a:p>
          <a:p>
            <a:r>
              <a:rPr lang="en-US" sz="2400" dirty="0">
                <a:latin typeface="Times New Roman" panose="02020603050405020304" pitchFamily="18" charset="0"/>
                <a:cs typeface="Times New Roman" panose="02020603050405020304" pitchFamily="18" charset="0"/>
              </a:rPr>
              <a:t>The data comes from the Government of Alberta Open Data Portal and focuses on homelessness and emergency shelters, highlighting trends in shelter use, capacity, and overnight stays.</a:t>
            </a:r>
          </a:p>
        </p:txBody>
      </p:sp>
      <p:sp>
        <p:nvSpPr>
          <p:cNvPr id="5" name="TextBox 4">
            <a:extLst>
              <a:ext uri="{FF2B5EF4-FFF2-40B4-BE49-F238E27FC236}">
                <a16:creationId xmlns:a16="http://schemas.microsoft.com/office/drawing/2014/main" id="{9539580D-68E6-9161-18B0-146136FBA996}"/>
              </a:ext>
            </a:extLst>
          </p:cNvPr>
          <p:cNvSpPr txBox="1"/>
          <p:nvPr/>
        </p:nvSpPr>
        <p:spPr>
          <a:xfrm>
            <a:off x="1360966" y="765545"/>
            <a:ext cx="10302950" cy="1077218"/>
          </a:xfrm>
          <a:prstGeom prst="rect">
            <a:avLst/>
          </a:prstGeom>
          <a:noFill/>
        </p:spPr>
        <p:txBody>
          <a:bodyPr wrap="square">
            <a:spAutoFit/>
          </a:bodyPr>
          <a:lstStyle/>
          <a:p>
            <a:r>
              <a:rPr lang="en-US" sz="3200" b="1" i="0" u="sng" dirty="0">
                <a:effectLst/>
                <a:latin typeface="Times New Roman" panose="02020603050405020304" pitchFamily="18" charset="0"/>
                <a:cs typeface="Times New Roman" panose="02020603050405020304" pitchFamily="18" charset="0"/>
              </a:rPr>
              <a:t>DATASET INFORMATION (WHERE DID YOU GET YOUR DATA?)</a:t>
            </a:r>
            <a:endParaRPr lang="en-CA" sz="3200" dirty="0"/>
          </a:p>
        </p:txBody>
      </p:sp>
    </p:spTree>
    <p:extLst>
      <p:ext uri="{BB962C8B-B14F-4D97-AF65-F5344CB8AC3E}">
        <p14:creationId xmlns:p14="http://schemas.microsoft.com/office/powerpoint/2010/main" val="72791303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73DE-F569-3E6E-4917-D9D61E8C97CF}"/>
              </a:ext>
            </a:extLst>
          </p:cNvPr>
          <p:cNvSpPr>
            <a:spLocks noGrp="1"/>
          </p:cNvSpPr>
          <p:nvPr>
            <p:ph type="title"/>
          </p:nvPr>
        </p:nvSpPr>
        <p:spPr>
          <a:xfrm>
            <a:off x="1392865" y="1095154"/>
            <a:ext cx="3891516" cy="925033"/>
          </a:xfrm>
        </p:spPr>
        <p:txBody>
          <a:bodyPr anchor="ctr">
            <a:noAutofit/>
          </a:bodyPr>
          <a:lstStyle/>
          <a:p>
            <a:r>
              <a:rPr lang="en-CA" b="1" i="0" u="sng" dirty="0">
                <a:effectLst/>
                <a:latin typeface="Times New Roman" panose="02020603050405020304" pitchFamily="18" charset="0"/>
                <a:cs typeface="Times New Roman" panose="02020603050405020304" pitchFamily="18" charset="0"/>
              </a:rPr>
              <a:t>Methodology</a:t>
            </a:r>
            <a:endParaRPr lang="en-CA" b="1" u="sng" dirty="0">
              <a:latin typeface="Times New Roman" panose="02020603050405020304" pitchFamily="18" charset="0"/>
              <a:cs typeface="Times New Roman" panose="02020603050405020304" pitchFamily="18" charset="0"/>
            </a:endParaRPr>
          </a:p>
        </p:txBody>
      </p:sp>
      <p:sp>
        <p:nvSpPr>
          <p:cNvPr id="53" name="Rectangle 1">
            <a:extLst>
              <a:ext uri="{FF2B5EF4-FFF2-40B4-BE49-F238E27FC236}">
                <a16:creationId xmlns:a16="http://schemas.microsoft.com/office/drawing/2014/main" id="{95107FB3-6D04-1BA2-88EA-131D3449386A}"/>
              </a:ext>
            </a:extLst>
          </p:cNvPr>
          <p:cNvSpPr>
            <a:spLocks noGrp="1" noChangeArrowheads="1"/>
          </p:cNvSpPr>
          <p:nvPr>
            <p:ph idx="1"/>
          </p:nvPr>
        </p:nvSpPr>
        <p:spPr bwMode="auto">
          <a:xfrm>
            <a:off x="818707" y="1945759"/>
            <a:ext cx="10949254" cy="406594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marL="0" indent="0" defTabSz="914400" eaLnBrk="0" fontAlgn="base" hangingPunct="0">
              <a:lnSpc>
                <a:spcPct val="110000"/>
              </a:lnSpc>
              <a:spcBef>
                <a:spcPct val="0"/>
              </a:spcBef>
              <a:spcAft>
                <a:spcPts val="600"/>
              </a:spcAft>
              <a:buClrTx/>
              <a:buFontTx/>
              <a:buAutoNum type="arabicPeriod"/>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Data Collection and Preprocessing</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 The dataset was cleaned, transformed, and standardized by handling missing values and outliers to ensure accuracy and consistency.</a:t>
            </a:r>
          </a:p>
          <a:p>
            <a:pPr marL="0" indent="0" defTabSz="914400" eaLnBrk="0" fontAlgn="base" hangingPunct="0">
              <a:lnSpc>
                <a:spcPct val="110000"/>
              </a:lnSpc>
              <a:spcBef>
                <a:spcPct val="0"/>
              </a:spcBef>
              <a:spcAft>
                <a:spcPts val="600"/>
              </a:spcAft>
              <a:buClrTx/>
              <a:buFontTx/>
              <a:buAutoNum type="arabicPeriod" startAt="2"/>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Exploratory Data Analysis (EDA)</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 Trends in shelter usage were visualized, correlations between factors like weather and occupancy were analyzed, and seasonal patterns were identified.</a:t>
            </a:r>
          </a:p>
          <a:p>
            <a:pPr marL="0" indent="0" defTabSz="914400" eaLnBrk="0" fontAlgn="base" hangingPunct="0">
              <a:lnSpc>
                <a:spcPct val="110000"/>
              </a:lnSpc>
              <a:spcBef>
                <a:spcPct val="0"/>
              </a:spcBef>
              <a:spcAft>
                <a:spcPts val="600"/>
              </a:spcAft>
              <a:buClrTx/>
              <a:buFontTx/>
              <a:buAutoNum type="arabicPeriod" startAt="3"/>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Statistical Analysis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 Hypothesis testing and correlation analysis were conducted to validate key trends and understand relationships between external factors and shelter usage.</a:t>
            </a:r>
          </a:p>
          <a:p>
            <a:pPr marL="0" indent="0" defTabSz="914400" eaLnBrk="0" fontAlgn="base" hangingPunct="0">
              <a:lnSpc>
                <a:spcPct val="110000"/>
              </a:lnSpc>
              <a:spcBef>
                <a:spcPct val="0"/>
              </a:spcBef>
              <a:spcAft>
                <a:spcPts val="600"/>
              </a:spcAft>
              <a:buClrTx/>
              <a:buFontTx/>
              <a:buAutoNum type="arabicPeriod" startAt="4"/>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Predictive Modeling</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 Time series forecasting (ARIMA,) predicted future shelter demand, regression models (Random Forest) analyzed occupancy factors identified shelter usage patterns and overcapacity risks.</a:t>
            </a:r>
          </a:p>
          <a:p>
            <a:pPr marL="0" indent="0" defTabSz="914400" eaLnBrk="0" fontAlgn="base" hangingPunct="0">
              <a:lnSpc>
                <a:spcPct val="110000"/>
              </a:lnSpc>
              <a:spcBef>
                <a:spcPct val="0"/>
              </a:spcBef>
              <a:spcAft>
                <a:spcPts val="600"/>
              </a:spcAft>
              <a:buClrTx/>
              <a:buFontTx/>
              <a:buAutoNum type="arabicPeriod" startAt="5"/>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Model Evaluation</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 Performance of predictive models was assessed using metrics such as RMSE and Accuracy to ensure reliability.</a:t>
            </a:r>
          </a:p>
        </p:txBody>
      </p:sp>
    </p:spTree>
    <p:extLst>
      <p:ext uri="{BB962C8B-B14F-4D97-AF65-F5344CB8AC3E}">
        <p14:creationId xmlns:p14="http://schemas.microsoft.com/office/powerpoint/2010/main" val="415584398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3C80-D6BC-EF06-EAA6-353E5E891065}"/>
              </a:ext>
            </a:extLst>
          </p:cNvPr>
          <p:cNvSpPr>
            <a:spLocks noGrp="1"/>
          </p:cNvSpPr>
          <p:nvPr>
            <p:ph type="title"/>
          </p:nvPr>
        </p:nvSpPr>
        <p:spPr>
          <a:xfrm>
            <a:off x="1451578" y="1187292"/>
            <a:ext cx="3241820" cy="620243"/>
          </a:xfrm>
        </p:spPr>
        <p:txBody>
          <a:bodyPr anchor="ctr">
            <a:normAutofit/>
          </a:bodyPr>
          <a:lstStyle/>
          <a:p>
            <a:r>
              <a:rPr lang="en-US" b="1" u="sng" dirty="0">
                <a:latin typeface="Times New Roman" panose="02020603050405020304" pitchFamily="18" charset="0"/>
                <a:cs typeface="Times New Roman" panose="02020603050405020304" pitchFamily="18" charset="0"/>
              </a:rPr>
              <a:t>MODELLING</a:t>
            </a:r>
            <a:endParaRPr lang="en-CA"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BB6DAD-2829-78E3-A65F-BDDF8EA78428}"/>
              </a:ext>
            </a:extLst>
          </p:cNvPr>
          <p:cNvSpPr>
            <a:spLocks noGrp="1"/>
          </p:cNvSpPr>
          <p:nvPr>
            <p:ph idx="1"/>
          </p:nvPr>
        </p:nvSpPr>
        <p:spPr>
          <a:xfrm>
            <a:off x="663797" y="1998921"/>
            <a:ext cx="11106445" cy="3572539"/>
          </a:xfrm>
        </p:spPr>
        <p:txBody>
          <a:bodyPr anchor="ctr">
            <a:noAutofit/>
          </a:bodyPr>
          <a:lstStyle/>
          <a:p>
            <a:pPr>
              <a:buNone/>
            </a:pPr>
            <a:r>
              <a:rPr lang="en-US" b="1" dirty="0">
                <a:latin typeface="Times New Roman" panose="02020603050405020304" pitchFamily="18" charset="0"/>
                <a:cs typeface="Times New Roman" panose="02020603050405020304" pitchFamily="18" charset="0"/>
              </a:rPr>
              <a:t>Time Series Forecasting</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ARIMA (Auto-Regressive Integrated Moving Average)</a:t>
            </a:r>
            <a:r>
              <a:rPr lang="en-US" dirty="0">
                <a:latin typeface="Times New Roman" panose="02020603050405020304" pitchFamily="18" charset="0"/>
                <a:cs typeface="Times New Roman" panose="02020603050405020304" pitchFamily="18" charset="0"/>
              </a:rPr>
              <a:t>: Used to predict future shelter demand based on historical data, capturing trends, seasonality, and cyclic behaviors.</a:t>
            </a:r>
          </a:p>
          <a:p>
            <a:pPr>
              <a:buNone/>
            </a:pPr>
            <a:r>
              <a:rPr lang="en-US" b="1" dirty="0">
                <a:latin typeface="Times New Roman" panose="02020603050405020304" pitchFamily="18" charset="0"/>
                <a:cs typeface="Times New Roman" panose="02020603050405020304" pitchFamily="18" charset="0"/>
              </a:rPr>
              <a:t>Regression Models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Linear Regression</a:t>
            </a:r>
            <a:r>
              <a:rPr lang="en-US" dirty="0">
                <a:latin typeface="Times New Roman" panose="02020603050405020304" pitchFamily="18" charset="0"/>
                <a:cs typeface="Times New Roman" panose="02020603050405020304" pitchFamily="18" charset="0"/>
              </a:rPr>
              <a:t>: Applied to examine the relationship between shelter demand and other factors like weather or economic conditions.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Random Forest</a:t>
            </a:r>
            <a:r>
              <a:rPr lang="en-US" dirty="0">
                <a:latin typeface="Times New Roman" panose="02020603050405020304" pitchFamily="18" charset="0"/>
                <a:cs typeface="Times New Roman" panose="02020603050405020304" pitchFamily="18" charset="0"/>
              </a:rPr>
              <a:t>: Used to capture more complex, non-linear relationships between multiple variables affecting shelter occupancy.</a:t>
            </a:r>
          </a:p>
        </p:txBody>
      </p:sp>
    </p:spTree>
    <p:extLst>
      <p:ext uri="{BB962C8B-B14F-4D97-AF65-F5344CB8AC3E}">
        <p14:creationId xmlns:p14="http://schemas.microsoft.com/office/powerpoint/2010/main" val="167190258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8FD9-98C8-D51C-A1BD-33AC64A59509}"/>
              </a:ext>
            </a:extLst>
          </p:cNvPr>
          <p:cNvSpPr>
            <a:spLocks noGrp="1"/>
          </p:cNvSpPr>
          <p:nvPr>
            <p:ph type="title"/>
          </p:nvPr>
        </p:nvSpPr>
        <p:spPr>
          <a:xfrm>
            <a:off x="1386363" y="1059701"/>
            <a:ext cx="3241820" cy="917955"/>
          </a:xfrm>
        </p:spPr>
        <p:txBody>
          <a:bodyPr anchor="ctr">
            <a:normAutofit/>
          </a:bodyPr>
          <a:lstStyle/>
          <a:p>
            <a:r>
              <a:rPr lang="en-CA" b="1" i="0" u="sng" dirty="0">
                <a:effectLst/>
                <a:latin typeface="Times New Roman" panose="02020603050405020304" pitchFamily="18" charset="0"/>
                <a:cs typeface="Times New Roman" panose="02020603050405020304" pitchFamily="18" charset="0"/>
              </a:rPr>
              <a:t>Key Insights </a:t>
            </a:r>
            <a:endParaRPr lang="en-CA" b="1" u="sng"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5B5960F6-5901-E582-B218-921D4EBC7B62}"/>
              </a:ext>
            </a:extLst>
          </p:cNvPr>
          <p:cNvSpPr>
            <a:spLocks noGrp="1" noChangeArrowheads="1"/>
          </p:cNvSpPr>
          <p:nvPr>
            <p:ph idx="1"/>
          </p:nvPr>
        </p:nvSpPr>
        <p:spPr bwMode="auto">
          <a:xfrm>
            <a:off x="531628" y="1977656"/>
            <a:ext cx="11515057" cy="398720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marL="0" indent="0" defTabSz="914400" eaLnBrk="0" fontAlgn="base" hangingPunct="0">
              <a:lnSpc>
                <a:spcPct val="110000"/>
              </a:lnSpc>
              <a:spcBef>
                <a:spcPct val="0"/>
              </a:spcBef>
              <a:spcAft>
                <a:spcPts val="600"/>
              </a:spcAft>
              <a:buClrTx/>
              <a:buFontTx/>
              <a:buChar char="•"/>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Seasonal and Temporal Trends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Understanding how shelter occupancy changes throughout the year and on specific days. </a:t>
            </a:r>
          </a:p>
          <a:p>
            <a:pPr marL="0" indent="0" defTabSz="914400" eaLnBrk="0" fontAlgn="base" hangingPunct="0">
              <a:lnSpc>
                <a:spcPct val="110000"/>
              </a:lnSpc>
              <a:spcBef>
                <a:spcPct val="0"/>
              </a:spcBef>
              <a:spcAft>
                <a:spcPts val="600"/>
              </a:spcAft>
              <a:buClrTx/>
              <a:buFontTx/>
              <a:buChar char="•"/>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Capacity Utilization</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Evaluating whether shelters have enough space to meet demand or if overcrowding is a frequent issue. </a:t>
            </a:r>
          </a:p>
          <a:p>
            <a:pPr marL="0" indent="0" defTabSz="914400" eaLnBrk="0" fontAlgn="base" hangingPunct="0">
              <a:lnSpc>
                <a:spcPct val="110000"/>
              </a:lnSpc>
              <a:spcBef>
                <a:spcPct val="0"/>
              </a:spcBef>
              <a:spcAft>
                <a:spcPts val="600"/>
              </a:spcAft>
              <a:buClrTx/>
              <a:buFontTx/>
              <a:buChar char="•"/>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Impact of External Events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Assessing how factors like weather, economic conditions, or crises influence shelter usage. </a:t>
            </a:r>
          </a:p>
          <a:p>
            <a:pPr marL="0" indent="0" defTabSz="914400" eaLnBrk="0" fontAlgn="base" hangingPunct="0">
              <a:lnSpc>
                <a:spcPct val="110000"/>
              </a:lnSpc>
              <a:spcBef>
                <a:spcPct val="0"/>
              </a:spcBef>
              <a:spcAft>
                <a:spcPts val="600"/>
              </a:spcAft>
              <a:buClrTx/>
              <a:buFontTx/>
              <a:buChar char="•"/>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City-Level Differences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Comparing shelter occupancy across different cities in Alberta. </a:t>
            </a:r>
          </a:p>
          <a:p>
            <a:pPr marL="0" indent="0" defTabSz="914400" eaLnBrk="0" fontAlgn="base" hangingPunct="0">
              <a:lnSpc>
                <a:spcPct val="110000"/>
              </a:lnSpc>
              <a:spcBef>
                <a:spcPct val="0"/>
              </a:spcBef>
              <a:spcAft>
                <a:spcPts val="600"/>
              </a:spcAft>
              <a:buClrTx/>
              <a:buFontTx/>
              <a:buChar char="•"/>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Vulnerable Populations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Identifying the groups most in need of shelter services. </a:t>
            </a:r>
          </a:p>
          <a:p>
            <a:pPr marL="0" indent="0" defTabSz="914400" eaLnBrk="0" fontAlgn="base" hangingPunct="0">
              <a:lnSpc>
                <a:spcPct val="110000"/>
              </a:lnSpc>
              <a:spcBef>
                <a:spcPct val="0"/>
              </a:spcBef>
              <a:spcAft>
                <a:spcPts val="600"/>
              </a:spcAft>
              <a:buClrTx/>
              <a:buFontTx/>
              <a:buChar char="•"/>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Operational and Policy Recommendations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Using data-driven insights to improve shelter effectiveness and policy decisions. </a:t>
            </a:r>
          </a:p>
        </p:txBody>
      </p:sp>
    </p:spTree>
    <p:extLst>
      <p:ext uri="{BB962C8B-B14F-4D97-AF65-F5344CB8AC3E}">
        <p14:creationId xmlns:p14="http://schemas.microsoft.com/office/powerpoint/2010/main" val="356463211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DFF8-2BA5-1C8B-1174-781767043DD9}"/>
              </a:ext>
            </a:extLst>
          </p:cNvPr>
          <p:cNvSpPr>
            <a:spLocks noGrp="1"/>
          </p:cNvSpPr>
          <p:nvPr>
            <p:ph type="title"/>
          </p:nvPr>
        </p:nvSpPr>
        <p:spPr>
          <a:xfrm>
            <a:off x="1354463" y="871870"/>
            <a:ext cx="5301517" cy="1382233"/>
          </a:xfrm>
        </p:spPr>
        <p:txBody>
          <a:bodyPr anchor="ctr">
            <a:noAutofit/>
          </a:bodyPr>
          <a:lstStyle/>
          <a:p>
            <a:r>
              <a:rPr lang="en-CA" b="1" u="sng">
                <a:latin typeface="Times New Roman" panose="02020603050405020304" pitchFamily="18" charset="0"/>
                <a:cs typeface="Times New Roman" panose="02020603050405020304" pitchFamily="18" charset="0"/>
              </a:rPr>
              <a:t>Recommendations</a:t>
            </a:r>
            <a:endParaRPr lang="en-CA"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C48A76-8844-E0D3-988D-BFF6F6B0C31A}"/>
              </a:ext>
            </a:extLst>
          </p:cNvPr>
          <p:cNvSpPr>
            <a:spLocks noGrp="1"/>
          </p:cNvSpPr>
          <p:nvPr>
            <p:ph idx="1"/>
          </p:nvPr>
        </p:nvSpPr>
        <p:spPr>
          <a:xfrm>
            <a:off x="578288" y="1935126"/>
            <a:ext cx="10575265" cy="2732567"/>
          </a:xfrm>
        </p:spPr>
        <p:txBody>
          <a:bodyPr anchor="ctr">
            <a:normAutofit/>
          </a:bodyPr>
          <a:lstStyle/>
          <a:p>
            <a:pPr marL="0" indent="0">
              <a:lnSpc>
                <a:spcPct val="110000"/>
              </a:lnSpc>
              <a:buNone/>
            </a:pPr>
            <a:r>
              <a:rPr lang="en-US" b="1">
                <a:latin typeface="Times New Roman" panose="02020603050405020304" pitchFamily="18" charset="0"/>
                <a:cs typeface="Times New Roman" panose="02020603050405020304" pitchFamily="18" charset="0"/>
              </a:rPr>
              <a:t>Use Real-Time Data</a:t>
            </a:r>
            <a:r>
              <a:rPr lang="en-US">
                <a:latin typeface="Times New Roman" panose="02020603050405020304" pitchFamily="18" charset="0"/>
                <a:cs typeface="Times New Roman" panose="02020603050405020304" pitchFamily="18" charset="0"/>
              </a:rPr>
              <a:t> – Set up systems that pull live data from sources like weather forecasts and public health alerts. Create dashboards for quick insights and better decision-making.</a:t>
            </a:r>
          </a:p>
          <a:p>
            <a:pPr marL="0" indent="0">
              <a:lnSpc>
                <a:spcPct val="110000"/>
              </a:lnSpc>
              <a:buNone/>
            </a:pPr>
            <a:r>
              <a:rPr lang="en-US" b="1">
                <a:latin typeface="Times New Roman" panose="02020603050405020304" pitchFamily="18" charset="0"/>
                <a:cs typeface="Times New Roman" panose="02020603050405020304" pitchFamily="18" charset="0"/>
              </a:rPr>
              <a:t>Improve Prediction Models </a:t>
            </a:r>
            <a:r>
              <a:rPr lang="en-US">
                <a:latin typeface="Times New Roman" panose="02020603050405020304" pitchFamily="18" charset="0"/>
                <a:cs typeface="Times New Roman" panose="02020603050405020304" pitchFamily="18" charset="0"/>
              </a:rPr>
              <a:t>– Go beyond basic models and explore deep learning to better predict shelter demand, especially for complex trends.</a:t>
            </a:r>
          </a:p>
          <a:p>
            <a:pPr marL="0" indent="0">
              <a:lnSpc>
                <a:spcPct val="110000"/>
              </a:lnSpc>
              <a:buNone/>
            </a:pPr>
            <a:r>
              <a:rPr lang="en-US" b="1">
                <a:latin typeface="Times New Roman" panose="02020603050405020304" pitchFamily="18" charset="0"/>
                <a:cs typeface="Times New Roman" panose="02020603050405020304" pitchFamily="18" charset="0"/>
              </a:rPr>
              <a:t>Add More Data Sources</a:t>
            </a:r>
            <a:r>
              <a:rPr lang="en-US">
                <a:latin typeface="Times New Roman" panose="02020603050405020304" pitchFamily="18" charset="0"/>
                <a:cs typeface="Times New Roman" panose="02020603050405020304" pitchFamily="18" charset="0"/>
              </a:rPr>
              <a:t> – Include economic indicators, social trends, and demographic details to make predictions more accurate and provide a full picture of shelter needs.</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86734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99EE-DFDB-B856-10ED-6729F54D5C7D}"/>
              </a:ext>
            </a:extLst>
          </p:cNvPr>
          <p:cNvSpPr>
            <a:spLocks noGrp="1"/>
          </p:cNvSpPr>
          <p:nvPr>
            <p:ph type="title"/>
          </p:nvPr>
        </p:nvSpPr>
        <p:spPr>
          <a:xfrm>
            <a:off x="1424762" y="1169581"/>
            <a:ext cx="3532941" cy="659219"/>
          </a:xfrm>
        </p:spPr>
        <p:txBody>
          <a:bodyPr anchor="ctr">
            <a:normAutofit/>
          </a:bodyPr>
          <a:lstStyle/>
          <a:p>
            <a:r>
              <a:rPr lang="en-CA" b="1" i="0" u="sng" dirty="0">
                <a:effectLst/>
                <a:latin typeface="Times New Roman" panose="02020603050405020304" pitchFamily="18" charset="0"/>
                <a:cs typeface="Times New Roman" panose="02020603050405020304" pitchFamily="18" charset="0"/>
              </a:rPr>
              <a:t>Future Work</a:t>
            </a:r>
            <a:endParaRPr lang="en-CA"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217772-887C-6551-781E-A8B8AED1B2FD}"/>
              </a:ext>
            </a:extLst>
          </p:cNvPr>
          <p:cNvSpPr>
            <a:spLocks noGrp="1"/>
          </p:cNvSpPr>
          <p:nvPr>
            <p:ph idx="1"/>
          </p:nvPr>
        </p:nvSpPr>
        <p:spPr>
          <a:xfrm>
            <a:off x="446567" y="1828800"/>
            <a:ext cx="11598914" cy="4081897"/>
          </a:xfrm>
        </p:spPr>
        <p:txBody>
          <a:bodyPr anchor="ctr">
            <a:noAutofit/>
          </a:bodyPr>
          <a:lstStyle/>
          <a:p>
            <a:pPr lvl="1">
              <a:lnSpc>
                <a:spcPct val="110000"/>
              </a:lnSpc>
            </a:pPr>
            <a:r>
              <a:rPr lang="en-US" sz="2000" dirty="0">
                <a:latin typeface="Times New Roman" panose="02020603050405020304" pitchFamily="18" charset="0"/>
                <a:cs typeface="Times New Roman" panose="02020603050405020304" pitchFamily="18" charset="0"/>
              </a:rPr>
              <a:t>More Data Sources: Using external data like local economic indicators, housing instability, and demographic information (age, gender, mental health status) will improve the understanding of shelter demand. This helps tailor services and make more accurate predictions about future trends.</a:t>
            </a:r>
          </a:p>
          <a:p>
            <a:pPr lvl="1">
              <a:lnSpc>
                <a:spcPct val="110000"/>
              </a:lnSpc>
            </a:pPr>
            <a:r>
              <a:rPr lang="en-US" sz="2000" dirty="0">
                <a:latin typeface="Times New Roman" panose="02020603050405020304" pitchFamily="18" charset="0"/>
                <a:cs typeface="Times New Roman" panose="02020603050405020304" pitchFamily="18" charset="0"/>
              </a:rPr>
              <a:t>Real-Time Data Integration and Live Monitoring Dashboards: Integrating real-time data (weather, health, socio-economic indicators) will boost the accuracy of demand predictions. A live monitoring dashboard allows shelter managers to adjust resources dynamically and respond quickly to changes in occupancy.</a:t>
            </a:r>
          </a:p>
          <a:p>
            <a:pPr lvl="1">
              <a:lnSpc>
                <a:spcPct val="110000"/>
              </a:lnSpc>
            </a:pPr>
            <a:r>
              <a:rPr lang="en-US" sz="2000" dirty="0">
                <a:latin typeface="Times New Roman" panose="02020603050405020304" pitchFamily="18" charset="0"/>
                <a:cs typeface="Times New Roman" panose="02020603050405020304" pitchFamily="18" charset="0"/>
              </a:rPr>
              <a:t>Advanced Machine Learning Models: Using advanced techniques like Deep Learning can improve predictions of shelter occupancy. Anomaly detection models can identify sudden spikes in demand, allowing shelters to prepare in advance for unexpected surges.</a:t>
            </a:r>
          </a:p>
        </p:txBody>
      </p:sp>
    </p:spTree>
    <p:extLst>
      <p:ext uri="{BB962C8B-B14F-4D97-AF65-F5344CB8AC3E}">
        <p14:creationId xmlns:p14="http://schemas.microsoft.com/office/powerpoint/2010/main" val="290376212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135</TotalTime>
  <Words>795</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Times New Roman</vt:lpstr>
      <vt:lpstr>Gallery</vt:lpstr>
      <vt:lpstr>Emergency Shelter Daily Occupancy in AB</vt:lpstr>
      <vt:lpstr>Introduction  </vt:lpstr>
      <vt:lpstr>Problem Statement</vt:lpstr>
      <vt:lpstr>PowerPoint Presentation</vt:lpstr>
      <vt:lpstr>Methodology</vt:lpstr>
      <vt:lpstr>MODELLING</vt:lpstr>
      <vt:lpstr>Key Insights </vt:lpstr>
      <vt:lpstr>Recommendations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PATEL JANVI</dc:creator>
  <cp:lastModifiedBy>PATEL JANVI</cp:lastModifiedBy>
  <cp:revision>2</cp:revision>
  <dcterms:created xsi:type="dcterms:W3CDTF">2025-03-17T23:32:41Z</dcterms:created>
  <dcterms:modified xsi:type="dcterms:W3CDTF">2025-03-18T01:48:33Z</dcterms:modified>
</cp:coreProperties>
</file>