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3" r:id="rId2"/>
    <p:sldId id="292" r:id="rId3"/>
    <p:sldId id="320" r:id="rId4"/>
    <p:sldId id="322" r:id="rId5"/>
    <p:sldId id="319" r:id="rId6"/>
    <p:sldId id="318" r:id="rId7"/>
    <p:sldId id="317" r:id="rId8"/>
    <p:sldId id="323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47"/>
    <p:restoredTop sz="94689"/>
  </p:normalViewPr>
  <p:slideViewPr>
    <p:cSldViewPr snapToGrid="0">
      <p:cViewPr varScale="1">
        <p:scale>
          <a:sx n="97" d="100"/>
          <a:sy n="97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7887BE-85CE-534F-9493-91775CD30436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D9272-35C5-AF46-9F2A-9A304830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22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8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59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89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64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9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9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1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D9272-35C5-AF46-9F2A-9A304830F9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3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6B4C-21E2-2E80-C20E-5EEAEC8A5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DC73F7-1B5F-38DA-F79A-C8140C751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8CEE4-0907-8A79-5C76-DED8A097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A220-8B03-3948-8282-BB9FBE1B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85CA4-C3B0-238E-267B-3162765B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60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82C9-615D-52BC-1DF3-87D6F08D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99586-F6FB-B98C-1E23-84E3EBFE0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D63D3-4C79-E1A0-E763-A2D94C90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1EAB2-52CD-4DD8-457D-9D503B4F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C245-A037-D321-C427-C243FF6E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1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B9A105-51E1-A7F2-3FB6-1A50E056D0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2072D1-F14A-42C0-5A6C-A9ACB854C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8B6A9-D2E5-085D-A64F-CA3A1A0A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3AE0-9350-D310-A2E7-28342AB5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057C7-8D36-DF0B-7A98-033D699C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6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7673-C64A-8D5C-E749-684D9245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BCB0A-851D-76B6-F7AA-B0B231ACA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3D074-0F9B-4F54-DC62-B66A3A3C8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261A0-C82A-7D34-502B-CDA05A41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10525-4695-8B46-C9FB-31A07091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7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7A8B-2595-B1B7-A48C-9548464E2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2F78D-54C5-D90A-1D42-04C1E5D60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A643-4B6E-1E46-94F5-5F8BD770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4CBB0-06EB-727B-7CB1-8D45026B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EC646-B349-D097-D476-D8C6D5C4F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6E5C-6E18-4BA4-F3DE-BF061805B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5AB8B-8A87-22B4-B97D-B172D2C46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E9304-712B-4FF0-A0E9-01FC0F7CA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0C6-C01E-46A1-7F03-1602026C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705FA-9C87-AC14-E633-4412E08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1C86-61EB-E2D4-1049-402CD0D6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6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5608-AA60-68E5-E888-0DE18111C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DCE0D-BC1E-692B-ECA2-1DD06BB8C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F42E0-8C94-EFCD-39DE-D2BAF273A2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791F8A-EF0C-F04B-324F-FDA170E234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3E5EF2-78D1-2230-04E6-44EA2442B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DB3B2-491E-63B2-116E-592BADF6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26F1-C3AA-7BA1-880B-BCECCD1A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5D0276-0432-1083-B8F6-8986D65B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8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B284-DF1F-29C9-C5FC-C375D231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1A45F1-B3CD-D7F2-6937-125942E5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EFCCC-0A1E-464B-7B7F-734B3F6C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9566E-7826-4E4D-5744-483DCA06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02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1139E-F1A1-3CDC-ED23-47F72A6B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A6509-6392-E28B-F070-ED2C5BC08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3D476-18CD-8E50-400C-F56ABBC0B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F363-B3B6-5AFA-C4B5-36980F37E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5AC6-7283-11D3-322D-8A17AE27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B0C0A6-590F-40E6-3E8D-D56ED77CC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7070-AB12-9B87-EB54-82855F14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DFD4D-5C32-5B0E-47EB-6135A97F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9B8B2-7AD9-AC43-D233-8448A9D95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793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FA96-78CF-D51C-3923-6F4EBB5F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B868E-F07A-EFAA-D098-AB446F7B1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BBC3B-FF74-2717-828C-EA7A0210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EC657-9452-C288-3E5E-747F5AC30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374FF-C69E-AE9A-DD24-DDC275E8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8DE828-6571-6249-A50D-FF5343D94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7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E95D3-67F3-534C-3615-C814F1E3B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0E46-D4C3-31A8-DD08-096527062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D5FE-2536-2B5F-9051-25C2C9894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DC51-1AEC-A442-831E-529110D8921F}" type="datetimeFigureOut">
              <a:rPr lang="en-US" smtClean="0"/>
              <a:t>9/9/23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C873C-4336-768B-817A-0D1F98044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C4B6-AD72-65CB-F44B-B7EB1DA40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908BF-DC40-7848-8144-75660966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87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faitusjeline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F07547-9B19-FA7E-E29F-96FC8EF09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79218" y="1381966"/>
            <a:ext cx="4392673" cy="2173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27B38-FFCF-4AB0-CE28-C815D942B264}"/>
              </a:ext>
            </a:extLst>
          </p:cNvPr>
          <p:cNvSpPr txBox="1"/>
          <p:nvPr/>
        </p:nvSpPr>
        <p:spPr>
          <a:xfrm>
            <a:off x="4285054" y="3755442"/>
            <a:ext cx="43926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1" dirty="0"/>
              <a:t>Partition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FC6C25-1DC6-D4B1-0821-B4F8870CD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552" y="6030671"/>
            <a:ext cx="2501900" cy="546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CC19BE-D003-B546-FD42-F11A715D955F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69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Lato" panose="020F0502020204030204" pitchFamily="34" charset="0"/>
              </a:rPr>
              <a:t>Partition: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391478"/>
            <a:ext cx="11549660" cy="4412974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Splitting the data into multiple partitions to execute transformations on multiple partitions in parallel which allows completing the job faster. 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Partition is the basic unit of Spark computation</a:t>
            </a:r>
          </a:p>
          <a:p>
            <a:pPr marL="0" indent="0" fontAlgn="base">
              <a:buNone/>
            </a:pPr>
            <a:r>
              <a:rPr lang="en-US" dirty="0"/>
              <a:t>Partition is a subset of a Data frame</a:t>
            </a:r>
          </a:p>
          <a:p>
            <a:pPr marL="0" indent="0" fontAlgn="base">
              <a:buNone/>
            </a:pPr>
            <a:r>
              <a:rPr lang="en-US" dirty="0"/>
              <a:t>Transformation on a data partition is called task</a:t>
            </a:r>
          </a:p>
          <a:p>
            <a:pPr marL="0" indent="0" fontAlgn="base">
              <a:buNone/>
            </a:pPr>
            <a:r>
              <a:rPr lang="en-US" dirty="0"/>
              <a:t>Each task will take place in one Spark Core</a:t>
            </a:r>
          </a:p>
          <a:p>
            <a:pPr marL="0" indent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By default, number of partitions = number of cores</a:t>
            </a:r>
          </a:p>
          <a:p>
            <a:pPr marL="0" indent="0" fontAlgn="base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Data of each partition resides in a single machine.</a:t>
            </a:r>
          </a:p>
          <a:p>
            <a:pPr marL="0" indent="0" fontAlgn="base"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1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Lato" panose="020F0502020204030204" pitchFamily="34" charset="0"/>
              </a:rPr>
              <a:t>Partition: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479EEE-9BA7-251D-6C7E-FC5E1753A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8588" y="2164769"/>
            <a:ext cx="1828800" cy="2781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B67F6-A013-ECDA-3BB0-056A4F9EF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523" y="1232426"/>
            <a:ext cx="1866460" cy="88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66182E-F9F9-0544-85A7-DF1D4BF845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1800" y="2462112"/>
            <a:ext cx="1866900" cy="876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B1B7AE-4634-0240-8F87-FE9C15DD5F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1000" y="3744678"/>
            <a:ext cx="1905000" cy="901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8FF89A-2F1B-3D9B-3D2D-5854A0ED3C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2483" y="5092431"/>
            <a:ext cx="1841500" cy="91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12607A-94FB-A2B0-3044-EE6F553BF3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2408" y="1821869"/>
            <a:ext cx="2006600" cy="68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6E63A4-5133-4CF9-4A44-A55B418F5D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7008" y="4110880"/>
            <a:ext cx="2032000" cy="67310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98F7BD-BBDD-CE21-B24C-8A750B4CEFA8}"/>
              </a:ext>
            </a:extLst>
          </p:cNvPr>
          <p:cNvCxnSpPr>
            <a:cxnSpLocks/>
          </p:cNvCxnSpPr>
          <p:nvPr/>
        </p:nvCxnSpPr>
        <p:spPr>
          <a:xfrm flipV="1">
            <a:off x="2299098" y="1821869"/>
            <a:ext cx="1903385" cy="919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FF7292-38CF-FE54-0A8B-3F64930EE7E0}"/>
              </a:ext>
            </a:extLst>
          </p:cNvPr>
          <p:cNvCxnSpPr>
            <a:cxnSpLocks/>
          </p:cNvCxnSpPr>
          <p:nvPr/>
        </p:nvCxnSpPr>
        <p:spPr>
          <a:xfrm flipV="1">
            <a:off x="2293965" y="3081892"/>
            <a:ext cx="1947835" cy="25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092DFA1-7F61-ECEE-136A-661177EB5CD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235011" y="4178476"/>
            <a:ext cx="1955989" cy="17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07F3F2B-B81E-13E3-DD25-43FCE55544C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235011" y="4563377"/>
            <a:ext cx="1967472" cy="986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DEFB056-6487-D25F-FBE5-A588E258677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971916" y="1779433"/>
            <a:ext cx="1950492" cy="3853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5AB424C-28E4-5D24-F1E7-CBD4D2D371B8}"/>
              </a:ext>
            </a:extLst>
          </p:cNvPr>
          <p:cNvCxnSpPr>
            <a:cxnSpLocks/>
          </p:cNvCxnSpPr>
          <p:nvPr/>
        </p:nvCxnSpPr>
        <p:spPr>
          <a:xfrm flipV="1">
            <a:off x="5983555" y="2408991"/>
            <a:ext cx="1966647" cy="5149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19DBC-B167-D47F-CCDD-4ADD97F9FC1B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104861" y="4130287"/>
            <a:ext cx="1792147" cy="3171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F5E752-555A-0230-B9FC-BA51C7A2FCDB}"/>
              </a:ext>
            </a:extLst>
          </p:cNvPr>
          <p:cNvCxnSpPr>
            <a:cxnSpLocks/>
          </p:cNvCxnSpPr>
          <p:nvPr/>
        </p:nvCxnSpPr>
        <p:spPr>
          <a:xfrm flipV="1">
            <a:off x="6038680" y="4665785"/>
            <a:ext cx="1858328" cy="9202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11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68C6-F664-86C3-FA21-1EB7DCC1C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838872" cy="743828"/>
          </a:xfrm>
        </p:spPr>
        <p:txBody>
          <a:bodyPr/>
          <a:lstStyle/>
          <a:p>
            <a:r>
              <a:rPr lang="en-US" b="1" dirty="0"/>
              <a:t>Key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21E48-D276-DBE5-9972-68D832D82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149"/>
            <a:ext cx="10515600" cy="4717814"/>
          </a:xfrm>
        </p:spPr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Shuffle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- Move the data from one partition to other partitions.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  <a:t>Data Skew 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- occurs when the distribution of data across partitions is uneven, leading to some partitions having much larger data sizes than others</a:t>
            </a:r>
          </a:p>
          <a:p>
            <a:endParaRPr lang="en-US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29EC8-7CDB-3AC7-5E60-541310E14B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73" y="4460897"/>
            <a:ext cx="7772400" cy="166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305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latin typeface="+mn-lt"/>
                <a:ea typeface="+mn-ea"/>
                <a:cs typeface="+mn-cs"/>
              </a:rPr>
              <a:t>Partition Types</a:t>
            </a:r>
            <a:r>
              <a:rPr lang="en-US" dirty="0">
                <a:solidFill>
                  <a:srgbClr val="222222"/>
                </a:solidFill>
                <a:latin typeface="Lato" panose="020F0502020204030204" pitchFamily="34" charset="0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2012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4400" b="1" dirty="0"/>
              <a:t>Partition in memory: </a:t>
            </a:r>
            <a:r>
              <a:rPr lang="en-US" sz="4400" dirty="0"/>
              <a:t>repartition() or coalesce() </a:t>
            </a:r>
          </a:p>
          <a:p>
            <a:pPr marL="0" indent="0" fontAlgn="base">
              <a:buNone/>
            </a:pPr>
            <a:r>
              <a:rPr lang="en-US" sz="4400" b="1" dirty="0"/>
              <a:t>Partition on disk:</a:t>
            </a:r>
            <a:r>
              <a:rPr lang="en-US" sz="4400" dirty="0"/>
              <a:t>  - partitionBy()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47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Lato" panose="020F0502020204030204" pitchFamily="34" charset="0"/>
              </a:rPr>
              <a:t>Partition By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603170"/>
            <a:ext cx="11549660" cy="420128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>
                <a:solidFill>
                  <a:srgbClr val="273239"/>
                </a:solidFill>
                <a:latin typeface="Nunito" pitchFamily="2" charset="77"/>
              </a:rPr>
              <a:t>P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77"/>
              </a:rPr>
              <a:t>artition based on column values while writing DataFrame to Disk/File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07313A-5FED-C370-27FA-3C5DC7D40D79}"/>
              </a:ext>
            </a:extLst>
          </p:cNvPr>
          <p:cNvSpPr txBox="1"/>
          <p:nvPr/>
        </p:nvSpPr>
        <p:spPr>
          <a:xfrm flipH="1">
            <a:off x="344384" y="6158374"/>
            <a:ext cx="2838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581B64-504A-B95D-DE3C-3C622189C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37" y="2565952"/>
            <a:ext cx="4127500" cy="3238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431E0-2EB8-0F9F-3E1F-2CD707723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110" y="2274381"/>
            <a:ext cx="4076700" cy="180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F07570-D364-3C71-D35E-8E556D06B9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110" y="4300661"/>
            <a:ext cx="40767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3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Coalesce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270660"/>
            <a:ext cx="11549660" cy="453379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Reduces the number of partitions</a:t>
            </a:r>
          </a:p>
          <a:p>
            <a:pPr marL="0" indent="0" fontAlgn="base">
              <a:buNone/>
            </a:pPr>
            <a:r>
              <a:rPr lang="en-US" dirty="0"/>
              <a:t>Avoid the shuffle and try to merge the partition in the same machine</a:t>
            </a:r>
          </a:p>
          <a:p>
            <a:pPr marL="0" indent="0" fontAlgn="base">
              <a:buNone/>
            </a:pPr>
            <a:r>
              <a:rPr lang="en-US" dirty="0"/>
              <a:t>Output partition will have uneven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6B9C02-C35E-13B1-09FB-FED498AFF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4" y="3228176"/>
            <a:ext cx="4089400" cy="3213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B90E57-AB3B-0424-19CD-54FD161081DE}"/>
              </a:ext>
            </a:extLst>
          </p:cNvPr>
          <p:cNvSpPr txBox="1"/>
          <p:nvPr/>
        </p:nvSpPr>
        <p:spPr>
          <a:xfrm>
            <a:off x="4956242" y="4649981"/>
            <a:ext cx="1392677" cy="36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coalesce(2)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BE216E-E1F3-706C-B4BA-B9F8F7106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646" y="2681695"/>
            <a:ext cx="3912121" cy="19682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301FDC-044E-32A7-7519-9BBE065FA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706" y="4818990"/>
            <a:ext cx="4064000" cy="1536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631800-6D0C-E177-2BAF-43832B0177A6}"/>
              </a:ext>
            </a:extLst>
          </p:cNvPr>
          <p:cNvSpPr txBox="1"/>
          <p:nvPr/>
        </p:nvSpPr>
        <p:spPr>
          <a:xfrm>
            <a:off x="-6225702" y="-36381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3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D8B22-67C3-E361-1516-CC15F07A7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792" y="435402"/>
            <a:ext cx="10945008" cy="83525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222222"/>
                </a:solidFill>
                <a:latin typeface="Lato" panose="020F0502020204030204" pitchFamily="34" charset="0"/>
              </a:rPr>
              <a:t>Repartition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B4881-FE62-60AC-BAB2-B5D63F270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792" y="1270660"/>
            <a:ext cx="11549660" cy="453379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Reduces or increases the number of partitions</a:t>
            </a:r>
          </a:p>
          <a:p>
            <a:pPr marL="0" indent="0" fontAlgn="base">
              <a:buNone/>
            </a:pPr>
            <a:r>
              <a:rPr lang="en-US" dirty="0"/>
              <a:t>Expensive operation – fully shuffle the data over the network and redistribute the data evenly.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0AFA59-168D-CF5E-80FF-EC2FBB876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90" y="2906363"/>
            <a:ext cx="4089400" cy="3213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E3655F-4CF8-23F4-5F2C-F48C8EBE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086" y="2520077"/>
            <a:ext cx="4076700" cy="1816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28D13B-289C-C48B-0DCD-BE9EA1D26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1286" y="4547514"/>
            <a:ext cx="4000500" cy="17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D09F8-CCDC-8729-A1DD-68474043108F}"/>
              </a:ext>
            </a:extLst>
          </p:cNvPr>
          <p:cNvSpPr txBox="1"/>
          <p:nvPr/>
        </p:nvSpPr>
        <p:spPr>
          <a:xfrm>
            <a:off x="5175115" y="4336177"/>
            <a:ext cx="18093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repartition(2)</a:t>
            </a:r>
          </a:p>
        </p:txBody>
      </p:sp>
    </p:spTree>
    <p:extLst>
      <p:ext uri="{BB962C8B-B14F-4D97-AF65-F5344CB8AC3E}">
        <p14:creationId xmlns:p14="http://schemas.microsoft.com/office/powerpoint/2010/main" val="270576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ouTube subscribe gif">
            <a:extLst>
              <a:ext uri="{FF2B5EF4-FFF2-40B4-BE49-F238E27FC236}">
                <a16:creationId xmlns:a16="http://schemas.microsoft.com/office/drawing/2014/main" id="{D17C0CA3-DA47-B461-ED28-41BCC3DC7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061" y="662601"/>
            <a:ext cx="6877878" cy="3987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97F6B-73DE-B485-73B2-BE95E4CFEEFA}"/>
              </a:ext>
            </a:extLst>
          </p:cNvPr>
          <p:cNvSpPr txBox="1"/>
          <p:nvPr/>
        </p:nvSpPr>
        <p:spPr>
          <a:xfrm flipH="1">
            <a:off x="1459148" y="4797288"/>
            <a:ext cx="973893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i="1" dirty="0">
                <a:solidFill>
                  <a:srgbClr val="0070C0"/>
                </a:solidFill>
                <a:effectLst/>
                <a:latin typeface="Chamberi Super Display" panose="020F0502020204030204" pitchFamily="34" charset="0"/>
                <a:cs typeface="Chamberi Super Display" panose="020F0502020204030204" pitchFamily="34" charset="0"/>
              </a:rPr>
              <a:t>Data Engineering Studies</a:t>
            </a:r>
            <a:endParaRPr lang="en-US" sz="6000" b="1" dirty="0">
              <a:solidFill>
                <a:srgbClr val="0070C0"/>
              </a:solidFill>
              <a:latin typeface="Chamberi Super Display" panose="020F0502020204030204" pitchFamily="34" charset="0"/>
              <a:cs typeface="Chamberi Super Display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3DA1C-0792-F949-7AA4-6C3F84B09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278" y="5925941"/>
            <a:ext cx="2501900" cy="54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EF2BC-77FA-6CA8-7E1E-567A7A962D9B}"/>
              </a:ext>
            </a:extLst>
          </p:cNvPr>
          <p:cNvSpPr txBox="1"/>
          <p:nvPr/>
        </p:nvSpPr>
        <p:spPr>
          <a:xfrm>
            <a:off x="1948070" y="676518"/>
            <a:ext cx="83048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BIG CASLON MEDIUM" panose="02000603090000020003" pitchFamily="2" charset="-79"/>
                <a:cs typeface="BIG CASLON MEDIUM" panose="02000603090000020003" pitchFamily="2" charset="-79"/>
              </a:rPr>
              <a:t>Faitus Jeline Joseph</a:t>
            </a:r>
          </a:p>
          <a:p>
            <a:pPr algn="ctr"/>
            <a:r>
              <a:rPr lang="en-US" sz="2800" b="1" i="1" dirty="0">
                <a:solidFill>
                  <a:schemeClr val="accent1">
                    <a:lumMod val="75000"/>
                  </a:schemeClr>
                </a:solidFill>
                <a:latin typeface="BIG CASLON MEDIUM" panose="02000603090000020003" pitchFamily="2" charset="-79"/>
                <a:cs typeface="BIG CASLON MEDIUM" panose="02000603090000020003" pitchFamily="2" charset="-79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https://www.linkedin.com/in/faitusjeline</a:t>
            </a:r>
            <a:endParaRPr lang="en-US" sz="2800" b="1" i="1" dirty="0">
              <a:solidFill>
                <a:schemeClr val="accent1">
                  <a:lumMod val="75000"/>
                </a:schemeClr>
              </a:solidFill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965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3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3"/>
      <p:bldP spid="6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66459</TotalTime>
  <Words>250</Words>
  <Application>Microsoft Macintosh PowerPoint</Application>
  <PresentationFormat>Widescreen</PresentationFormat>
  <Paragraphs>46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BIG CASLON MEDIUM</vt:lpstr>
      <vt:lpstr>Calibri</vt:lpstr>
      <vt:lpstr>Calibri Light</vt:lpstr>
      <vt:lpstr>Chamberi Super Display</vt:lpstr>
      <vt:lpstr>inherit</vt:lpstr>
      <vt:lpstr>Lato</vt:lpstr>
      <vt:lpstr>Nunito</vt:lpstr>
      <vt:lpstr>Open Sans</vt:lpstr>
      <vt:lpstr>Office Theme</vt:lpstr>
      <vt:lpstr>PowerPoint Presentation</vt:lpstr>
      <vt:lpstr>Partition:</vt:lpstr>
      <vt:lpstr>Partition:</vt:lpstr>
      <vt:lpstr>Key Terminologies</vt:lpstr>
      <vt:lpstr>Partition Types:</vt:lpstr>
      <vt:lpstr>Partition By</vt:lpstr>
      <vt:lpstr>Coalesce</vt:lpstr>
      <vt:lpstr>Repartition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International Call Percentage </dc:title>
  <dc:creator>Faitus Jeline Joseph</dc:creator>
  <cp:lastModifiedBy>Faitus Jeline Joseph</cp:lastModifiedBy>
  <cp:revision>59</cp:revision>
  <dcterms:created xsi:type="dcterms:W3CDTF">2023-02-21T19:38:14Z</dcterms:created>
  <dcterms:modified xsi:type="dcterms:W3CDTF">2023-09-13T15:56:26Z</dcterms:modified>
</cp:coreProperties>
</file>