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3" r:id="rId2"/>
    <p:sldId id="292" r:id="rId3"/>
    <p:sldId id="294" r:id="rId4"/>
    <p:sldId id="296" r:id="rId5"/>
    <p:sldId id="29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9"/>
  </p:normalViewPr>
  <p:slideViewPr>
    <p:cSldViewPr snapToGrid="0">
      <p:cViewPr varScale="1">
        <p:scale>
          <a:sx n="108" d="100"/>
          <a:sy n="108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073" y="211143"/>
            <a:ext cx="7739063" cy="383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2386012" y="3830121"/>
            <a:ext cx="64531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252525"/>
                </a:solidFill>
                <a:latin typeface="Open Sans" panose="020B0606030504020204" pitchFamily="34" charset="0"/>
              </a:rPr>
              <a:t>U</a:t>
            </a:r>
            <a:r>
              <a:rPr lang="en-US" sz="4000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nion Vs </a:t>
            </a:r>
            <a:r>
              <a:rPr lang="en-US" sz="4000" b="1" dirty="0">
                <a:solidFill>
                  <a:srgbClr val="252525"/>
                </a:solidFill>
                <a:latin typeface="Open Sans" panose="020B0606030504020204" pitchFamily="34" charset="0"/>
              </a:rPr>
              <a:t>U</a:t>
            </a:r>
            <a:r>
              <a:rPr lang="en-US" sz="4000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nionByName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25286-61F2-8D64-1953-7348AEB17557}"/>
              </a:ext>
            </a:extLst>
          </p:cNvPr>
          <p:cNvSpPr txBox="1"/>
          <p:nvPr/>
        </p:nvSpPr>
        <p:spPr>
          <a:xfrm>
            <a:off x="8565344" y="5243513"/>
            <a:ext cx="337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</a:rPr>
              <a:t>Data Engineering Studies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478F8-84E8-E1C8-4D38-E0B61AA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344" y="5864584"/>
            <a:ext cx="25019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b="1" i="0" dirty="0">
                <a:solidFill>
                  <a:srgbClr val="252525"/>
                </a:solidFill>
                <a:effectLst/>
                <a:latin typeface="Open Sans" panose="020B0606030504020204" pitchFamily="34" charset="0"/>
              </a:rPr>
              <a:t>Union and UnionByName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4563"/>
            <a:ext cx="10515600" cy="3962400"/>
          </a:xfrm>
        </p:spPr>
        <p:txBody>
          <a:bodyPr/>
          <a:lstStyle/>
          <a:p>
            <a:pPr algn="l" fontAlgn="base"/>
            <a:r>
              <a:rPr lang="en-US" b="0" i="0" u="none" strike="noStrike" dirty="0">
                <a:solidFill>
                  <a:srgbClr val="656565"/>
                </a:solidFill>
                <a:effectLst/>
                <a:latin typeface="Droid Serif"/>
              </a:rPr>
              <a:t>Multiple PySpark DataFrames can be combined into a single DataFrame with union and unionByName.</a:t>
            </a:r>
          </a:p>
          <a:p>
            <a:pPr algn="l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  <a:p>
            <a:pPr algn="l" fontAlgn="base"/>
            <a:r>
              <a:rPr lang="en-US" b="1" i="0" u="none" strike="noStrike" dirty="0">
                <a:solidFill>
                  <a:srgbClr val="656565"/>
                </a:solidFill>
                <a:effectLst/>
                <a:latin typeface="Droid Serif"/>
              </a:rPr>
              <a:t>union</a:t>
            </a:r>
            <a:r>
              <a:rPr lang="en-US" b="0" i="0" u="none" strike="noStrike" dirty="0">
                <a:solidFill>
                  <a:srgbClr val="656565"/>
                </a:solidFill>
                <a:effectLst/>
                <a:latin typeface="Droid Serif"/>
              </a:rPr>
              <a:t> works when the columns of both DataFrames being joined are in the same order. </a:t>
            </a:r>
          </a:p>
          <a:p>
            <a:pPr algn="l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  <a:p>
            <a:pPr algn="l" fontAlgn="base"/>
            <a:r>
              <a:rPr lang="en-US" b="1" i="0" u="none" strike="noStrike" dirty="0">
                <a:solidFill>
                  <a:srgbClr val="656565"/>
                </a:solidFill>
                <a:effectLst/>
                <a:latin typeface="Droid Serif"/>
              </a:rPr>
              <a:t>unionByName</a:t>
            </a:r>
            <a:r>
              <a:rPr lang="en-US" b="0" i="0" u="none" strike="noStrike" dirty="0">
                <a:solidFill>
                  <a:srgbClr val="656565"/>
                </a:solidFill>
                <a:effectLst/>
                <a:latin typeface="Droid Serif"/>
              </a:rPr>
              <a:t> works when both DataFrames have the same columns, but in a different 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23F-BC8D-9111-A656-C64EBD81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-apple-system"/>
              </a:rPr>
              <a:t>Use case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D8E-1DA9-58DB-7EC2-BAE1D4F3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location1 = [("Bob", 42, 'IT', 2000), </a:t>
            </a:r>
          </a:p>
          <a:p>
            <a:pPr marL="0" indent="0">
              <a:buNone/>
            </a:pPr>
            <a:r>
              <a:rPr lang="en-US" dirty="0"/>
              <a:t>           ("Lisa", 59,  'Finance', 3000), </a:t>
            </a:r>
          </a:p>
          <a:p>
            <a:pPr marL="0" indent="0">
              <a:buNone/>
            </a:pPr>
            <a:r>
              <a:rPr lang="en-US" dirty="0"/>
              <a:t>           ("Diane", 20,  'IT', 5000),</a:t>
            </a:r>
          </a:p>
          <a:p>
            <a:pPr marL="0" indent="0">
              <a:buNone/>
            </a:pPr>
            <a:r>
              <a:rPr lang="en-US" dirty="0"/>
              <a:t>          ("Janet", 60,  'Finance', 7000)]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location2 = [("Calvin", 26, 'IT', 4000), </a:t>
            </a:r>
          </a:p>
          <a:p>
            <a:pPr marL="0" indent="0">
              <a:buNone/>
            </a:pPr>
            <a:r>
              <a:rPr lang="en-US" dirty="0"/>
              <a:t>           ("Elena", 24,  'Finance', 6000), </a:t>
            </a:r>
          </a:p>
          <a:p>
            <a:pPr marL="0" indent="0">
              <a:buNone/>
            </a:pPr>
            <a:r>
              <a:rPr lang="en-US" dirty="0"/>
              <a:t>           ("Bill", 50,  'IT', 1000),</a:t>
            </a:r>
          </a:p>
          <a:p>
            <a:pPr marL="0" indent="0">
              <a:buNone/>
            </a:pPr>
            <a:r>
              <a:rPr lang="en-US" dirty="0"/>
              <a:t>          ("Dawn", 33,  'Finance', 8000)]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 = [‘first_name', 'age', ‘deptartment', 'salary']</a:t>
            </a:r>
          </a:p>
        </p:txBody>
      </p:sp>
    </p:spTree>
    <p:extLst>
      <p:ext uri="{BB962C8B-B14F-4D97-AF65-F5344CB8AC3E}">
        <p14:creationId xmlns:p14="http://schemas.microsoft.com/office/powerpoint/2010/main" val="35075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23F-BC8D-9111-A656-C64EBD81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-apple-system"/>
              </a:rPr>
              <a:t>Use case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D8E-1DA9-58DB-7EC2-BAE1D4F3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location1 = [("Bob", 42, 'IT', 2000), </a:t>
            </a:r>
          </a:p>
          <a:p>
            <a:pPr marL="0" indent="0">
              <a:buNone/>
            </a:pPr>
            <a:r>
              <a:rPr lang="en-US" dirty="0"/>
              <a:t>           ("Lisa", 59,  'Finance', 3000), </a:t>
            </a:r>
          </a:p>
          <a:p>
            <a:pPr marL="0" indent="0">
              <a:buNone/>
            </a:pPr>
            <a:r>
              <a:rPr lang="en-US" dirty="0"/>
              <a:t>           ("Diane", 20,  'IT', 5000),</a:t>
            </a:r>
          </a:p>
          <a:p>
            <a:pPr marL="0" indent="0">
              <a:buNone/>
            </a:pPr>
            <a:r>
              <a:rPr lang="en-US" dirty="0"/>
              <a:t>          ("Janet", 60,  'Finance', 7000)]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 = [‘first_name', 'age', ‘deptartment', 'salary']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location3 = [("Ken", 66, 4500, 'IT'), </a:t>
            </a:r>
          </a:p>
          <a:p>
            <a:pPr marL="0" indent="0">
              <a:buNone/>
            </a:pPr>
            <a:r>
              <a:rPr lang="en-US" dirty="0"/>
              <a:t>           ("Lee", 21, 6500,'Finance'), </a:t>
            </a:r>
          </a:p>
          <a:p>
            <a:pPr marL="0" indent="0">
              <a:buNone/>
            </a:pPr>
            <a:r>
              <a:rPr lang="en-US" dirty="0"/>
              <a:t>           ("Asha", 53, 1500,'IT'),</a:t>
            </a:r>
          </a:p>
          <a:p>
            <a:pPr marL="0" indent="0">
              <a:buNone/>
            </a:pPr>
            <a:r>
              <a:rPr lang="en-US" dirty="0"/>
              <a:t>          ("Marsh", 34, 8500,'Finance')]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col1 = ['first_name', 'age', 'salary’, 'deptartment']</a:t>
            </a:r>
          </a:p>
        </p:txBody>
      </p:sp>
    </p:spTree>
    <p:extLst>
      <p:ext uri="{BB962C8B-B14F-4D97-AF65-F5344CB8AC3E}">
        <p14:creationId xmlns:p14="http://schemas.microsoft.com/office/powerpoint/2010/main" val="23008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23F-BC8D-9111-A656-C64EBD81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-apple-system"/>
              </a:rPr>
              <a:t>Use case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9AD8E-1DA9-58DB-7EC2-BAE1D4F3F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location1 = [("Bob", 42, 'IT', 2000), </a:t>
            </a:r>
          </a:p>
          <a:p>
            <a:pPr marL="0" indent="0">
              <a:buNone/>
            </a:pPr>
            <a:r>
              <a:rPr lang="en-US" dirty="0"/>
              <a:t>           ("Lisa", 59,  'Finance', 3000), </a:t>
            </a:r>
          </a:p>
          <a:p>
            <a:pPr marL="0" indent="0">
              <a:buNone/>
            </a:pPr>
            <a:r>
              <a:rPr lang="en-US" dirty="0"/>
              <a:t>           ("Diane", 20,  'IT', 5000),</a:t>
            </a:r>
          </a:p>
          <a:p>
            <a:pPr marL="0" indent="0">
              <a:buNone/>
            </a:pPr>
            <a:r>
              <a:rPr lang="en-US" dirty="0"/>
              <a:t>          ("Janet", 60,  'Finance', 7000)]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 = [‘first_name', 'age', ‘deptartment', 'salary']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location4 = [(1001,"Rich", 44, 4500, 'IT'), </a:t>
            </a:r>
          </a:p>
          <a:p>
            <a:pPr marL="0" indent="0">
              <a:buNone/>
            </a:pPr>
            <a:r>
              <a:rPr lang="en-US" dirty="0"/>
              <a:t>           (1002,"Raj", 33, 6500,'Finance'), </a:t>
            </a:r>
          </a:p>
          <a:p>
            <a:pPr marL="0" indent="0">
              <a:buNone/>
            </a:pPr>
            <a:r>
              <a:rPr lang="en-US" dirty="0"/>
              <a:t>           (1003,"Kevin", 55, 1500,'IT'),</a:t>
            </a:r>
          </a:p>
          <a:p>
            <a:pPr marL="0" indent="0">
              <a:buNone/>
            </a:pPr>
            <a:r>
              <a:rPr lang="en-US" dirty="0"/>
              <a:t>          (1004,"Sam", 44, 8500,'Finance')]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col4 = ['Empid','first_name', 'age', 'salary’, 'deptartment']</a:t>
            </a:r>
          </a:p>
        </p:txBody>
      </p:sp>
    </p:spTree>
    <p:extLst>
      <p:ext uri="{BB962C8B-B14F-4D97-AF65-F5344CB8AC3E}">
        <p14:creationId xmlns:p14="http://schemas.microsoft.com/office/powerpoint/2010/main" val="309897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40753</TotalTime>
  <Words>390</Words>
  <Application>Microsoft Macintosh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Droid Serif</vt:lpstr>
      <vt:lpstr>Open Sans</vt:lpstr>
      <vt:lpstr>Office Theme</vt:lpstr>
      <vt:lpstr>PowerPoint Presentation</vt:lpstr>
      <vt:lpstr> Union and UnionByName</vt:lpstr>
      <vt:lpstr>Use case 1</vt:lpstr>
      <vt:lpstr>Use case 2</vt:lpstr>
      <vt:lpstr>Use case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35</cp:revision>
  <dcterms:created xsi:type="dcterms:W3CDTF">2023-02-21T19:38:14Z</dcterms:created>
  <dcterms:modified xsi:type="dcterms:W3CDTF">2023-08-11T08:41:46Z</dcterms:modified>
</cp:coreProperties>
</file>