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3" r:id="rId2"/>
    <p:sldId id="295" r:id="rId3"/>
    <p:sldId id="292" r:id="rId4"/>
    <p:sldId id="294" r:id="rId5"/>
    <p:sldId id="299" r:id="rId6"/>
    <p:sldId id="300" r:id="rId7"/>
    <p:sldId id="301" r:id="rId8"/>
    <p:sldId id="302" r:id="rId9"/>
    <p:sldId id="303" r:id="rId10"/>
    <p:sldId id="29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742"/>
    <p:restoredTop sz="94689"/>
  </p:normalViewPr>
  <p:slideViewPr>
    <p:cSldViewPr snapToGrid="0">
      <p:cViewPr varScale="1">
        <p:scale>
          <a:sx n="97" d="100"/>
          <a:sy n="97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87BE-85CE-534F-9493-91775CD30436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D9272-35C5-AF46-9F2A-9A304830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2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02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2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28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2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52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90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B4C-21E2-2E80-C20E-5EEAEC8A5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C73F7-1B5F-38DA-F79A-C8140C75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CEE4-0907-8A79-5C76-DED8A097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A220-8B03-3948-8282-BB9FBE1B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5CA4-C3B0-238E-267B-3162765B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2C9-615D-52BC-1DF3-87D6F08D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99586-F6FB-B98C-1E23-84E3EBFE0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63D3-4C79-E1A0-E763-A2D94C90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EAB2-52CD-4DD8-457D-9D503B4F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C245-A037-D321-C427-C243FF6E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9A105-51E1-A7F2-3FB6-1A50E056D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072D1-F14A-42C0-5A6C-A9ACB854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B6A9-D2E5-085D-A64F-CA3A1A0A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3AE0-9350-D310-A2E7-28342AB5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57C7-8D36-DF0B-7A98-033D699C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7673-C64A-8D5C-E749-684D9245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CB0A-851D-76B6-F7AA-B0B231AC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D074-0F9B-4F54-DC62-B66A3A3C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61A0-C82A-7D34-502B-CDA05A41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10525-4695-8B46-C9FB-31A07091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7A8B-2595-B1B7-A48C-9548464E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2F78D-54C5-D90A-1D42-04C1E5D6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A643-4B6E-1E46-94F5-5F8BD770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CBB0-06EB-727B-7CB1-8D45026B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C646-B349-D097-D476-D8C6D5C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6E5C-6E18-4BA4-F3DE-BF061805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AB8B-8A87-22B4-B97D-B172D2C4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9304-712B-4FF0-A0E9-01FC0F7C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0C6-C01E-46A1-7F03-1602026C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05FA-9C87-AC14-E633-4412E08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1C86-61EB-E2D4-1049-402CD0D6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608-AA60-68E5-E888-0DE18111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CE0D-BC1E-692B-ECA2-1DD06BB8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42E0-8C94-EFCD-39DE-D2BAF273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91F8A-EF0C-F04B-324F-FDA170E2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E5EF2-78D1-2230-04E6-44EA2442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DB3B2-491E-63B2-116E-592BADF6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726F1-C3AA-7BA1-880B-BCECCD1A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D0276-0432-1083-B8F6-8986D65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B284-DF1F-29C9-C5FC-C375D231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A45F1-B3CD-D7F2-6937-125942E5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EFCCC-0A1E-464B-7B7F-734B3F6C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9566E-7826-4E4D-5744-483DCA06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1139E-F1A1-3CDC-ED23-47F72A6B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A6509-6392-E28B-F070-ED2C5BC0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D476-18CD-8E50-400C-F56ABBC0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F363-B3B6-5AFA-C4B5-36980F37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5AC6-7283-11D3-322D-8A17AE27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C0A6-590F-40E6-3E8D-D56ED77CC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7070-AB12-9B87-EB54-82855F14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DFD4D-5C32-5B0E-47EB-6135A97F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B8B2-7AD9-AC43-D233-8448A9D9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FA96-78CF-D51C-3923-6F4EBB5F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B868E-F07A-EFAA-D098-AB446F7B1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BBC3B-FF74-2717-828C-EA7A0210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EC657-9452-C288-3E5E-747F5AC3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74FF-C69E-AE9A-DD24-DDC275E8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E828-6571-6249-A50D-FF5343D9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E95D3-67F3-534C-3615-C814F1E3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0E46-D4C3-31A8-DD08-09652706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D5FE-2536-2B5F-9051-25C2C9894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DC51-1AEC-A442-831E-529110D8921F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873C-4336-768B-817A-0D1F98044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C4B6-AD72-65CB-F44B-B7EB1DA40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07547-9B19-FA7E-E29F-96FC8EF09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9218" y="1381966"/>
            <a:ext cx="4392673" cy="2173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27B38-FFCF-4AB0-CE28-C815D942B264}"/>
              </a:ext>
            </a:extLst>
          </p:cNvPr>
          <p:cNvSpPr txBox="1"/>
          <p:nvPr/>
        </p:nvSpPr>
        <p:spPr>
          <a:xfrm>
            <a:off x="3008243" y="4108174"/>
            <a:ext cx="6056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i="0" dirty="0">
                <a:solidFill>
                  <a:srgbClr val="222222"/>
                </a:solidFill>
                <a:effectLst/>
                <a:latin typeface="Lato" panose="020F0502020204030204" pitchFamily="34" charset="0"/>
              </a:rPr>
              <a:t>withColumn</a:t>
            </a:r>
            <a:endParaRPr lang="en-US" sz="4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FC6C25-1DC6-D4B1-0821-B4F8870CD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C19BE-D003-B546-FD42-F11A715D955F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6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80F81-6F13-B8EA-6C70-035CA959F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67122" cy="946840"/>
          </a:xfrm>
        </p:spPr>
        <p:txBody>
          <a:bodyPr/>
          <a:lstStyle/>
          <a:p>
            <a:r>
              <a:rPr lang="en-US" sz="2800" b="1" dirty="0">
                <a:latin typeface="+mn-lt"/>
                <a:ea typeface="+mn-ea"/>
                <a:cs typeface="+mn-cs"/>
              </a:rPr>
              <a:t>Disadvantages of using withColumn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B59A-82B5-2B61-18E0-2E71874F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243"/>
            <a:ext cx="10515600" cy="4692720"/>
          </a:xfrm>
        </p:spPr>
        <p:txBody>
          <a:bodyPr/>
          <a:lstStyle/>
          <a:p>
            <a:r>
              <a:rPr lang="en-US" dirty="0"/>
              <a:t>DataFrames are immutable hence we cannot change anything directly on a DataFrame.</a:t>
            </a:r>
          </a:p>
          <a:p>
            <a:r>
              <a:rPr lang="en-US" dirty="0"/>
              <a:t>Whenever withColumn is called a new DataFrame is created for each operation</a:t>
            </a:r>
          </a:p>
          <a:p>
            <a:r>
              <a:rPr lang="en-US" dirty="0"/>
              <a:t>Leads to out of memory issue.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69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C701-265D-9D27-BBDD-7A5D0739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9127435" cy="1460499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5CB3A-D5A8-0F26-6A3C-98B2F732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withCoumn</a:t>
            </a:r>
          </a:p>
          <a:p>
            <a:r>
              <a:rPr lang="en-US" dirty="0"/>
              <a:t>Usecases</a:t>
            </a:r>
          </a:p>
          <a:p>
            <a:r>
              <a:rPr lang="en-US" dirty="0"/>
              <a:t>Different approaches</a:t>
            </a:r>
          </a:p>
          <a:p>
            <a:r>
              <a:rPr lang="en-US" dirty="0"/>
              <a:t>Disadvantages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77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withColumn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20128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Transformation function of DataFrame </a:t>
            </a:r>
          </a:p>
          <a:p>
            <a:pPr fontAlgn="base"/>
            <a:r>
              <a:rPr lang="en-US" dirty="0"/>
              <a:t>Used to change the value, convert the datatype of an existing column, create a new column</a:t>
            </a:r>
          </a:p>
          <a:p>
            <a:pPr fontAlgn="base"/>
            <a:r>
              <a:rPr lang="en-US" dirty="0">
                <a:solidFill>
                  <a:srgbClr val="222222"/>
                </a:solidFill>
                <a:latin typeface="inter var"/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  <a:latin typeface="inter var"/>
              </a:rPr>
              <a:t>akes two arguments: </a:t>
            </a:r>
          </a:p>
          <a:p>
            <a:pPr lvl="1" fontAlgn="base"/>
            <a:r>
              <a:rPr lang="en-US" dirty="0">
                <a:solidFill>
                  <a:srgbClr val="222222"/>
                </a:solidFill>
                <a:latin typeface="inter var"/>
              </a:rPr>
              <a:t>T</a:t>
            </a:r>
            <a:r>
              <a:rPr lang="en-US" b="0" i="0" dirty="0">
                <a:solidFill>
                  <a:srgbClr val="222222"/>
                </a:solidFill>
                <a:effectLst/>
                <a:latin typeface="inter var"/>
              </a:rPr>
              <a:t>he name of the new column </a:t>
            </a:r>
          </a:p>
          <a:p>
            <a:pPr lvl="1" fontAlgn="base"/>
            <a:r>
              <a:rPr lang="en-US" dirty="0">
                <a:solidFill>
                  <a:srgbClr val="222222"/>
                </a:solidFill>
                <a:latin typeface="inter var"/>
              </a:rPr>
              <a:t>E</a:t>
            </a:r>
            <a:r>
              <a:rPr lang="en-US" b="0" i="0" dirty="0">
                <a:solidFill>
                  <a:srgbClr val="222222"/>
                </a:solidFill>
                <a:effectLst/>
                <a:latin typeface="inter var"/>
              </a:rPr>
              <a:t>xpression that defines the values of the new column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Use cases: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201282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Add a new column and populate default value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Add a new column “percentage increase” and add the default value to 10% and add another column “current timestamp” populate current timestamp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 algn="l" fontAlgn="base">
              <a:buNone/>
            </a:pPr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C7418F-B9FE-019A-3871-4F94F6B3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658" y="2214110"/>
            <a:ext cx="3100063" cy="242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91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Use cases: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20128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Update existing column using values of another existing column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Update “salary” column based on “percentage_increase” column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 algn="l" fontAlgn="base">
              <a:buNone/>
            </a:pPr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EAF7A-3964-4F66-1246-A6E3CAF4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797" y="2177221"/>
            <a:ext cx="76835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3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Use cases: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201282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/>
              <a:t>Changing datatype a column using withColumn transformation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Change the datatype of “salary” column from “double” to “integer”</a:t>
            </a:r>
          </a:p>
          <a:p>
            <a:pPr fontAlgn="base"/>
            <a:endParaRPr lang="en-US" dirty="0"/>
          </a:p>
          <a:p>
            <a:pPr marL="0" indent="0" algn="l" fontAlgn="base">
              <a:buNone/>
            </a:pPr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53612-086B-90A9-EB4C-F24755A6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20" y="2131668"/>
            <a:ext cx="76327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0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Use cases: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20128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Conditional update using withColumn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Change the department value “IT” to “Information Technology”</a:t>
            </a:r>
          </a:p>
          <a:p>
            <a:pPr fontAlgn="base"/>
            <a:endParaRPr lang="en-US" dirty="0"/>
          </a:p>
          <a:p>
            <a:pPr marL="0" indent="0" algn="l" fontAlgn="base">
              <a:buNone/>
            </a:pPr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76E5AF-35E6-2C74-5D33-D84CF91E8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437" y="2006600"/>
            <a:ext cx="76073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904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Use cases: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20128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Renaming a column name using withColumn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Rename the “percentage_increase” column name to “bonus_percentage”</a:t>
            </a:r>
          </a:p>
          <a:p>
            <a:pPr fontAlgn="base"/>
            <a:endParaRPr lang="en-US" dirty="0"/>
          </a:p>
          <a:p>
            <a:pPr marL="0" indent="0" algn="l" fontAlgn="base">
              <a:buNone/>
            </a:pPr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4F35A-C0A2-C8E0-B402-A70BFBBD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95" y="2133600"/>
            <a:ext cx="7772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09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Use cases: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201282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Renaming a column name using withColumn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/>
              <a:t>Rename the “percentage_increase” column name to “bonus_percentage”</a:t>
            </a:r>
          </a:p>
          <a:p>
            <a:pPr fontAlgn="base"/>
            <a:endParaRPr lang="en-US" dirty="0"/>
          </a:p>
          <a:p>
            <a:pPr marL="0" indent="0" algn="l" fontAlgn="base">
              <a:buNone/>
            </a:pPr>
            <a:endParaRPr lang="en-US" b="0" i="0" dirty="0">
              <a:solidFill>
                <a:srgbClr val="333333"/>
              </a:solidFill>
              <a:effectLst/>
              <a:latin typeface="Source Sans Pro" panose="020B0503030403020204" pitchFamily="34" charset="0"/>
            </a:endParaRPr>
          </a:p>
          <a:p>
            <a:pPr lvl="1" fontAlgn="base"/>
            <a:endParaRPr lang="en-US" b="0" i="0" u="none" strike="noStrike" dirty="0">
              <a:solidFill>
                <a:srgbClr val="656565"/>
              </a:solidFill>
              <a:effectLst/>
              <a:latin typeface="Droid Serif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4F35A-C0A2-C8E0-B402-A70BFBBD1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95" y="2133600"/>
            <a:ext cx="77724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58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61568</TotalTime>
  <Words>275</Words>
  <Application>Microsoft Macintosh PowerPoint</Application>
  <PresentationFormat>Widescreen</PresentationFormat>
  <Paragraphs>105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Chamberi Super Display</vt:lpstr>
      <vt:lpstr>Droid Serif</vt:lpstr>
      <vt:lpstr>inter var</vt:lpstr>
      <vt:lpstr>Lato</vt:lpstr>
      <vt:lpstr>Source Sans Pro</vt:lpstr>
      <vt:lpstr>source-serif-pro</vt:lpstr>
      <vt:lpstr>Office Theme</vt:lpstr>
      <vt:lpstr>PowerPoint Presentation</vt:lpstr>
      <vt:lpstr>Agenda</vt:lpstr>
      <vt:lpstr>withColumn</vt:lpstr>
      <vt:lpstr>Use cases:</vt:lpstr>
      <vt:lpstr>Use cases:</vt:lpstr>
      <vt:lpstr>Use cases:</vt:lpstr>
      <vt:lpstr>Use cases:</vt:lpstr>
      <vt:lpstr>Use cases:</vt:lpstr>
      <vt:lpstr>Use cases:</vt:lpstr>
      <vt:lpstr>Disadvantages of using withColumn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Call Percentage </dc:title>
  <dc:creator>Faitus Jeline Joseph</dc:creator>
  <cp:lastModifiedBy>Faitus Jeline Joseph</cp:lastModifiedBy>
  <cp:revision>50</cp:revision>
  <dcterms:created xsi:type="dcterms:W3CDTF">2023-02-21T19:38:14Z</dcterms:created>
  <dcterms:modified xsi:type="dcterms:W3CDTF">2023-10-06T10:08:43Z</dcterms:modified>
</cp:coreProperties>
</file>