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17"/>
  </p:notesMasterIdLst>
  <p:sldIdLst>
    <p:sldId id="256" r:id="rId2"/>
    <p:sldId id="257" r:id="rId3"/>
    <p:sldId id="264" r:id="rId4"/>
    <p:sldId id="267" r:id="rId5"/>
    <p:sldId id="273" r:id="rId6"/>
    <p:sldId id="274" r:id="rId7"/>
    <p:sldId id="272" r:id="rId8"/>
    <p:sldId id="275" r:id="rId9"/>
    <p:sldId id="270" r:id="rId10"/>
    <p:sldId id="258" r:id="rId11"/>
    <p:sldId id="271" r:id="rId12"/>
    <p:sldId id="261" r:id="rId13"/>
    <p:sldId id="262" r:id="rId14"/>
    <p:sldId id="269"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5" autoAdjust="0"/>
    <p:restoredTop sz="94660"/>
  </p:normalViewPr>
  <p:slideViewPr>
    <p:cSldViewPr>
      <p:cViewPr varScale="1">
        <p:scale>
          <a:sx n="67" d="100"/>
          <a:sy n="67"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B41124-40B9-4D83-A80E-715A2BCAE67F}" type="datetimeFigureOut">
              <a:rPr lang="en-US" smtClean="0"/>
              <a:t>13-Feb-20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92E6B1-BFC6-48FF-833C-253003F0BC19}" type="slidenum">
              <a:rPr lang="en-US" smtClean="0"/>
              <a:t>‹#›</a:t>
            </a:fld>
            <a:endParaRPr lang="en-US"/>
          </a:p>
        </p:txBody>
      </p:sp>
    </p:spTree>
    <p:extLst>
      <p:ext uri="{BB962C8B-B14F-4D97-AF65-F5344CB8AC3E}">
        <p14:creationId xmlns:p14="http://schemas.microsoft.com/office/powerpoint/2010/main" val="2108564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67AB3FB-D12B-43E5-8AE3-1E2272603CBF}" type="datetime1">
              <a:rPr lang="en-US" smtClean="0"/>
              <a:t>13-Feb-20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7D471C9-B494-4CD3-8C3B-979FFD9D5DD2}"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C1205-B8F7-48E9-95C8-2F0EB5E2292B}" type="datetime1">
              <a:rPr lang="en-US" smtClean="0"/>
              <a:t>13-Feb-20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7D471C9-B494-4CD3-8C3B-979FFD9D5DD2}"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84E5E71-A5AD-45C2-8EF7-E507BA089019}" type="datetime1">
              <a:rPr lang="en-US" smtClean="0"/>
              <a:t>13-Feb-20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7D471C9-B494-4CD3-8C3B-979FFD9D5DD2}"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1415D3-7038-4145-A646-718C31739926}" type="datetime1">
              <a:rPr lang="en-US" smtClean="0"/>
              <a:t>13-Feb-20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7D471C9-B494-4CD3-8C3B-979FFD9D5DD2}"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2C3F292-2FF7-4265-B8A8-D22B59908BAE}" type="datetime1">
              <a:rPr lang="en-US" smtClean="0"/>
              <a:t>13-Feb-20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7D471C9-B494-4CD3-8C3B-979FFD9D5DD2}"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8450526-B742-4B64-8E69-0B5B435B3563}" type="datetime1">
              <a:rPr lang="en-US" smtClean="0"/>
              <a:t>13-Feb-20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7D471C9-B494-4CD3-8C3B-979FFD9D5DD2}"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84BFD06-9F12-43C0-B798-2B5C2B6582F2}" type="datetime1">
              <a:rPr lang="en-US" smtClean="0"/>
              <a:t>13-Feb-20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7D471C9-B494-4CD3-8C3B-979FFD9D5DD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7EF0CCF-245C-4DCD-843F-CBD75417C995}" type="datetime1">
              <a:rPr lang="en-US" smtClean="0"/>
              <a:t>13-Feb-20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7D471C9-B494-4CD3-8C3B-979FFD9D5DD2}"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BFAB2B2-62A4-46B0-B4B5-94A5B3D9AFCD}" type="datetime1">
              <a:rPr lang="en-US" smtClean="0"/>
              <a:t>13-Feb-20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7D471C9-B494-4CD3-8C3B-979FFD9D5DD2}"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FB73A00-BDD9-49BE-905D-0109E31FF46A}" type="datetime1">
              <a:rPr lang="en-US" smtClean="0"/>
              <a:t>13-Feb-20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7D471C9-B494-4CD3-8C3B-979FFD9D5DD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35EB16E-117A-4079-B136-CFF1BD813D54}" type="datetime1">
              <a:rPr lang="en-US" smtClean="0"/>
              <a:t>13-Feb-20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7D471C9-B494-4CD3-8C3B-979FFD9D5DD2}"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9E5CF61-D839-4E8B-9C5C-DB9780139407}" type="datetime1">
              <a:rPr lang="en-US" smtClean="0"/>
              <a:t>13-Feb-20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7D471C9-B494-4CD3-8C3B-979FFD9D5DD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7772400" cy="3962400"/>
          </a:xfrm>
        </p:spPr>
        <p:txBody>
          <a:bodyPr>
            <a:normAutofit/>
          </a:bodyPr>
          <a:lstStyle/>
          <a:p>
            <a:pPr latinLnBrk="1"/>
            <a:r>
              <a:rPr lang="en-IN" spc="300" dirty="0">
                <a:solidFill>
                  <a:srgbClr val="002060"/>
                </a:solidFill>
                <a:effectLst/>
                <a:latin typeface="Times New Roman" pitchFamily="18" charset="0"/>
                <a:cs typeface="Times New Roman" pitchFamily="18" charset="0"/>
              </a:rPr>
              <a:t>PROJECT </a:t>
            </a:r>
            <a:r>
              <a:rPr lang="en-US" spc="300" dirty="0">
                <a:solidFill>
                  <a:srgbClr val="002060"/>
                </a:solidFill>
                <a:effectLst/>
                <a:latin typeface="Times New Roman" pitchFamily="18" charset="0"/>
                <a:cs typeface="Times New Roman" pitchFamily="18" charset="0"/>
              </a:rPr>
              <a:t/>
            </a:r>
            <a:br>
              <a:rPr lang="en-US" spc="300" dirty="0">
                <a:solidFill>
                  <a:srgbClr val="002060"/>
                </a:solidFill>
                <a:effectLst/>
                <a:latin typeface="Times New Roman" pitchFamily="18" charset="0"/>
                <a:cs typeface="Times New Roman" pitchFamily="18" charset="0"/>
              </a:rPr>
            </a:br>
            <a:r>
              <a:rPr lang="en-IN" spc="300" dirty="0">
                <a:solidFill>
                  <a:srgbClr val="002060"/>
                </a:solidFill>
                <a:effectLst/>
                <a:latin typeface="Times New Roman" pitchFamily="18" charset="0"/>
                <a:cs typeface="Times New Roman" pitchFamily="18" charset="0"/>
              </a:rPr>
              <a:t>On</a:t>
            </a:r>
            <a:r>
              <a:rPr lang="en-US" spc="300" dirty="0">
                <a:solidFill>
                  <a:srgbClr val="002060"/>
                </a:solidFill>
                <a:effectLst/>
                <a:latin typeface="Times New Roman" pitchFamily="18" charset="0"/>
                <a:cs typeface="Times New Roman" pitchFamily="18" charset="0"/>
              </a:rPr>
              <a:t/>
            </a:r>
            <a:br>
              <a:rPr lang="en-US" spc="300" dirty="0">
                <a:solidFill>
                  <a:srgbClr val="002060"/>
                </a:solidFill>
                <a:effectLst/>
                <a:latin typeface="Times New Roman" pitchFamily="18" charset="0"/>
                <a:cs typeface="Times New Roman" pitchFamily="18" charset="0"/>
              </a:rPr>
            </a:br>
            <a:r>
              <a:rPr lang="en-IN" spc="300" dirty="0">
                <a:solidFill>
                  <a:srgbClr val="002060"/>
                </a:solidFill>
                <a:effectLst/>
                <a:latin typeface="Times New Roman" pitchFamily="18" charset="0"/>
                <a:cs typeface="Times New Roman" pitchFamily="18" charset="0"/>
              </a:rPr>
              <a:t>Airfare Prediction Using </a:t>
            </a:r>
            <a:r>
              <a:rPr lang="en-US" spc="300" dirty="0">
                <a:solidFill>
                  <a:srgbClr val="002060"/>
                </a:solidFill>
                <a:effectLst/>
                <a:latin typeface="Times New Roman" pitchFamily="18" charset="0"/>
                <a:cs typeface="Times New Roman" pitchFamily="18" charset="0"/>
              </a:rPr>
              <a:t/>
            </a:r>
            <a:br>
              <a:rPr lang="en-US" spc="300" dirty="0">
                <a:solidFill>
                  <a:srgbClr val="002060"/>
                </a:solidFill>
                <a:effectLst/>
                <a:latin typeface="Times New Roman" pitchFamily="18" charset="0"/>
                <a:cs typeface="Times New Roman" pitchFamily="18" charset="0"/>
              </a:rPr>
            </a:br>
            <a:r>
              <a:rPr lang="en-IN" spc="300" dirty="0">
                <a:solidFill>
                  <a:srgbClr val="002060"/>
                </a:solidFill>
                <a:effectLst/>
                <a:latin typeface="Times New Roman" pitchFamily="18" charset="0"/>
                <a:cs typeface="Times New Roman" pitchFamily="18" charset="0"/>
              </a:rPr>
              <a:t>Machine Learning</a:t>
            </a:r>
            <a:r>
              <a:rPr lang="en-US" spc="300" dirty="0">
                <a:solidFill>
                  <a:srgbClr val="002060"/>
                </a:solidFill>
                <a:effectLst/>
                <a:latin typeface="Bahnschrift SemiBold Condensed" pitchFamily="34" charset="0"/>
              </a:rPr>
              <a:t/>
            </a:r>
            <a:br>
              <a:rPr lang="en-US" spc="300" dirty="0">
                <a:solidFill>
                  <a:srgbClr val="002060"/>
                </a:solidFill>
                <a:effectLst/>
                <a:latin typeface="Bahnschrift SemiBold Condensed" pitchFamily="34" charset="0"/>
              </a:rPr>
            </a:br>
            <a:endParaRPr lang="en-US" spc="300" dirty="0">
              <a:solidFill>
                <a:srgbClr val="002060"/>
              </a:solidFill>
              <a:latin typeface="Bahnschrift SemiBold Condensed" pitchFamily="34" charset="0"/>
            </a:endParaRPr>
          </a:p>
        </p:txBody>
      </p:sp>
      <p:sp>
        <p:nvSpPr>
          <p:cNvPr id="3" name="Subtitle 2"/>
          <p:cNvSpPr>
            <a:spLocks noGrp="1"/>
          </p:cNvSpPr>
          <p:nvPr>
            <p:ph type="subTitle" idx="1"/>
          </p:nvPr>
        </p:nvSpPr>
        <p:spPr>
          <a:xfrm>
            <a:off x="685800" y="3581400"/>
            <a:ext cx="7772400" cy="1828799"/>
          </a:xfrm>
        </p:spPr>
        <p:txBody>
          <a:bodyPr>
            <a:normAutofit fontScale="85000" lnSpcReduction="20000"/>
          </a:bodyPr>
          <a:lstStyle/>
          <a:p>
            <a:pPr latinLnBrk="1"/>
            <a:r>
              <a:rPr lang="en-IN" dirty="0">
                <a:solidFill>
                  <a:srgbClr val="002060"/>
                </a:solidFill>
                <a:latin typeface="Arial Black" pitchFamily="34" charset="0"/>
              </a:rPr>
              <a:t>By</a:t>
            </a:r>
            <a:endParaRPr lang="en-US" dirty="0">
              <a:solidFill>
                <a:srgbClr val="002060"/>
              </a:solidFill>
              <a:latin typeface="Arial Black" pitchFamily="34" charset="0"/>
            </a:endParaRPr>
          </a:p>
          <a:p>
            <a:pPr latinLnBrk="1"/>
            <a:r>
              <a:rPr lang="en-IN" dirty="0">
                <a:solidFill>
                  <a:srgbClr val="002060"/>
                </a:solidFill>
                <a:latin typeface="Arial Black" pitchFamily="34" charset="0"/>
              </a:rPr>
              <a:t> </a:t>
            </a:r>
            <a:endParaRPr lang="en-US" dirty="0">
              <a:solidFill>
                <a:srgbClr val="002060"/>
              </a:solidFill>
              <a:latin typeface="Arial Black" pitchFamily="34" charset="0"/>
            </a:endParaRPr>
          </a:p>
          <a:p>
            <a:pPr latinLnBrk="1"/>
            <a:r>
              <a:rPr lang="en-IN" dirty="0">
                <a:solidFill>
                  <a:schemeClr val="tx1"/>
                </a:solidFill>
                <a:latin typeface="Bernard MT Condensed" pitchFamily="18" charset="0"/>
              </a:rPr>
              <a:t>Sheikh </a:t>
            </a:r>
            <a:r>
              <a:rPr lang="en-IN" dirty="0" err="1" smtClean="0">
                <a:solidFill>
                  <a:schemeClr val="tx1"/>
                </a:solidFill>
                <a:latin typeface="Bernard MT Condensed" pitchFamily="18" charset="0"/>
              </a:rPr>
              <a:t>Faheem</a:t>
            </a:r>
            <a:r>
              <a:rPr lang="en-IN" dirty="0" smtClean="0">
                <a:solidFill>
                  <a:schemeClr val="tx1"/>
                </a:solidFill>
                <a:latin typeface="Bernard MT Condensed" pitchFamily="18" charset="0"/>
              </a:rPr>
              <a:t>………..</a:t>
            </a:r>
            <a:r>
              <a:rPr lang="en-IN" dirty="0">
                <a:solidFill>
                  <a:schemeClr val="tx1"/>
                </a:solidFill>
                <a:latin typeface="Bernard MT Condensed" pitchFamily="18" charset="0"/>
              </a:rPr>
              <a:t>	17088136015</a:t>
            </a:r>
            <a:endParaRPr lang="en-US" dirty="0">
              <a:solidFill>
                <a:schemeClr val="tx1"/>
              </a:solidFill>
              <a:latin typeface="Bernard MT Condensed" pitchFamily="18" charset="0"/>
            </a:endParaRPr>
          </a:p>
          <a:p>
            <a:pPr latinLnBrk="1"/>
            <a:r>
              <a:rPr lang="en-IN" dirty="0">
                <a:solidFill>
                  <a:schemeClr val="tx1"/>
                </a:solidFill>
                <a:latin typeface="Bernard MT Condensed" pitchFamily="18" charset="0"/>
              </a:rPr>
              <a:t>Faisal Hassan </a:t>
            </a:r>
            <a:r>
              <a:rPr lang="en-IN" dirty="0" smtClean="0">
                <a:solidFill>
                  <a:schemeClr val="tx1"/>
                </a:solidFill>
                <a:latin typeface="Bernard MT Condensed" pitchFamily="18" charset="0"/>
              </a:rPr>
              <a:t>. .............</a:t>
            </a:r>
            <a:r>
              <a:rPr lang="en-IN" dirty="0">
                <a:solidFill>
                  <a:schemeClr val="tx1"/>
                </a:solidFill>
                <a:latin typeface="Bernard MT Condensed" pitchFamily="18" charset="0"/>
              </a:rPr>
              <a:t>	17088136011</a:t>
            </a:r>
            <a:endParaRPr lang="en-US" dirty="0">
              <a:solidFill>
                <a:schemeClr val="tx1"/>
              </a:solidFill>
              <a:latin typeface="Bernard MT Condensed" pitchFamily="18" charset="0"/>
            </a:endParaRPr>
          </a:p>
          <a:p>
            <a:pPr latinLnBrk="1"/>
            <a:r>
              <a:rPr lang="en-IN" dirty="0">
                <a:solidFill>
                  <a:schemeClr val="tx1"/>
                </a:solidFill>
                <a:latin typeface="Bernard MT Condensed" pitchFamily="18" charset="0"/>
              </a:rPr>
              <a:t>Sheikh </a:t>
            </a:r>
            <a:r>
              <a:rPr lang="en-IN" dirty="0" err="1" smtClean="0">
                <a:solidFill>
                  <a:schemeClr val="tx1"/>
                </a:solidFill>
                <a:latin typeface="Bernard MT Condensed" pitchFamily="18" charset="0"/>
              </a:rPr>
              <a:t>Muzamil</a:t>
            </a:r>
            <a:r>
              <a:rPr lang="en-IN" dirty="0" smtClean="0">
                <a:solidFill>
                  <a:schemeClr val="tx1"/>
                </a:solidFill>
                <a:latin typeface="Bernard MT Condensed" pitchFamily="18" charset="0"/>
              </a:rPr>
              <a:t>.</a:t>
            </a:r>
            <a:r>
              <a:rPr lang="en-IN" dirty="0">
                <a:solidFill>
                  <a:schemeClr val="tx1"/>
                </a:solidFill>
                <a:latin typeface="Bernard MT Condensed" pitchFamily="18" charset="0"/>
              </a:rPr>
              <a:t>	</a:t>
            </a:r>
            <a:r>
              <a:rPr lang="en-IN" dirty="0" smtClean="0">
                <a:solidFill>
                  <a:schemeClr val="tx1"/>
                </a:solidFill>
                <a:latin typeface="Bernard MT Condensed" pitchFamily="18" charset="0"/>
              </a:rPr>
              <a:t>………17088136020</a:t>
            </a:r>
            <a:endParaRPr lang="en-US" dirty="0">
              <a:solidFill>
                <a:schemeClr val="tx1"/>
              </a:solidFill>
              <a:latin typeface="Bernard MT Condensed" pitchFamily="18" charset="0"/>
            </a:endParaRPr>
          </a:p>
        </p:txBody>
      </p:sp>
    </p:spTree>
    <p:extLst>
      <p:ext uri="{BB962C8B-B14F-4D97-AF65-F5344CB8AC3E}">
        <p14:creationId xmlns:p14="http://schemas.microsoft.com/office/powerpoint/2010/main" val="399372813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rgbClr val="FFFF00"/>
          </a:solidFill>
        </p:spPr>
        <p:txBody>
          <a:bodyPr/>
          <a:lstStyle/>
          <a:p>
            <a:r>
              <a:rPr lang="en-US" dirty="0" err="1">
                <a:latin typeface="Arial Rounded MT Bold" pitchFamily="34" charset="0"/>
              </a:rPr>
              <a:t>J</a:t>
            </a:r>
            <a:r>
              <a:rPr lang="en-US" dirty="0" err="1" smtClean="0">
                <a:latin typeface="Arial Rounded MT Bold" pitchFamily="34" charset="0"/>
              </a:rPr>
              <a:t>Query</a:t>
            </a:r>
            <a:r>
              <a:rPr lang="en-US" dirty="0">
                <a:latin typeface="Arial Rounded MT Bold" pitchFamily="34" charset="0"/>
              </a:rPr>
              <a:t>.</a:t>
            </a:r>
            <a:endParaRPr lang="en-US" dirty="0" smtClean="0">
              <a:latin typeface="Arial Rounded MT Bold" pitchFamily="34" charset="0"/>
            </a:endParaRPr>
          </a:p>
          <a:p>
            <a:r>
              <a:rPr lang="en-US" dirty="0" smtClean="0">
                <a:latin typeface="Arial Rounded MT Bold" pitchFamily="34" charset="0"/>
              </a:rPr>
              <a:t> JavaScript</a:t>
            </a:r>
            <a:r>
              <a:rPr lang="en-US" dirty="0">
                <a:latin typeface="Arial Rounded MT Bold" pitchFamily="34" charset="0"/>
              </a:rPr>
              <a:t>.</a:t>
            </a:r>
            <a:endParaRPr lang="en-US" dirty="0" smtClean="0">
              <a:latin typeface="Arial Rounded MT Bold" pitchFamily="34" charset="0"/>
            </a:endParaRPr>
          </a:p>
          <a:p>
            <a:r>
              <a:rPr lang="en-US" dirty="0" smtClean="0">
                <a:latin typeface="Arial Rounded MT Bold" pitchFamily="34" charset="0"/>
              </a:rPr>
              <a:t> HTML</a:t>
            </a:r>
            <a:r>
              <a:rPr lang="en-US" dirty="0">
                <a:latin typeface="Arial Rounded MT Bold" pitchFamily="34" charset="0"/>
              </a:rPr>
              <a:t>.</a:t>
            </a:r>
            <a:endParaRPr lang="en-US" dirty="0" smtClean="0">
              <a:latin typeface="Arial Rounded MT Bold" pitchFamily="34" charset="0"/>
            </a:endParaRPr>
          </a:p>
          <a:p>
            <a:r>
              <a:rPr lang="en-US" dirty="0" smtClean="0">
                <a:latin typeface="Arial Rounded MT Bold" pitchFamily="34" charset="0"/>
              </a:rPr>
              <a:t>Bootstrap</a:t>
            </a:r>
            <a:r>
              <a:rPr lang="en-US" dirty="0">
                <a:latin typeface="Arial Rounded MT Bold" pitchFamily="34" charset="0"/>
              </a:rPr>
              <a:t>.</a:t>
            </a:r>
            <a:r>
              <a:rPr lang="en-US" dirty="0" smtClean="0">
                <a:latin typeface="Arial Rounded MT Bold" pitchFamily="34" charset="0"/>
              </a:rPr>
              <a:t> </a:t>
            </a:r>
          </a:p>
          <a:p>
            <a:r>
              <a:rPr lang="en-US" dirty="0" smtClean="0">
                <a:latin typeface="Arial Rounded MT Bold" pitchFamily="34" charset="0"/>
              </a:rPr>
              <a:t>Flask</a:t>
            </a:r>
            <a:r>
              <a:rPr lang="en-US" dirty="0">
                <a:latin typeface="Arial Rounded MT Bold" pitchFamily="34" charset="0"/>
              </a:rPr>
              <a:t>.</a:t>
            </a:r>
            <a:r>
              <a:rPr lang="en-US" dirty="0" smtClean="0">
                <a:latin typeface="Arial Rounded MT Bold" pitchFamily="34" charset="0"/>
              </a:rPr>
              <a:t> </a:t>
            </a:r>
          </a:p>
          <a:p>
            <a:r>
              <a:rPr lang="en-US" dirty="0" smtClean="0">
                <a:latin typeface="Arial Rounded MT Bold" pitchFamily="34" charset="0"/>
              </a:rPr>
              <a:t>Python</a:t>
            </a:r>
            <a:r>
              <a:rPr lang="en-US" dirty="0" smtClean="0">
                <a:solidFill>
                  <a:srgbClr val="00B0F0"/>
                </a:solidFill>
                <a:latin typeface="Arial Rounded MT Bold" pitchFamily="34" charset="0"/>
              </a:rPr>
              <a:t>. </a:t>
            </a:r>
          </a:p>
          <a:p>
            <a:r>
              <a:rPr lang="en-US" b="1" dirty="0"/>
              <a:t>To make the more intuitive we created a graphical representation of all the predicted prices. For this purpose, we used canvas.js library.</a:t>
            </a:r>
          </a:p>
          <a:p>
            <a:endParaRPr lang="en-US" dirty="0">
              <a:solidFill>
                <a:srgbClr val="00B0F0"/>
              </a:solidFill>
              <a:latin typeface="Arial Rounded MT Bold" pitchFamily="34" charset="0"/>
            </a:endParaRPr>
          </a:p>
        </p:txBody>
      </p:sp>
      <p:sp>
        <p:nvSpPr>
          <p:cNvPr id="2" name="Title 1"/>
          <p:cNvSpPr>
            <a:spLocks noGrp="1"/>
          </p:cNvSpPr>
          <p:nvPr>
            <p:ph type="title"/>
          </p:nvPr>
        </p:nvSpPr>
        <p:spPr>
          <a:xfrm>
            <a:off x="152400" y="76200"/>
            <a:ext cx="8839200" cy="1447800"/>
          </a:xfrm>
        </p:spPr>
        <p:style>
          <a:lnRef idx="0">
            <a:schemeClr val="accent4"/>
          </a:lnRef>
          <a:fillRef idx="3">
            <a:schemeClr val="accent4"/>
          </a:fillRef>
          <a:effectRef idx="3">
            <a:schemeClr val="accent4"/>
          </a:effectRef>
          <a:fontRef idx="minor">
            <a:schemeClr val="lt1"/>
          </a:fontRef>
        </p:style>
        <p:txBody>
          <a:bodyPr>
            <a:normAutofit fontScale="90000"/>
          </a:bodyPr>
          <a:lstStyle/>
          <a:p>
            <a:r>
              <a:rPr lang="en-US" b="1" i="1" u="sng" dirty="0">
                <a:solidFill>
                  <a:schemeClr val="bg1"/>
                </a:solidFill>
                <a:effectLst/>
                <a:latin typeface="Algerian" pitchFamily="82" charset="0"/>
              </a:rPr>
              <a:t>Technologies used for creating the Web </a:t>
            </a:r>
            <a:r>
              <a:rPr lang="en-US" b="1" i="1" u="sng" dirty="0" smtClean="0">
                <a:solidFill>
                  <a:schemeClr val="bg1"/>
                </a:solidFill>
                <a:effectLst/>
                <a:latin typeface="Algerian" pitchFamily="82" charset="0"/>
              </a:rPr>
              <a:t>App</a:t>
            </a:r>
            <a:r>
              <a:rPr lang="en-US" b="1" i="1" u="sng" dirty="0" smtClean="0">
                <a:solidFill>
                  <a:schemeClr val="bg1"/>
                </a:solidFill>
                <a:effectLst/>
              </a:rPr>
              <a:t>.</a:t>
            </a:r>
            <a:r>
              <a:rPr lang="en-US" i="1" u="sng" dirty="0">
                <a:solidFill>
                  <a:schemeClr val="accent2"/>
                </a:solidFill>
                <a:effectLst/>
              </a:rPr>
              <a:t/>
            </a:r>
            <a:br>
              <a:rPr lang="en-US" i="1" u="sng" dirty="0">
                <a:solidFill>
                  <a:schemeClr val="accent2"/>
                </a:solidFill>
                <a:effectLst/>
              </a:rPr>
            </a:br>
            <a:endParaRPr lang="en-US" i="1" u="sng" dirty="0">
              <a:solidFill>
                <a:schemeClr val="accent2"/>
              </a:solidFill>
            </a:endParaRPr>
          </a:p>
        </p:txBody>
      </p:sp>
    </p:spTree>
    <p:extLst>
      <p:ext uri="{BB962C8B-B14F-4D97-AF65-F5344CB8AC3E}">
        <p14:creationId xmlns:p14="http://schemas.microsoft.com/office/powerpoint/2010/main" val="93912598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4233672"/>
          </a:xfrm>
        </p:spPr>
        <p:style>
          <a:lnRef idx="1">
            <a:schemeClr val="accent2"/>
          </a:lnRef>
          <a:fillRef idx="2">
            <a:schemeClr val="accent2"/>
          </a:fillRef>
          <a:effectRef idx="1">
            <a:schemeClr val="accent2"/>
          </a:effectRef>
          <a:fontRef idx="minor">
            <a:schemeClr val="dk1"/>
          </a:fontRef>
        </p:style>
        <p:txBody>
          <a:bodyPr/>
          <a:lstStyle/>
          <a:p>
            <a:r>
              <a:rPr lang="en-IN" dirty="0" smtClean="0"/>
              <a:t>Python</a:t>
            </a:r>
            <a:r>
              <a:rPr lang="en-IN" dirty="0"/>
              <a:t>.</a:t>
            </a:r>
            <a:endParaRPr lang="en-IN" dirty="0" smtClean="0"/>
          </a:p>
          <a:p>
            <a:r>
              <a:rPr lang="en-IN" dirty="0" err="1" smtClean="0"/>
              <a:t>Keras</a:t>
            </a:r>
            <a:r>
              <a:rPr lang="en-IN" dirty="0"/>
              <a:t>.</a:t>
            </a:r>
            <a:r>
              <a:rPr lang="en-IN" dirty="0" smtClean="0"/>
              <a:t> </a:t>
            </a:r>
          </a:p>
          <a:p>
            <a:r>
              <a:rPr lang="en-IN" dirty="0" err="1" smtClean="0"/>
              <a:t>Tenrsorflow</a:t>
            </a:r>
            <a:r>
              <a:rPr lang="en-IN" dirty="0"/>
              <a:t>.</a:t>
            </a:r>
            <a:r>
              <a:rPr lang="en-IN" dirty="0" smtClean="0"/>
              <a:t> </a:t>
            </a:r>
          </a:p>
          <a:p>
            <a:r>
              <a:rPr lang="en-IN" dirty="0" err="1" smtClean="0"/>
              <a:t>Sklearn</a:t>
            </a:r>
            <a:r>
              <a:rPr lang="en-IN" dirty="0"/>
              <a:t>.</a:t>
            </a:r>
            <a:endParaRPr lang="en-IN" dirty="0" smtClean="0"/>
          </a:p>
          <a:p>
            <a:r>
              <a:rPr lang="en-IN" dirty="0" smtClean="0"/>
              <a:t>Pandas</a:t>
            </a:r>
            <a:r>
              <a:rPr lang="en-IN" dirty="0"/>
              <a:t>.</a:t>
            </a:r>
            <a:r>
              <a:rPr lang="en-IN" dirty="0" smtClean="0"/>
              <a:t> </a:t>
            </a:r>
          </a:p>
          <a:p>
            <a:r>
              <a:rPr lang="en-IN" dirty="0" err="1" smtClean="0"/>
              <a:t>Numypy</a:t>
            </a:r>
            <a:r>
              <a:rPr lang="en-IN" dirty="0"/>
              <a:t>.</a:t>
            </a:r>
            <a:endParaRPr lang="en-IN" dirty="0" smtClean="0"/>
          </a:p>
          <a:p>
            <a:r>
              <a:rPr lang="en-IN" dirty="0" err="1" smtClean="0"/>
              <a:t>Matplotlib</a:t>
            </a:r>
            <a:r>
              <a:rPr lang="en-IN" dirty="0"/>
              <a:t>.</a:t>
            </a:r>
            <a:endParaRPr lang="en-US" dirty="0"/>
          </a:p>
          <a:p>
            <a:endParaRPr lang="en-US" dirty="0"/>
          </a:p>
        </p:txBody>
      </p:sp>
      <p:sp>
        <p:nvSpPr>
          <p:cNvPr id="3" name="Title 2"/>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fontScale="90000"/>
          </a:bodyPr>
          <a:lstStyle/>
          <a:p>
            <a:r>
              <a:rPr lang="en-US" b="0" dirty="0" smtClean="0">
                <a:effectLst/>
              </a:rPr>
              <a:t>TECHNOLOGY USED FOR IMPLEMENTATION OF ML MODEL</a:t>
            </a:r>
            <a:endParaRPr lang="en-US" b="0" dirty="0"/>
          </a:p>
        </p:txBody>
      </p:sp>
    </p:spTree>
    <p:extLst>
      <p:ext uri="{BB962C8B-B14F-4D97-AF65-F5344CB8AC3E}">
        <p14:creationId xmlns:p14="http://schemas.microsoft.com/office/powerpoint/2010/main" val="402625896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b="1" dirty="0" smtClean="0">
                <a:latin typeface="Agency FB" pitchFamily="34" charset="0"/>
              </a:rPr>
              <a:t>We created a web-based GUI application which collects the input parameters from the user and then shows the user a graphical representation of the upcoming flight prices. Only few of the required parameters are taken as inputs from the user while the rest of the parameters are calculated in the backend by the Web App.</a:t>
            </a:r>
            <a:endParaRPr lang="en-US" sz="3200" b="1" dirty="0">
              <a:latin typeface="Agency FB" pitchFamily="34" charset="0"/>
            </a:endParaRPr>
          </a:p>
        </p:txBody>
      </p:sp>
      <p:sp>
        <p:nvSpPr>
          <p:cNvPr id="2" name="Title 1"/>
          <p:cNvSpPr>
            <a:spLocks noGrp="1"/>
          </p:cNvSpPr>
          <p:nvPr>
            <p:ph type="title"/>
          </p:nvPr>
        </p:nvSpPr>
        <p:spPr>
          <a:xfrm>
            <a:off x="152400" y="0"/>
            <a:ext cx="8839200" cy="1524000"/>
          </a:xfrm>
        </p:spPr>
        <p:txBody>
          <a:bodyPr>
            <a:noAutofit/>
          </a:bodyPr>
          <a:lstStyle/>
          <a:p>
            <a:pPr lvl="1" algn="l" rtl="0">
              <a:spcBef>
                <a:spcPct val="0"/>
              </a:spcBef>
            </a:pPr>
            <a:r>
              <a:rPr lang="en-US" sz="3600" b="1" i="1" u="sng" dirty="0">
                <a:solidFill>
                  <a:srgbClr val="FF0000"/>
                </a:solidFill>
                <a:latin typeface="Algerian" pitchFamily="82" charset="0"/>
              </a:rPr>
              <a:t>Web Application and User </a:t>
            </a:r>
            <a:r>
              <a:rPr lang="en-US" sz="3600" b="1" i="1" u="sng" dirty="0" smtClean="0">
                <a:solidFill>
                  <a:srgbClr val="FF0000"/>
                </a:solidFill>
                <a:latin typeface="Algerian" pitchFamily="82" charset="0"/>
              </a:rPr>
              <a:t>Interface.</a:t>
            </a:r>
            <a:r>
              <a:rPr lang="en-US" sz="3600" dirty="0">
                <a:solidFill>
                  <a:srgbClr val="FF0000"/>
                </a:solidFill>
                <a:latin typeface="Algerian" pitchFamily="82" charset="0"/>
              </a:rPr>
              <a:t/>
            </a:r>
            <a:br>
              <a:rPr lang="en-US" sz="3600" dirty="0">
                <a:solidFill>
                  <a:srgbClr val="FF0000"/>
                </a:solidFill>
                <a:latin typeface="Algerian" pitchFamily="82" charset="0"/>
              </a:rPr>
            </a:br>
            <a:endParaRPr lang="en-US" sz="3600" dirty="0">
              <a:solidFill>
                <a:srgbClr val="FF0000"/>
              </a:solidFill>
              <a:latin typeface="Algerian" pitchFamily="82" charset="0"/>
            </a:endParaRPr>
          </a:p>
        </p:txBody>
      </p:sp>
    </p:spTree>
    <p:extLst>
      <p:ext uri="{BB962C8B-B14F-4D97-AF65-F5344CB8AC3E}">
        <p14:creationId xmlns:p14="http://schemas.microsoft.com/office/powerpoint/2010/main" val="158748693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69" y="1371600"/>
            <a:ext cx="9183820" cy="5486400"/>
          </a:xfrm>
        </p:spPr>
      </p:pic>
      <p:sp>
        <p:nvSpPr>
          <p:cNvPr id="2" name="Title 1"/>
          <p:cNvSpPr>
            <a:spLocks noGrp="1"/>
          </p:cNvSpPr>
          <p:nvPr>
            <p:ph type="title"/>
          </p:nvPr>
        </p:nvSpPr>
        <p:spPr>
          <a:xfrm>
            <a:off x="838200" y="381000"/>
            <a:ext cx="7520940" cy="548640"/>
          </a:xfrm>
        </p:spPr>
        <p:style>
          <a:lnRef idx="2">
            <a:schemeClr val="accent4"/>
          </a:lnRef>
          <a:fillRef idx="1">
            <a:schemeClr val="lt1"/>
          </a:fillRef>
          <a:effectRef idx="0">
            <a:schemeClr val="accent4"/>
          </a:effectRef>
          <a:fontRef idx="minor">
            <a:schemeClr val="dk1"/>
          </a:fontRef>
        </p:style>
        <p:txBody>
          <a:bodyPr>
            <a:normAutofit fontScale="90000"/>
          </a:bodyPr>
          <a:lstStyle/>
          <a:p>
            <a:pPr algn="ctr"/>
            <a:r>
              <a:rPr lang="en-US" dirty="0" smtClean="0">
                <a:solidFill>
                  <a:srgbClr val="7030A0"/>
                </a:solidFill>
                <a:latin typeface="Algerian" pitchFamily="82" charset="0"/>
              </a:rPr>
              <a:t>Our index page</a:t>
            </a:r>
            <a:r>
              <a:rPr lang="en-US" dirty="0" smtClean="0"/>
              <a:t>.</a:t>
            </a:r>
            <a:endParaRPr lang="en-US" dirty="0"/>
          </a:p>
        </p:txBody>
      </p:sp>
    </p:spTree>
    <p:extLst>
      <p:ext uri="{BB962C8B-B14F-4D97-AF65-F5344CB8AC3E}">
        <p14:creationId xmlns:p14="http://schemas.microsoft.com/office/powerpoint/2010/main" val="358152148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dirty="0">
                <a:latin typeface="Bahnschrift" pitchFamily="34" charset="0"/>
              </a:rPr>
              <a:t>The greatest shortcoming of this work is the shortage of data. We want to include holidays, </a:t>
            </a:r>
            <a:r>
              <a:rPr lang="en-US" dirty="0" smtClean="0">
                <a:latin typeface="Bahnschrift" pitchFamily="34" charset="0"/>
              </a:rPr>
              <a:t>no. </a:t>
            </a:r>
            <a:r>
              <a:rPr lang="en-US" dirty="0">
                <a:latin typeface="Bahnschrift" pitchFamily="34" charset="0"/>
              </a:rPr>
              <a:t>of flights on a particular route etc</a:t>
            </a:r>
            <a:r>
              <a:rPr lang="en-US" dirty="0" smtClean="0">
                <a:latin typeface="Bahnschrift" pitchFamily="34" charset="0"/>
              </a:rPr>
              <a:t>.</a:t>
            </a:r>
          </a:p>
          <a:p>
            <a:pPr marL="109728" lvl="0" indent="0">
              <a:buNone/>
            </a:pPr>
            <a:endParaRPr lang="en-US" dirty="0">
              <a:latin typeface="Bahnschrift" pitchFamily="34" charset="0"/>
            </a:endParaRPr>
          </a:p>
          <a:p>
            <a:pPr lvl="0"/>
            <a:r>
              <a:rPr lang="en-US" dirty="0">
                <a:latin typeface="Bahnschrift SemiBold" pitchFamily="34" charset="0"/>
              </a:rPr>
              <a:t>A more varied set of flights should be explored, since it is entirely plausible that airlines vary their pricing strategy according to the characteristics of the flight (</a:t>
            </a:r>
            <a:r>
              <a:rPr lang="en-US" dirty="0" smtClean="0">
                <a:latin typeface="Bahnschrift SemiBold" pitchFamily="34" charset="0"/>
              </a:rPr>
              <a:t>for example</a:t>
            </a:r>
            <a:r>
              <a:rPr lang="en-US" dirty="0">
                <a:latin typeface="Bahnschrift SemiBold" pitchFamily="34" charset="0"/>
              </a:rPr>
              <a:t>, fares for regional flights out of small airports may behave differently than the </a:t>
            </a:r>
            <a:r>
              <a:rPr lang="en-US" dirty="0" smtClean="0">
                <a:latin typeface="Bahnschrift SemiBold" pitchFamily="34" charset="0"/>
              </a:rPr>
              <a:t>major). </a:t>
            </a:r>
            <a:endParaRPr lang="en-US" dirty="0">
              <a:latin typeface="Bahnschrift SemiBold" pitchFamily="34" charset="0"/>
            </a:endParaRPr>
          </a:p>
          <a:p>
            <a:endParaRPr lang="en-US" dirty="0"/>
          </a:p>
        </p:txBody>
      </p:sp>
      <p:sp>
        <p:nvSpPr>
          <p:cNvPr id="3" name="Title 2"/>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i="1" u="sng" dirty="0">
                <a:solidFill>
                  <a:schemeClr val="bg1"/>
                </a:solidFill>
                <a:effectLst>
                  <a:outerShdw blurRad="38100" dist="38100" dir="2700000" algn="tl">
                    <a:srgbClr val="000000">
                      <a:alpha val="43137"/>
                    </a:srgbClr>
                  </a:outerShdw>
                </a:effectLst>
              </a:rPr>
              <a:t>Future Work</a:t>
            </a:r>
          </a:p>
        </p:txBody>
      </p:sp>
    </p:spTree>
    <p:extLst>
      <p:ext uri="{BB962C8B-B14F-4D97-AF65-F5344CB8AC3E}">
        <p14:creationId xmlns:p14="http://schemas.microsoft.com/office/powerpoint/2010/main" val="423296497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743200"/>
            <a:ext cx="8458200" cy="1222375"/>
          </a:xfrm>
        </p:spPr>
        <p:txBody>
          <a:bodyPr>
            <a:noAutofit/>
          </a:bodyPr>
          <a:lstStyle/>
          <a:p>
            <a:pPr algn="ctr"/>
            <a:r>
              <a:rPr lang="en-US" sz="9600" dirty="0" smtClean="0">
                <a:solidFill>
                  <a:srgbClr val="7030A0"/>
                </a:solidFill>
              </a:rPr>
              <a:t>Thanks</a:t>
            </a:r>
            <a:endParaRPr lang="en-US" sz="9600" dirty="0">
              <a:solidFill>
                <a:srgbClr val="7030A0"/>
              </a:solidFill>
            </a:endParaRPr>
          </a:p>
        </p:txBody>
      </p:sp>
    </p:spTree>
    <p:extLst>
      <p:ext uri="{BB962C8B-B14F-4D97-AF65-F5344CB8AC3E}">
        <p14:creationId xmlns:p14="http://schemas.microsoft.com/office/powerpoint/2010/main" val="168436336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686800" cy="5486400"/>
          </a:xfrm>
        </p:spPr>
        <p:txBody>
          <a:bodyPr>
            <a:noAutofit/>
          </a:bodyPr>
          <a:lstStyle/>
          <a:p>
            <a:pPr marL="514350" indent="-514350">
              <a:buFont typeface="+mj-lt"/>
              <a:buAutoNum type="arabicPeriod"/>
            </a:pPr>
            <a:r>
              <a:rPr lang="en-US" sz="2800" dirty="0">
                <a:latin typeface="Agency FB" pitchFamily="34" charset="0"/>
              </a:rPr>
              <a:t>The advantages of travelling by airplanes have increased overtime. The industry tries to make the ticket fare reasonable as well as to make profit out of </a:t>
            </a:r>
            <a:r>
              <a:rPr lang="en-US" sz="2800" dirty="0" smtClean="0">
                <a:latin typeface="Agency FB" pitchFamily="34" charset="0"/>
              </a:rPr>
              <a:t>it.</a:t>
            </a:r>
          </a:p>
          <a:p>
            <a:pPr marL="514350" indent="-514350">
              <a:buFont typeface="+mj-lt"/>
              <a:buAutoNum type="arabicPeriod"/>
            </a:pPr>
            <a:r>
              <a:rPr lang="en-US" sz="2800" dirty="0">
                <a:latin typeface="Agency FB" pitchFamily="34" charset="0"/>
              </a:rPr>
              <a:t>T</a:t>
            </a:r>
            <a:r>
              <a:rPr lang="en-US" sz="2800" dirty="0" smtClean="0">
                <a:latin typeface="Agency FB" pitchFamily="34" charset="0"/>
              </a:rPr>
              <a:t>ravelers </a:t>
            </a:r>
            <a:r>
              <a:rPr lang="en-US" sz="2800" dirty="0">
                <a:latin typeface="Agency FB" pitchFamily="34" charset="0"/>
              </a:rPr>
              <a:t>are trying to understand how these airline companies make decisions regarding ticket prices over time. Unfortunately, this dynamic pricing strategy is usually carried out programmatically and is based on certain hidden parameters (e.g. </a:t>
            </a:r>
            <a:r>
              <a:rPr lang="en-US" sz="2800" u="sng" dirty="0">
                <a:solidFill>
                  <a:schemeClr val="accent1"/>
                </a:solidFill>
                <a:latin typeface="Agency FB" pitchFamily="34" charset="0"/>
              </a:rPr>
              <a:t>number of days left till flight departure</a:t>
            </a:r>
            <a:r>
              <a:rPr lang="en-US" sz="2800" dirty="0">
                <a:latin typeface="Agency FB" pitchFamily="34" charset="0"/>
              </a:rPr>
              <a:t>, or </a:t>
            </a:r>
            <a:r>
              <a:rPr lang="en-US" sz="2800" u="sng" dirty="0">
                <a:solidFill>
                  <a:srgbClr val="FF0000"/>
                </a:solidFill>
                <a:latin typeface="Agency FB" pitchFamily="34" charset="0"/>
              </a:rPr>
              <a:t>number of seats left</a:t>
            </a:r>
            <a:r>
              <a:rPr lang="en-US" sz="2800" dirty="0" smtClean="0">
                <a:latin typeface="Agency FB" pitchFamily="34" charset="0"/>
              </a:rPr>
              <a:t>).</a:t>
            </a:r>
            <a:endParaRPr lang="en-US" sz="2800" dirty="0" smtClean="0">
              <a:latin typeface="Agency FB" pitchFamily="34" charset="0"/>
            </a:endParaRPr>
          </a:p>
        </p:txBody>
      </p:sp>
      <p:sp>
        <p:nvSpPr>
          <p:cNvPr id="2" name="Title 1"/>
          <p:cNvSpPr>
            <a:spLocks noGrp="1"/>
          </p:cNvSpPr>
          <p:nvPr>
            <p:ph type="title"/>
          </p:nvPr>
        </p:nvSpPr>
        <p:spPr/>
        <p:txBody>
          <a:bodyPr/>
          <a:lstStyle/>
          <a:p>
            <a:r>
              <a:rPr lang="en-US" u="sng" dirty="0" smtClean="0"/>
              <a:t>Introduction.</a:t>
            </a:r>
            <a:endParaRPr lang="en-US" u="sng" dirty="0"/>
          </a:p>
        </p:txBody>
      </p:sp>
    </p:spTree>
    <p:extLst>
      <p:ext uri="{BB962C8B-B14F-4D97-AF65-F5344CB8AC3E}">
        <p14:creationId xmlns:p14="http://schemas.microsoft.com/office/powerpoint/2010/main" val="169831108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1524000"/>
            <a:ext cx="7520940" cy="4572000"/>
          </a:xfrm>
        </p:spPr>
        <p:txBody>
          <a:bodyPr>
            <a:normAutofit/>
          </a:bodyPr>
          <a:lstStyle/>
          <a:p>
            <a:pPr marL="457200" indent="-457200">
              <a:buFont typeface="Arial" pitchFamily="34" charset="0"/>
              <a:buChar char="•"/>
            </a:pPr>
            <a:r>
              <a:rPr lang="en-US" sz="2800" dirty="0">
                <a:latin typeface="Agency FB" pitchFamily="34" charset="0"/>
              </a:rPr>
              <a:t>The purpose of this project was to study how airline ticket prices change over time, extract the factors that influence these </a:t>
            </a:r>
            <a:r>
              <a:rPr lang="en-US" sz="2800" dirty="0" smtClean="0">
                <a:latin typeface="Agency FB" pitchFamily="34" charset="0"/>
              </a:rPr>
              <a:t>fluctuations.</a:t>
            </a:r>
          </a:p>
          <a:p>
            <a:pPr marL="457200" indent="-457200">
              <a:buFont typeface="Arial" pitchFamily="34" charset="0"/>
              <a:buChar char="•"/>
            </a:pPr>
            <a:r>
              <a:rPr lang="en-US" sz="2800" dirty="0" smtClean="0">
                <a:latin typeface="Agency FB" pitchFamily="34" charset="0"/>
              </a:rPr>
              <a:t>Then</a:t>
            </a:r>
            <a:r>
              <a:rPr lang="en-US" sz="2800" dirty="0">
                <a:latin typeface="Agency FB" pitchFamily="34" charset="0"/>
              </a:rPr>
              <a:t>, using that information, build a system that can help consumers make purchasing decisions by predicting how air ticket prices will evolve in the future thus  providing  them with a simple GUI based web app , where the consumers will simply enter the parameters in the web app and they will be presented with a graph , containing the predicted prices of future dates.</a:t>
            </a:r>
          </a:p>
          <a:p>
            <a:endParaRPr lang="en-US" dirty="0"/>
          </a:p>
        </p:txBody>
      </p:sp>
      <p:sp>
        <p:nvSpPr>
          <p:cNvPr id="2" name="Title 1"/>
          <p:cNvSpPr>
            <a:spLocks noGrp="1"/>
          </p:cNvSpPr>
          <p:nvPr>
            <p:ph type="title"/>
          </p:nvPr>
        </p:nvSpPr>
        <p:spPr/>
        <p:txBody>
          <a:bodyPr/>
          <a:lstStyle/>
          <a:p>
            <a:r>
              <a:rPr lang="en-US" u="sng" dirty="0" smtClean="0">
                <a:solidFill>
                  <a:schemeClr val="accent2"/>
                </a:solidFill>
                <a:latin typeface="Algerian" pitchFamily="82" charset="0"/>
              </a:rPr>
              <a:t>Purpose of our project</a:t>
            </a:r>
            <a:r>
              <a:rPr lang="en-US" u="sng" dirty="0" smtClean="0"/>
              <a:t>.</a:t>
            </a:r>
            <a:endParaRPr lang="en-US" u="sng" dirty="0"/>
          </a:p>
        </p:txBody>
      </p:sp>
    </p:spTree>
    <p:extLst>
      <p:ext uri="{BB962C8B-B14F-4D97-AF65-F5344CB8AC3E}">
        <p14:creationId xmlns:p14="http://schemas.microsoft.com/office/powerpoint/2010/main" val="146664750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400"/>
            <a:ext cx="7597140" cy="6172200"/>
          </a:xfrm>
        </p:spPr>
        <p:txBody>
          <a:bodyPr>
            <a:noAutofit/>
          </a:bodyPr>
          <a:lstStyle/>
          <a:p>
            <a:pPr marL="109728" indent="0">
              <a:buNone/>
            </a:pPr>
            <a:r>
              <a:rPr lang="en-US" sz="2400" dirty="0" smtClean="0"/>
              <a:t>In our project, we focused on flights between Srinagar and Delhi, and collected the data of three airlines namely </a:t>
            </a:r>
            <a:r>
              <a:rPr lang="en-US" sz="2400" dirty="0" err="1" smtClean="0">
                <a:solidFill>
                  <a:srgbClr val="00B0F0"/>
                </a:solidFill>
              </a:rPr>
              <a:t>IndiGo</a:t>
            </a:r>
            <a:r>
              <a:rPr lang="en-US" sz="2400" dirty="0" smtClean="0">
                <a:solidFill>
                  <a:schemeClr val="accent2"/>
                </a:solidFill>
              </a:rPr>
              <a:t>, </a:t>
            </a:r>
            <a:r>
              <a:rPr lang="en-US" sz="2400" dirty="0" err="1" smtClean="0">
                <a:solidFill>
                  <a:schemeClr val="accent2"/>
                </a:solidFill>
              </a:rPr>
              <a:t>SpiceJet</a:t>
            </a:r>
            <a:r>
              <a:rPr lang="en-US" sz="2400" dirty="0" smtClean="0">
                <a:solidFill>
                  <a:schemeClr val="accent2"/>
                </a:solidFill>
              </a:rPr>
              <a:t> </a:t>
            </a:r>
            <a:r>
              <a:rPr lang="en-US" sz="2400" dirty="0" smtClean="0">
                <a:solidFill>
                  <a:srgbClr val="00B050"/>
                </a:solidFill>
              </a:rPr>
              <a:t>and </a:t>
            </a:r>
            <a:r>
              <a:rPr lang="en-US" sz="2400" dirty="0" err="1" smtClean="0">
                <a:solidFill>
                  <a:srgbClr val="7030A0"/>
                </a:solidFill>
              </a:rPr>
              <a:t>Vistara</a:t>
            </a:r>
            <a:r>
              <a:rPr lang="en-US" sz="2400" dirty="0" smtClean="0">
                <a:solidFill>
                  <a:srgbClr val="7030A0"/>
                </a:solidFill>
              </a:rPr>
              <a:t>.</a:t>
            </a:r>
          </a:p>
          <a:p>
            <a:pPr marL="109728" indent="0">
              <a:buNone/>
            </a:pPr>
            <a:r>
              <a:rPr lang="en-US" sz="2400" dirty="0" smtClean="0">
                <a:solidFill>
                  <a:srgbClr val="00B050"/>
                </a:solidFill>
              </a:rPr>
              <a:t> </a:t>
            </a:r>
            <a:r>
              <a:rPr lang="en-US" sz="2400" dirty="0" smtClean="0"/>
              <a:t>Our project consists of four distinctive phases:</a:t>
            </a:r>
          </a:p>
          <a:p>
            <a:r>
              <a:rPr lang="en-US" sz="2400" dirty="0" smtClean="0"/>
              <a:t> (1) Data Collection, </a:t>
            </a:r>
          </a:p>
          <a:p>
            <a:r>
              <a:rPr lang="en-US" sz="2400" dirty="0" smtClean="0"/>
              <a:t>(2) Data Preparation, </a:t>
            </a:r>
          </a:p>
          <a:p>
            <a:r>
              <a:rPr lang="en-US" sz="2400" dirty="0" smtClean="0"/>
              <a:t>(3) selection of the regression ML models.</a:t>
            </a:r>
          </a:p>
          <a:p>
            <a:r>
              <a:rPr lang="en-US" sz="2400" dirty="0" smtClean="0"/>
              <a:t>(4) Pipelining of the model with the user interface. For pipelining we used </a:t>
            </a:r>
            <a:r>
              <a:rPr lang="en-US" sz="2400" dirty="0" smtClean="0">
                <a:solidFill>
                  <a:srgbClr val="FF0000"/>
                </a:solidFill>
              </a:rPr>
              <a:t>Flask</a:t>
            </a:r>
            <a:r>
              <a:rPr lang="en-US" sz="2400" dirty="0" smtClean="0"/>
              <a:t> framework. </a:t>
            </a:r>
            <a:r>
              <a:rPr lang="en-US" sz="2400" dirty="0"/>
              <a:t>. In Flask we used POST request for collecting and passing inputs to our model.</a:t>
            </a:r>
          </a:p>
          <a:p>
            <a:pPr marL="109728" indent="0">
              <a:buNone/>
            </a:pPr>
            <a:endParaRPr lang="en-US" sz="2800" dirty="0" smtClean="0"/>
          </a:p>
          <a:p>
            <a:endParaRPr lang="en-US" sz="2400" dirty="0"/>
          </a:p>
        </p:txBody>
      </p:sp>
    </p:spTree>
    <p:extLst>
      <p:ext uri="{BB962C8B-B14F-4D97-AF65-F5344CB8AC3E}">
        <p14:creationId xmlns:p14="http://schemas.microsoft.com/office/powerpoint/2010/main" val="358907024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24000"/>
            <a:ext cx="7772400" cy="3764757"/>
          </a:xfrm>
        </p:spPr>
      </p:pic>
      <p:sp>
        <p:nvSpPr>
          <p:cNvPr id="3" name="Title 2"/>
          <p:cNvSpPr>
            <a:spLocks noGrp="1"/>
          </p:cNvSpPr>
          <p:nvPr>
            <p:ph type="title"/>
          </p:nvPr>
        </p:nvSpPr>
        <p:spPr/>
        <p:txBody>
          <a:bodyPr>
            <a:normAutofit/>
          </a:bodyPr>
          <a:lstStyle/>
          <a:p>
            <a:r>
              <a:rPr lang="en-US" dirty="0" smtClean="0"/>
              <a:t>STRUCTURE OF NEURON</a:t>
            </a:r>
            <a:endParaRPr lang="en-US" dirty="0"/>
          </a:p>
        </p:txBody>
      </p:sp>
    </p:spTree>
    <p:extLst>
      <p:ext uri="{BB962C8B-B14F-4D97-AF65-F5344CB8AC3E}">
        <p14:creationId xmlns:p14="http://schemas.microsoft.com/office/powerpoint/2010/main" val="373566967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2686844"/>
            <a:ext cx="4876800" cy="2114550"/>
          </a:xfrm>
        </p:spPr>
      </p:pic>
      <p:sp>
        <p:nvSpPr>
          <p:cNvPr id="3" name="Title 2"/>
          <p:cNvSpPr>
            <a:spLocks noGrp="1"/>
          </p:cNvSpPr>
          <p:nvPr>
            <p:ph type="title"/>
          </p:nvPr>
        </p:nvSpPr>
        <p:spPr/>
        <p:txBody>
          <a:bodyPr>
            <a:normAutofit fontScale="90000"/>
          </a:bodyPr>
          <a:lstStyle/>
          <a:p>
            <a:r>
              <a:rPr lang="en-US" smtClean="0"/>
              <a:t>PERCEPTRON:COMPUTER NEURON</a:t>
            </a:r>
            <a:endParaRPr lang="en-US" dirty="0"/>
          </a:p>
        </p:txBody>
      </p:sp>
    </p:spTree>
    <p:extLst>
      <p:ext uri="{BB962C8B-B14F-4D97-AF65-F5344CB8AC3E}">
        <p14:creationId xmlns:p14="http://schemas.microsoft.com/office/powerpoint/2010/main" val="317367722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905000"/>
            <a:ext cx="8305800" cy="4038600"/>
          </a:xfrm>
        </p:spPr>
      </p:pic>
      <p:sp>
        <p:nvSpPr>
          <p:cNvPr id="3" name="Title 2"/>
          <p:cNvSpPr>
            <a:spLocks noGrp="1"/>
          </p:cNvSpPr>
          <p:nvPr>
            <p:ph type="title"/>
          </p:nvPr>
        </p:nvSpPr>
        <p:spPr/>
        <p:txBody>
          <a:bodyPr/>
          <a:lstStyle/>
          <a:p>
            <a:r>
              <a:rPr lang="en-US" dirty="0" smtClean="0"/>
              <a:t>NEURAL NETWORK</a:t>
            </a:r>
            <a:endParaRPr lang="en-US" dirty="0"/>
          </a:p>
        </p:txBody>
      </p:sp>
    </p:spTree>
    <p:extLst>
      <p:ext uri="{BB962C8B-B14F-4D97-AF65-F5344CB8AC3E}">
        <p14:creationId xmlns:p14="http://schemas.microsoft.com/office/powerpoint/2010/main" val="92284604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 y="1676400"/>
            <a:ext cx="8610600" cy="4876800"/>
          </a:xfrm>
        </p:spPr>
      </p:pic>
      <p:sp>
        <p:nvSpPr>
          <p:cNvPr id="3" name="Title 2"/>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dirty="0" smtClean="0"/>
              <a:t>OUR NEURAL NETWORK</a:t>
            </a:r>
            <a:endParaRPr lang="en-US" dirty="0"/>
          </a:p>
        </p:txBody>
      </p:sp>
    </p:spTree>
    <p:extLst>
      <p:ext uri="{BB962C8B-B14F-4D97-AF65-F5344CB8AC3E}">
        <p14:creationId xmlns:p14="http://schemas.microsoft.com/office/powerpoint/2010/main" val="244859273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371600"/>
            <a:ext cx="1676400" cy="914400"/>
          </a:xfrm>
          <a:prstGeom prst="rect">
            <a:avLst/>
          </a:prstGeom>
          <a:ln/>
          <a:effectLst>
            <a:outerShdw blurRad="50800" dist="38100" dir="5400000" rotWithShape="0">
              <a:srgbClr val="000000">
                <a:alpha val="35000"/>
              </a:srgbClr>
            </a:outerShdw>
            <a:softEdge rad="127000"/>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solidFill>
                  <a:schemeClr val="tx1"/>
                </a:solidFill>
              </a:rPr>
              <a:t>RAW data</a:t>
            </a:r>
            <a:endParaRPr lang="en-US" sz="2000" b="1" dirty="0">
              <a:solidFill>
                <a:schemeClr val="tx1"/>
              </a:solidFill>
            </a:endParaRPr>
          </a:p>
        </p:txBody>
      </p:sp>
      <p:cxnSp>
        <p:nvCxnSpPr>
          <p:cNvPr id="4" name="Straight Arrow Connector 3"/>
          <p:cNvCxnSpPr/>
          <p:nvPr/>
        </p:nvCxnSpPr>
        <p:spPr>
          <a:xfrm>
            <a:off x="5105400" y="1801091"/>
            <a:ext cx="914400"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200400" y="1371600"/>
            <a:ext cx="1905000" cy="762000"/>
          </a:xfrm>
          <a:prstGeom prst="rect">
            <a:avLst/>
          </a:prstGeom>
          <a:ln/>
          <a:effectLst>
            <a:outerShdw blurRad="50800" dist="38100" dir="5400000" rotWithShape="0">
              <a:srgbClr val="000000">
                <a:alpha val="35000"/>
              </a:srgbClr>
            </a:outerShdw>
            <a:softEdge rad="127000"/>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solidFill>
                  <a:schemeClr val="tx1"/>
                </a:solidFill>
              </a:rPr>
              <a:t>Data modification</a:t>
            </a:r>
            <a:endParaRPr lang="en-US" b="1" dirty="0">
              <a:solidFill>
                <a:schemeClr val="tx1"/>
              </a:solidFill>
            </a:endParaRPr>
          </a:p>
        </p:txBody>
      </p:sp>
      <p:cxnSp>
        <p:nvCxnSpPr>
          <p:cNvPr id="7" name="Straight Arrow Connector 6"/>
          <p:cNvCxnSpPr>
            <a:stCxn id="2" idx="3"/>
          </p:cNvCxnSpPr>
          <p:nvPr/>
        </p:nvCxnSpPr>
        <p:spPr>
          <a:xfrm>
            <a:off x="2133600" y="1828800"/>
            <a:ext cx="10668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019800" y="1371600"/>
            <a:ext cx="2057400" cy="762000"/>
          </a:xfrm>
          <a:prstGeom prst="rect">
            <a:avLst/>
          </a:prstGeom>
          <a:ln/>
          <a:effectLst>
            <a:outerShdw blurRad="50800" dist="38100" dir="5400000" rotWithShape="0">
              <a:srgbClr val="000000">
                <a:alpha val="35000"/>
              </a:srgbClr>
            </a:outerShdw>
            <a:softEdge rad="127000"/>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solidFill>
                  <a:schemeClr val="tx1"/>
                </a:solidFill>
              </a:rPr>
              <a:t>Training</a:t>
            </a:r>
            <a:endParaRPr lang="en-US" b="1" dirty="0">
              <a:solidFill>
                <a:schemeClr val="tx1"/>
              </a:solidFill>
            </a:endParaRPr>
          </a:p>
        </p:txBody>
      </p:sp>
      <p:cxnSp>
        <p:nvCxnSpPr>
          <p:cNvPr id="10" name="Straight Arrow Connector 9"/>
          <p:cNvCxnSpPr>
            <a:stCxn id="5" idx="2"/>
          </p:cNvCxnSpPr>
          <p:nvPr/>
        </p:nvCxnSpPr>
        <p:spPr>
          <a:xfrm>
            <a:off x="4152900" y="2133600"/>
            <a:ext cx="0" cy="1143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3442855" y="3463637"/>
            <a:ext cx="1676400" cy="990600"/>
          </a:xfrm>
          <a:prstGeom prst="roundRect">
            <a:avLst/>
          </a:prstGeom>
          <a:ln/>
          <a:effectLst>
            <a:outerShdw blurRad="50800" dist="38100" dir="5400000" rotWithShape="0">
              <a:srgbClr val="000000">
                <a:alpha val="35000"/>
              </a:srgbClr>
            </a:outerShdw>
            <a:softEdge rad="127000"/>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solidFill>
                  <a:schemeClr val="tx1"/>
                </a:solidFill>
              </a:rPr>
              <a:t>Testing dataset</a:t>
            </a:r>
            <a:endParaRPr lang="en-US" b="1" dirty="0">
              <a:solidFill>
                <a:schemeClr val="tx1"/>
              </a:solidFill>
            </a:endParaRPr>
          </a:p>
        </p:txBody>
      </p:sp>
      <p:sp>
        <p:nvSpPr>
          <p:cNvPr id="12" name="Oval 11"/>
          <p:cNvSpPr/>
          <p:nvPr/>
        </p:nvSpPr>
        <p:spPr>
          <a:xfrm>
            <a:off x="6248400" y="3311237"/>
            <a:ext cx="1981200" cy="1143000"/>
          </a:xfrm>
          <a:prstGeom prst="ellipse">
            <a:avLst/>
          </a:prstGeom>
          <a:ln/>
          <a:effectLst>
            <a:outerShdw blurRad="50800" dist="38100" dir="5400000" rotWithShape="0">
              <a:srgbClr val="000000">
                <a:alpha val="35000"/>
              </a:srgbClr>
            </a:outerShdw>
            <a:softEdge rad="127000"/>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solidFill>
                  <a:schemeClr val="tx1"/>
                </a:solidFill>
              </a:rPr>
              <a:t>MODEL based on ANN</a:t>
            </a:r>
            <a:endParaRPr lang="en-US" b="1" dirty="0">
              <a:solidFill>
                <a:schemeClr val="tx1"/>
              </a:solidFill>
            </a:endParaRPr>
          </a:p>
        </p:txBody>
      </p:sp>
      <p:cxnSp>
        <p:nvCxnSpPr>
          <p:cNvPr id="15" name="Straight Arrow Connector 14"/>
          <p:cNvCxnSpPr>
            <a:stCxn id="11" idx="3"/>
          </p:cNvCxnSpPr>
          <p:nvPr/>
        </p:nvCxnSpPr>
        <p:spPr>
          <a:xfrm>
            <a:off x="5119255" y="3958937"/>
            <a:ext cx="1143000"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p:cNvCxnSpPr>
          <p:nvPr/>
        </p:nvCxnSpPr>
        <p:spPr>
          <a:xfrm>
            <a:off x="7048500" y="2133600"/>
            <a:ext cx="0" cy="1177637"/>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324600" y="5562600"/>
            <a:ext cx="2133600" cy="762000"/>
          </a:xfrm>
          <a:prstGeom prst="roundRect">
            <a:avLst/>
          </a:prstGeom>
          <a:ln/>
          <a:effectLst>
            <a:outerShdw blurRad="50800" dist="38100" dir="5400000" rotWithShape="0">
              <a:srgbClr val="000000">
                <a:alpha val="35000"/>
              </a:srgbClr>
            </a:outerShdw>
            <a:softEdge rad="63500"/>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solidFill>
                  <a:schemeClr val="tx1"/>
                </a:solidFill>
              </a:rPr>
              <a:t>WEB APPLICATION</a:t>
            </a:r>
            <a:endParaRPr lang="en-US" b="1" dirty="0">
              <a:solidFill>
                <a:schemeClr val="tx1"/>
              </a:solidFill>
            </a:endParaRPr>
          </a:p>
        </p:txBody>
      </p:sp>
      <p:cxnSp>
        <p:nvCxnSpPr>
          <p:cNvPr id="20" name="Straight Arrow Connector 19"/>
          <p:cNvCxnSpPr>
            <a:stCxn id="12" idx="4"/>
          </p:cNvCxnSpPr>
          <p:nvPr/>
        </p:nvCxnSpPr>
        <p:spPr>
          <a:xfrm>
            <a:off x="7239000" y="4454237"/>
            <a:ext cx="0" cy="11083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19700" y="3572846"/>
            <a:ext cx="914400" cy="338554"/>
          </a:xfrm>
          <a:prstGeom prst="rect">
            <a:avLst/>
          </a:prstGeom>
          <a:noFill/>
        </p:spPr>
        <p:txBody>
          <a:bodyPr wrap="square" rtlCol="0">
            <a:spAutoFit/>
          </a:bodyPr>
          <a:lstStyle/>
          <a:p>
            <a:r>
              <a:rPr lang="en-US" sz="1600" b="1" dirty="0" smtClean="0"/>
              <a:t>testing</a:t>
            </a:r>
            <a:endParaRPr lang="en-US" sz="1600" b="1" dirty="0"/>
          </a:p>
        </p:txBody>
      </p:sp>
      <p:sp>
        <p:nvSpPr>
          <p:cNvPr id="22" name="TextBox 21"/>
          <p:cNvSpPr txBox="1"/>
          <p:nvPr/>
        </p:nvSpPr>
        <p:spPr>
          <a:xfrm>
            <a:off x="7074813" y="2247901"/>
            <a:ext cx="430887" cy="990600"/>
          </a:xfrm>
          <a:prstGeom prst="rect">
            <a:avLst/>
          </a:prstGeom>
          <a:noFill/>
        </p:spPr>
        <p:txBody>
          <a:bodyPr vert="vert" wrap="square" rtlCol="0">
            <a:spAutoFit/>
          </a:bodyPr>
          <a:lstStyle/>
          <a:p>
            <a:r>
              <a:rPr lang="en-US" sz="1600" b="1" dirty="0" smtClean="0"/>
              <a:t>Training</a:t>
            </a:r>
            <a:endParaRPr lang="en-US" sz="1600" b="1" dirty="0"/>
          </a:p>
        </p:txBody>
      </p:sp>
      <p:sp>
        <p:nvSpPr>
          <p:cNvPr id="23" name="TextBox 22"/>
          <p:cNvSpPr txBox="1"/>
          <p:nvPr/>
        </p:nvSpPr>
        <p:spPr>
          <a:xfrm>
            <a:off x="3371850" y="4624396"/>
            <a:ext cx="1790700" cy="338554"/>
          </a:xfrm>
          <a:prstGeom prst="rect">
            <a:avLst/>
          </a:prstGeom>
          <a:noFill/>
        </p:spPr>
        <p:txBody>
          <a:bodyPr wrap="square" rtlCol="0">
            <a:spAutoFit/>
          </a:bodyPr>
          <a:lstStyle/>
          <a:p>
            <a:r>
              <a:rPr lang="en-US" sz="1600" b="1" dirty="0" smtClean="0"/>
              <a:t>20 percent data</a:t>
            </a:r>
            <a:endParaRPr lang="en-US" sz="1600" b="1" dirty="0"/>
          </a:p>
        </p:txBody>
      </p:sp>
      <p:sp>
        <p:nvSpPr>
          <p:cNvPr id="24" name="TextBox 23"/>
          <p:cNvSpPr txBox="1"/>
          <p:nvPr/>
        </p:nvSpPr>
        <p:spPr>
          <a:xfrm>
            <a:off x="6019800" y="914400"/>
            <a:ext cx="2057400" cy="369332"/>
          </a:xfrm>
          <a:prstGeom prst="rect">
            <a:avLst/>
          </a:prstGeom>
          <a:noFill/>
        </p:spPr>
        <p:txBody>
          <a:bodyPr wrap="square" rtlCol="0">
            <a:spAutoFit/>
          </a:bodyPr>
          <a:lstStyle/>
          <a:p>
            <a:r>
              <a:rPr lang="en-US" b="1" dirty="0" smtClean="0"/>
              <a:t>80 percent data</a:t>
            </a:r>
            <a:endParaRPr lang="en-US" b="1" dirty="0"/>
          </a:p>
        </p:txBody>
      </p:sp>
      <p:sp>
        <p:nvSpPr>
          <p:cNvPr id="25" name="TextBox 24"/>
          <p:cNvSpPr txBox="1"/>
          <p:nvPr/>
        </p:nvSpPr>
        <p:spPr>
          <a:xfrm>
            <a:off x="152400" y="228600"/>
            <a:ext cx="8991600" cy="892552"/>
          </a:xfrm>
          <a:prstGeom prst="rect">
            <a:avLst/>
          </a:prstGeom>
          <a:noFill/>
        </p:spPr>
        <p:txBody>
          <a:bodyPr wrap="square" rtlCol="0">
            <a:spAutoFit/>
          </a:bodyPr>
          <a:lstStyle/>
          <a:p>
            <a:pPr algn="ctr"/>
            <a:r>
              <a:rPr lang="en-IN" sz="2800" b="1" u="sng" dirty="0" smtClean="0"/>
              <a:t>Flowchart </a:t>
            </a:r>
            <a:r>
              <a:rPr lang="en-IN" sz="2800" b="1" u="sng" dirty="0"/>
              <a:t>representing our approach</a:t>
            </a:r>
            <a:endParaRPr lang="en-US" sz="2800" b="1" u="sng" dirty="0"/>
          </a:p>
          <a:p>
            <a:pPr algn="ctr"/>
            <a:endParaRPr lang="en-US" sz="2400" dirty="0"/>
          </a:p>
        </p:txBody>
      </p:sp>
    </p:spTree>
    <p:extLst>
      <p:ext uri="{BB962C8B-B14F-4D97-AF65-F5344CB8AC3E}">
        <p14:creationId xmlns:p14="http://schemas.microsoft.com/office/powerpoint/2010/main" val="427756000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761</TotalTime>
  <Words>523</Words>
  <Application>Microsoft Office PowerPoint</Application>
  <PresentationFormat>On-screen Show (4:3)</PresentationFormat>
  <Paragraphs>57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PROJECT  On Airfare Prediction Using  Machine Learning </vt:lpstr>
      <vt:lpstr>Introduction.</vt:lpstr>
      <vt:lpstr>Purpose of our project.</vt:lpstr>
      <vt:lpstr>PowerPoint Presentation</vt:lpstr>
      <vt:lpstr>STRUCTURE OF NEURON</vt:lpstr>
      <vt:lpstr>PERCEPTRON:COMPUTER NEURON</vt:lpstr>
      <vt:lpstr>NEURAL NETWORK</vt:lpstr>
      <vt:lpstr>OUR NEURAL NETWORK</vt:lpstr>
      <vt:lpstr>PowerPoint Presentation</vt:lpstr>
      <vt:lpstr>Technologies used for creating the Web App. </vt:lpstr>
      <vt:lpstr>TECHNOLOGY USED FOR IMPLEMENTATION OF ML MODEL</vt:lpstr>
      <vt:lpstr>Web Application and User Interface. </vt:lpstr>
      <vt:lpstr>Our index page.</vt:lpstr>
      <vt:lpstr>Future Work</vt:lpstr>
      <vt:lpstr>Thanks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Airfare Prediction Using  Machine Learning</dc:title>
  <dc:creator>Microsoft</dc:creator>
  <cp:lastModifiedBy>Microsoft</cp:lastModifiedBy>
  <cp:revision>41</cp:revision>
  <dcterms:created xsi:type="dcterms:W3CDTF">2020-01-09T07:02:27Z</dcterms:created>
  <dcterms:modified xsi:type="dcterms:W3CDTF">2020-02-13T07:43:11Z</dcterms:modified>
</cp:coreProperties>
</file>