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7" r:id="rId3"/>
    <p:sldId id="259" r:id="rId4"/>
    <p:sldId id="261" r:id="rId5"/>
    <p:sldId id="262" r:id="rId6"/>
    <p:sldId id="264" r:id="rId7"/>
    <p:sldId id="267" r:id="rId8"/>
    <p:sldId id="268" r:id="rId9"/>
    <p:sldId id="269" r:id="rId10"/>
    <p:sldId id="270" r:id="rId11"/>
    <p:sldId id="271" r:id="rId12"/>
    <p:sldId id="272" r:id="rId13"/>
    <p:sldId id="281" r:id="rId14"/>
    <p:sldId id="273" r:id="rId15"/>
    <p:sldId id="277" r:id="rId16"/>
    <p:sldId id="278" r:id="rId17"/>
    <p:sldId id="282"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ma.shikha105@outlook.com" initials="v" lastIdx="2" clrIdx="0">
    <p:extLst>
      <p:ext uri="{19B8F6BF-5375-455C-9EA6-DF929625EA0E}">
        <p15:presenceInfo xmlns:p15="http://schemas.microsoft.com/office/powerpoint/2012/main" userId="b33655445c5b2616" providerId="Windows Live"/>
      </p:ext>
    </p:extLst>
  </p:cmAuthor>
  <p:cmAuthor id="2" name="i Brand" initials="iB" lastIdx="1" clrIdx="1">
    <p:extLst>
      <p:ext uri="{19B8F6BF-5375-455C-9EA6-DF929625EA0E}">
        <p15:presenceInfo xmlns:p15="http://schemas.microsoft.com/office/powerpoint/2012/main" userId="i B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6T22:18:23.479" idx="2">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7-03T17:59:26.164" idx="1">
    <p:pos x="5930" y="171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89483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410637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571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22338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849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91853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412647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2271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378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61057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86408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48328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0652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17704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55942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7FAC5E-2D71-4068-BC58-8EA24D2F3D64}" type="datetimeFigureOut">
              <a:rPr lang="en-IN" smtClean="0"/>
              <a:pPr/>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92622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7FAC5E-2D71-4068-BC58-8EA24D2F3D64}" type="datetimeFigureOut">
              <a:rPr lang="en-IN" smtClean="0"/>
              <a:pPr/>
              <a:t>03-07-2021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AF6339-F5C5-470D-8715-2F44AAB4B966}" type="slidenum">
              <a:rPr lang="en-IN" smtClean="0"/>
              <a:pPr/>
              <a:t>‹#›</a:t>
            </a:fld>
            <a:endParaRPr lang="en-IN"/>
          </a:p>
        </p:txBody>
      </p:sp>
    </p:spTree>
    <p:extLst>
      <p:ext uri="{BB962C8B-B14F-4D97-AF65-F5344CB8AC3E}">
        <p14:creationId xmlns:p14="http://schemas.microsoft.com/office/powerpoint/2010/main" val="183911930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9716-9E7D-4F09-A299-14DE54629D83}"/>
              </a:ext>
            </a:extLst>
          </p:cNvPr>
          <p:cNvSpPr>
            <a:spLocks noGrp="1"/>
          </p:cNvSpPr>
          <p:nvPr>
            <p:ph type="ctrTitle"/>
          </p:nvPr>
        </p:nvSpPr>
        <p:spPr/>
        <p:txBody>
          <a:bodyPr>
            <a:normAutofit/>
          </a:bodyPr>
          <a:lstStyle/>
          <a:p>
            <a:r>
              <a:rPr lang="en-IN" dirty="0" smtClean="0"/>
              <a:t>Housing Price Project</a:t>
            </a:r>
            <a:endParaRPr lang="en-IN" dirty="0"/>
          </a:p>
        </p:txBody>
      </p:sp>
      <p:sp>
        <p:nvSpPr>
          <p:cNvPr id="3" name="Subtitle 2">
            <a:extLst>
              <a:ext uri="{FF2B5EF4-FFF2-40B4-BE49-F238E27FC236}">
                <a16:creationId xmlns:a16="http://schemas.microsoft.com/office/drawing/2014/main" id="{1F80CCAD-0991-4A80-AEB0-1A937EF1C977}"/>
              </a:ext>
            </a:extLst>
          </p:cNvPr>
          <p:cNvSpPr>
            <a:spLocks noGrp="1"/>
          </p:cNvSpPr>
          <p:nvPr>
            <p:ph type="subTitle" idx="1"/>
          </p:nvPr>
        </p:nvSpPr>
        <p:spPr/>
        <p:txBody>
          <a:bodyPr>
            <a:normAutofit fontScale="92500" lnSpcReduction="20000"/>
          </a:bodyPr>
          <a:lstStyle/>
          <a:p>
            <a:endParaRPr lang="en-IN" dirty="0">
              <a:solidFill>
                <a:schemeClr val="tx1"/>
              </a:solidFill>
            </a:endParaRPr>
          </a:p>
          <a:p>
            <a:r>
              <a:rPr lang="en-IN" sz="2000" dirty="0">
                <a:solidFill>
                  <a:schemeClr val="tx1"/>
                </a:solidFill>
              </a:rPr>
              <a:t>Submitted By </a:t>
            </a:r>
            <a:r>
              <a:rPr lang="en-IN" dirty="0">
                <a:solidFill>
                  <a:schemeClr val="tx1"/>
                </a:solidFill>
              </a:rPr>
              <a:t>:</a:t>
            </a:r>
          </a:p>
          <a:p>
            <a:r>
              <a:rPr lang="en-IN" sz="2600" b="1" dirty="0" err="1" smtClean="0">
                <a:solidFill>
                  <a:schemeClr val="tx1"/>
                </a:solidFill>
              </a:rPr>
              <a:t>Faiyaz</a:t>
            </a:r>
            <a:r>
              <a:rPr lang="en-IN" sz="2600" b="1" dirty="0" smtClean="0">
                <a:solidFill>
                  <a:schemeClr val="tx1"/>
                </a:solidFill>
              </a:rPr>
              <a:t> </a:t>
            </a:r>
            <a:r>
              <a:rPr lang="en-IN" sz="2600" b="1" dirty="0" err="1" smtClean="0">
                <a:solidFill>
                  <a:schemeClr val="tx1"/>
                </a:solidFill>
              </a:rPr>
              <a:t>ansari</a:t>
            </a:r>
            <a:endParaRPr lang="en-IN" sz="2600" b="1" dirty="0">
              <a:solidFill>
                <a:schemeClr val="tx1"/>
              </a:solidFill>
            </a:endParaRPr>
          </a:p>
        </p:txBody>
      </p:sp>
    </p:spTree>
    <p:extLst>
      <p:ext uri="{BB962C8B-B14F-4D97-AF65-F5344CB8AC3E}">
        <p14:creationId xmlns:p14="http://schemas.microsoft.com/office/powerpoint/2010/main" val="33935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5166" y="180304"/>
            <a:ext cx="5924282" cy="369332"/>
          </a:xfrm>
          <a:prstGeom prst="rect">
            <a:avLst/>
          </a:prstGeom>
          <a:noFill/>
        </p:spPr>
        <p:txBody>
          <a:bodyPr wrap="square" rtlCol="0">
            <a:spAutoFit/>
          </a:bodyPr>
          <a:lstStyle/>
          <a:p>
            <a:r>
              <a:rPr lang="en-US" dirty="0" smtClean="0"/>
              <a:t>REMOVING OUTLIERS USING IQR</a:t>
            </a:r>
            <a:endParaRPr lang="en-US" dirty="0"/>
          </a:p>
        </p:txBody>
      </p:sp>
      <p:pic>
        <p:nvPicPr>
          <p:cNvPr id="5" name="Picture 4"/>
          <p:cNvPicPr>
            <a:picLocks noChangeAspect="1"/>
          </p:cNvPicPr>
          <p:nvPr/>
        </p:nvPicPr>
        <p:blipFill>
          <a:blip r:embed="rId2"/>
          <a:stretch>
            <a:fillRect/>
          </a:stretch>
        </p:blipFill>
        <p:spPr>
          <a:xfrm>
            <a:off x="1055731" y="825790"/>
            <a:ext cx="3228975" cy="904875"/>
          </a:xfrm>
          <a:prstGeom prst="rect">
            <a:avLst/>
          </a:prstGeom>
        </p:spPr>
      </p:pic>
      <p:pic>
        <p:nvPicPr>
          <p:cNvPr id="7" name="Picture 6"/>
          <p:cNvPicPr>
            <a:picLocks noChangeAspect="1"/>
          </p:cNvPicPr>
          <p:nvPr/>
        </p:nvPicPr>
        <p:blipFill>
          <a:blip r:embed="rId3"/>
          <a:stretch>
            <a:fillRect/>
          </a:stretch>
        </p:blipFill>
        <p:spPr>
          <a:xfrm>
            <a:off x="939017" y="2098518"/>
            <a:ext cx="7686675" cy="1038225"/>
          </a:xfrm>
          <a:prstGeom prst="rect">
            <a:avLst/>
          </a:prstGeom>
        </p:spPr>
      </p:pic>
      <p:sp>
        <p:nvSpPr>
          <p:cNvPr id="9" name="TextBox 8"/>
          <p:cNvSpPr txBox="1"/>
          <p:nvPr/>
        </p:nvSpPr>
        <p:spPr>
          <a:xfrm>
            <a:off x="1352282" y="4108361"/>
            <a:ext cx="5550794" cy="646331"/>
          </a:xfrm>
          <a:prstGeom prst="rect">
            <a:avLst/>
          </a:prstGeom>
          <a:noFill/>
        </p:spPr>
        <p:txBody>
          <a:bodyPr wrap="square" rtlCol="0">
            <a:spAutoFit/>
          </a:bodyPr>
          <a:lstStyle/>
          <a:p>
            <a:r>
              <a:rPr lang="en-US" dirty="0" smtClean="0"/>
              <a:t>155 outliers are detected and then removed using the below code</a:t>
            </a:r>
            <a:endParaRPr lang="en-US" dirty="0"/>
          </a:p>
        </p:txBody>
      </p:sp>
      <p:pic>
        <p:nvPicPr>
          <p:cNvPr id="11" name="Picture 10"/>
          <p:cNvPicPr>
            <a:picLocks noChangeAspect="1"/>
          </p:cNvPicPr>
          <p:nvPr/>
        </p:nvPicPr>
        <p:blipFill>
          <a:blip r:embed="rId4"/>
          <a:stretch>
            <a:fillRect/>
          </a:stretch>
        </p:blipFill>
        <p:spPr>
          <a:xfrm>
            <a:off x="939017" y="4931199"/>
            <a:ext cx="7791450" cy="1400175"/>
          </a:xfrm>
          <a:prstGeom prst="rect">
            <a:avLst/>
          </a:prstGeom>
        </p:spPr>
      </p:pic>
    </p:spTree>
    <p:extLst>
      <p:ext uri="{BB962C8B-B14F-4D97-AF65-F5344CB8AC3E}">
        <p14:creationId xmlns:p14="http://schemas.microsoft.com/office/powerpoint/2010/main" val="25267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hart&#10;&#10;Description automatically generated">
            <a:extLst>
              <a:ext uri="{FF2B5EF4-FFF2-40B4-BE49-F238E27FC236}">
                <a16:creationId xmlns:a16="http://schemas.microsoft.com/office/drawing/2014/main" id="{71CF4259-A1BE-4430-A82F-749CBC1293F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2364997" y="3143947"/>
            <a:ext cx="4183062" cy="2314239"/>
          </a:xfrm>
        </p:spPr>
      </p:pic>
      <p:sp>
        <p:nvSpPr>
          <p:cNvPr id="6" name="Content Placeholder 5">
            <a:extLst>
              <a:ext uri="{FF2B5EF4-FFF2-40B4-BE49-F238E27FC236}">
                <a16:creationId xmlns:a16="http://schemas.microsoft.com/office/drawing/2014/main" id="{30F0B157-BCDE-4C1F-82A5-6BE5548B7510}"/>
              </a:ext>
            </a:extLst>
          </p:cNvPr>
          <p:cNvSpPr>
            <a:spLocks noGrp="1"/>
          </p:cNvSpPr>
          <p:nvPr>
            <p:ph sz="half" idx="2"/>
          </p:nvPr>
        </p:nvSpPr>
        <p:spPr>
          <a:xfrm>
            <a:off x="110730" y="157767"/>
            <a:ext cx="10595113" cy="3615266"/>
          </a:xfrm>
        </p:spPr>
        <p:txBody>
          <a:bodyPr>
            <a:normAutofit/>
          </a:bodyPr>
          <a:lstStyle/>
          <a:p>
            <a:r>
              <a:rPr lang="en-IN" dirty="0">
                <a:solidFill>
                  <a:schemeClr val="tx1"/>
                </a:solidFill>
              </a:rPr>
              <a:t>Co-relation with Target Variable Label</a:t>
            </a:r>
          </a:p>
          <a:p>
            <a:r>
              <a:rPr lang="en-US" dirty="0">
                <a:solidFill>
                  <a:schemeClr val="tx1"/>
                </a:solidFill>
              </a:rPr>
              <a:t>It seems from the above graph is that negatively correlated feature is age on cellular network in days, medianmarechprebal30, but we cannot blindly remove this feature because according to me it is very important feature for prediction. </a:t>
            </a:r>
            <a:r>
              <a:rPr lang="en-US" dirty="0" err="1">
                <a:solidFill>
                  <a:schemeClr val="tx1"/>
                </a:solidFill>
              </a:rPr>
              <a:t>msisdn</a:t>
            </a:r>
            <a:r>
              <a:rPr lang="en-US" dirty="0">
                <a:solidFill>
                  <a:schemeClr val="tx1"/>
                </a:solidFill>
              </a:rPr>
              <a:t>, year, </a:t>
            </a:r>
            <a:r>
              <a:rPr lang="en-US" dirty="0" err="1">
                <a:solidFill>
                  <a:schemeClr val="tx1"/>
                </a:solidFill>
              </a:rPr>
              <a:t>pcircle</a:t>
            </a:r>
            <a:r>
              <a:rPr lang="en-US" dirty="0">
                <a:solidFill>
                  <a:schemeClr val="tx1"/>
                </a:solidFill>
              </a:rPr>
              <a:t> and Frequency of data account recharged in last 30 days is unimportant and it has no role in prediction so we will remove it later.</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09322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D2BD62-5A23-4BDD-AF28-7F9AF3085ECE}"/>
              </a:ext>
            </a:extLst>
          </p:cNvPr>
          <p:cNvSpPr>
            <a:spLocks noGrp="1"/>
          </p:cNvSpPr>
          <p:nvPr>
            <p:ph sz="half" idx="2"/>
          </p:nvPr>
        </p:nvSpPr>
        <p:spPr>
          <a:xfrm>
            <a:off x="770284" y="253450"/>
            <a:ext cx="10190990" cy="904460"/>
          </a:xfrm>
        </p:spPr>
        <p:txBody>
          <a:bodyPr>
            <a:normAutofit/>
          </a:bodyPr>
          <a:lstStyle/>
          <a:p>
            <a:pPr marL="0" indent="0">
              <a:buNone/>
            </a:pPr>
            <a:r>
              <a:rPr lang="en-IN" sz="2000" dirty="0" smtClean="0">
                <a:solidFill>
                  <a:schemeClr val="tx1"/>
                </a:solidFill>
              </a:rPr>
              <a:t>Plotting distribution plots to see the skewness in the features</a:t>
            </a:r>
            <a:endParaRPr lang="en-IN" sz="2000" dirty="0">
              <a:solidFill>
                <a:schemeClr val="tx1"/>
              </a:solidFill>
            </a:endParaRPr>
          </a:p>
        </p:txBody>
      </p:sp>
      <p:pic>
        <p:nvPicPr>
          <p:cNvPr id="3" name="Picture 2"/>
          <p:cNvPicPr>
            <a:picLocks noChangeAspect="1"/>
          </p:cNvPicPr>
          <p:nvPr/>
        </p:nvPicPr>
        <p:blipFill>
          <a:blip r:embed="rId2"/>
          <a:stretch>
            <a:fillRect/>
          </a:stretch>
        </p:blipFill>
        <p:spPr>
          <a:xfrm>
            <a:off x="523875" y="705681"/>
            <a:ext cx="4228429" cy="3518589"/>
          </a:xfrm>
          <a:prstGeom prst="rect">
            <a:avLst/>
          </a:prstGeom>
        </p:spPr>
      </p:pic>
      <p:pic>
        <p:nvPicPr>
          <p:cNvPr id="4" name="Picture 3"/>
          <p:cNvPicPr>
            <a:picLocks noChangeAspect="1"/>
          </p:cNvPicPr>
          <p:nvPr/>
        </p:nvPicPr>
        <p:blipFill>
          <a:blip r:embed="rId3"/>
          <a:stretch>
            <a:fillRect/>
          </a:stretch>
        </p:blipFill>
        <p:spPr>
          <a:xfrm>
            <a:off x="5215944" y="751984"/>
            <a:ext cx="4164906" cy="3425982"/>
          </a:xfrm>
          <a:prstGeom prst="rect">
            <a:avLst/>
          </a:prstGeom>
        </p:spPr>
      </p:pic>
      <p:pic>
        <p:nvPicPr>
          <p:cNvPr id="5" name="Picture 4"/>
          <p:cNvPicPr>
            <a:picLocks noChangeAspect="1"/>
          </p:cNvPicPr>
          <p:nvPr/>
        </p:nvPicPr>
        <p:blipFill>
          <a:blip r:embed="rId4"/>
          <a:stretch>
            <a:fillRect/>
          </a:stretch>
        </p:blipFill>
        <p:spPr>
          <a:xfrm>
            <a:off x="394951" y="4224270"/>
            <a:ext cx="4486275" cy="3066640"/>
          </a:xfrm>
          <a:prstGeom prst="rect">
            <a:avLst/>
          </a:prstGeom>
        </p:spPr>
      </p:pic>
      <p:pic>
        <p:nvPicPr>
          <p:cNvPr id="7" name="Picture 6"/>
          <p:cNvPicPr>
            <a:picLocks noChangeAspect="1"/>
          </p:cNvPicPr>
          <p:nvPr/>
        </p:nvPicPr>
        <p:blipFill>
          <a:blip r:embed="rId5"/>
          <a:stretch>
            <a:fillRect/>
          </a:stretch>
        </p:blipFill>
        <p:spPr>
          <a:xfrm>
            <a:off x="5215944" y="4224270"/>
            <a:ext cx="4062512" cy="3343476"/>
          </a:xfrm>
          <a:prstGeom prst="rect">
            <a:avLst/>
          </a:prstGeom>
        </p:spPr>
      </p:pic>
    </p:spTree>
    <p:extLst>
      <p:ext uri="{BB962C8B-B14F-4D97-AF65-F5344CB8AC3E}">
        <p14:creationId xmlns:p14="http://schemas.microsoft.com/office/powerpoint/2010/main" val="397958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0011" y="270456"/>
            <a:ext cx="6812924" cy="461665"/>
          </a:xfrm>
          <a:prstGeom prst="rect">
            <a:avLst/>
          </a:prstGeom>
          <a:noFill/>
        </p:spPr>
        <p:txBody>
          <a:bodyPr wrap="square" rtlCol="0">
            <a:spAutoFit/>
          </a:bodyPr>
          <a:lstStyle/>
          <a:p>
            <a:r>
              <a:rPr lang="en-US" sz="2400" dirty="0" smtClean="0"/>
              <a:t>Removing skewness using  transformations</a:t>
            </a:r>
            <a:endParaRPr lang="en-US" sz="2400" dirty="0"/>
          </a:p>
        </p:txBody>
      </p:sp>
      <p:pic>
        <p:nvPicPr>
          <p:cNvPr id="5" name="Picture 4"/>
          <p:cNvPicPr>
            <a:picLocks noChangeAspect="1"/>
          </p:cNvPicPr>
          <p:nvPr/>
        </p:nvPicPr>
        <p:blipFill>
          <a:blip r:embed="rId2"/>
          <a:stretch>
            <a:fillRect/>
          </a:stretch>
        </p:blipFill>
        <p:spPr>
          <a:xfrm>
            <a:off x="0" y="1069811"/>
            <a:ext cx="5930855" cy="3180217"/>
          </a:xfrm>
          <a:prstGeom prst="rect">
            <a:avLst/>
          </a:prstGeom>
        </p:spPr>
      </p:pic>
      <p:pic>
        <p:nvPicPr>
          <p:cNvPr id="6" name="Picture 5"/>
          <p:cNvPicPr>
            <a:picLocks noChangeAspect="1"/>
          </p:cNvPicPr>
          <p:nvPr/>
        </p:nvPicPr>
        <p:blipFill>
          <a:blip r:embed="rId3"/>
          <a:stretch>
            <a:fillRect/>
          </a:stretch>
        </p:blipFill>
        <p:spPr>
          <a:xfrm>
            <a:off x="5274031" y="1069811"/>
            <a:ext cx="5389675" cy="3180217"/>
          </a:xfrm>
          <a:prstGeom prst="rect">
            <a:avLst/>
          </a:prstGeom>
        </p:spPr>
      </p:pic>
      <p:pic>
        <p:nvPicPr>
          <p:cNvPr id="7" name="Picture 6"/>
          <p:cNvPicPr>
            <a:picLocks noChangeAspect="1"/>
          </p:cNvPicPr>
          <p:nvPr/>
        </p:nvPicPr>
        <p:blipFill>
          <a:blip r:embed="rId4"/>
          <a:stretch>
            <a:fillRect/>
          </a:stretch>
        </p:blipFill>
        <p:spPr>
          <a:xfrm>
            <a:off x="373084" y="4740002"/>
            <a:ext cx="4362450" cy="1158522"/>
          </a:xfrm>
          <a:prstGeom prst="rect">
            <a:avLst/>
          </a:prstGeom>
        </p:spPr>
      </p:pic>
    </p:spTree>
    <p:extLst>
      <p:ext uri="{BB962C8B-B14F-4D97-AF65-F5344CB8AC3E}">
        <p14:creationId xmlns:p14="http://schemas.microsoft.com/office/powerpoint/2010/main" val="359293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934E2B0-6EE6-48FB-9E0D-600FF25360B9}"/>
              </a:ext>
            </a:extLst>
          </p:cNvPr>
          <p:cNvSpPr>
            <a:spLocks noGrp="1"/>
          </p:cNvSpPr>
          <p:nvPr>
            <p:ph sz="half" idx="2"/>
          </p:nvPr>
        </p:nvSpPr>
        <p:spPr>
          <a:xfrm>
            <a:off x="1823831" y="53756"/>
            <a:ext cx="9288118" cy="1535595"/>
          </a:xfrm>
        </p:spPr>
        <p:txBody>
          <a:bodyPr>
            <a:normAutofit/>
          </a:bodyPr>
          <a:lstStyle/>
          <a:p>
            <a:pPr marL="0" indent="0">
              <a:buNone/>
            </a:pPr>
            <a:r>
              <a:rPr lang="en-US" sz="2800" dirty="0" smtClean="0">
                <a:solidFill>
                  <a:schemeClr val="tx1"/>
                </a:solidFill>
              </a:rPr>
              <a:t>Splitting </a:t>
            </a:r>
            <a:r>
              <a:rPr lang="en-US" sz="2800" dirty="0">
                <a:solidFill>
                  <a:schemeClr val="tx1"/>
                </a:solidFill>
              </a:rPr>
              <a:t>Data into Input and Output Variable</a:t>
            </a:r>
            <a:endParaRPr lang="en-IN" sz="2800" dirty="0">
              <a:solidFill>
                <a:schemeClr val="tx1"/>
              </a:solidFill>
            </a:endParaRPr>
          </a:p>
        </p:txBody>
      </p:sp>
      <p:pic>
        <p:nvPicPr>
          <p:cNvPr id="3" name="Picture 2"/>
          <p:cNvPicPr>
            <a:picLocks noChangeAspect="1"/>
          </p:cNvPicPr>
          <p:nvPr/>
        </p:nvPicPr>
        <p:blipFill>
          <a:blip r:embed="rId2"/>
          <a:stretch>
            <a:fillRect/>
          </a:stretch>
        </p:blipFill>
        <p:spPr>
          <a:xfrm>
            <a:off x="1099329" y="1193778"/>
            <a:ext cx="7649311" cy="622144"/>
          </a:xfrm>
          <a:prstGeom prst="rect">
            <a:avLst/>
          </a:prstGeom>
        </p:spPr>
      </p:pic>
      <p:pic>
        <p:nvPicPr>
          <p:cNvPr id="4" name="Picture 3"/>
          <p:cNvPicPr>
            <a:picLocks noChangeAspect="1"/>
          </p:cNvPicPr>
          <p:nvPr/>
        </p:nvPicPr>
        <p:blipFill>
          <a:blip r:embed="rId3"/>
          <a:stretch>
            <a:fillRect/>
          </a:stretch>
        </p:blipFill>
        <p:spPr>
          <a:xfrm>
            <a:off x="841751" y="2729373"/>
            <a:ext cx="8572705" cy="3837333"/>
          </a:xfrm>
          <a:prstGeom prst="rect">
            <a:avLst/>
          </a:prstGeom>
        </p:spPr>
      </p:pic>
      <p:sp>
        <p:nvSpPr>
          <p:cNvPr id="6" name="TextBox 5"/>
          <p:cNvSpPr txBox="1"/>
          <p:nvPr/>
        </p:nvSpPr>
        <p:spPr>
          <a:xfrm>
            <a:off x="1099329" y="1987575"/>
            <a:ext cx="7933386" cy="369332"/>
          </a:xfrm>
          <a:prstGeom prst="rect">
            <a:avLst/>
          </a:prstGeom>
          <a:noFill/>
        </p:spPr>
        <p:txBody>
          <a:bodyPr wrap="square" rtlCol="0">
            <a:spAutoFit/>
          </a:bodyPr>
          <a:lstStyle/>
          <a:p>
            <a:r>
              <a:rPr lang="en-US" dirty="0" smtClean="0"/>
              <a:t>Below is the code to find the best random state.</a:t>
            </a:r>
            <a:endParaRPr lang="en-US" dirty="0"/>
          </a:p>
        </p:txBody>
      </p:sp>
    </p:spTree>
    <p:extLst>
      <p:ext uri="{BB962C8B-B14F-4D97-AF65-F5344CB8AC3E}">
        <p14:creationId xmlns:p14="http://schemas.microsoft.com/office/powerpoint/2010/main" val="314160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FCF1C9F-8AD3-476A-B017-F2215EB28853}"/>
              </a:ext>
            </a:extLst>
          </p:cNvPr>
          <p:cNvSpPr>
            <a:spLocks noGrp="1"/>
          </p:cNvSpPr>
          <p:nvPr>
            <p:ph sz="half" idx="2"/>
          </p:nvPr>
        </p:nvSpPr>
        <p:spPr>
          <a:xfrm>
            <a:off x="1134683" y="-4968"/>
            <a:ext cx="9922634" cy="690769"/>
          </a:xfrm>
        </p:spPr>
        <p:txBody>
          <a:bodyPr>
            <a:normAutofit/>
          </a:bodyPr>
          <a:lstStyle/>
          <a:p>
            <a:pPr marL="0" indent="0">
              <a:buNone/>
            </a:pPr>
            <a:r>
              <a:rPr lang="en-IN" sz="2800" dirty="0">
                <a:solidFill>
                  <a:schemeClr val="tx1"/>
                </a:solidFill>
              </a:rPr>
              <a:t>Finding Best Parameters By Using Grid Search CV</a:t>
            </a:r>
          </a:p>
        </p:txBody>
      </p:sp>
      <p:pic>
        <p:nvPicPr>
          <p:cNvPr id="3" name="Picture 2"/>
          <p:cNvPicPr>
            <a:picLocks noChangeAspect="1"/>
          </p:cNvPicPr>
          <p:nvPr/>
        </p:nvPicPr>
        <p:blipFill>
          <a:blip r:embed="rId2"/>
          <a:stretch>
            <a:fillRect/>
          </a:stretch>
        </p:blipFill>
        <p:spPr>
          <a:xfrm>
            <a:off x="-151366" y="685801"/>
            <a:ext cx="4710486" cy="3559598"/>
          </a:xfrm>
          <a:prstGeom prst="rect">
            <a:avLst/>
          </a:prstGeom>
        </p:spPr>
      </p:pic>
      <p:pic>
        <p:nvPicPr>
          <p:cNvPr id="4" name="Picture 3"/>
          <p:cNvPicPr>
            <a:picLocks noChangeAspect="1"/>
          </p:cNvPicPr>
          <p:nvPr/>
        </p:nvPicPr>
        <p:blipFill>
          <a:blip r:embed="rId3"/>
          <a:stretch>
            <a:fillRect/>
          </a:stretch>
        </p:blipFill>
        <p:spPr>
          <a:xfrm>
            <a:off x="4662151" y="557893"/>
            <a:ext cx="7350159" cy="3428436"/>
          </a:xfrm>
          <a:prstGeom prst="rect">
            <a:avLst/>
          </a:prstGeom>
        </p:spPr>
      </p:pic>
      <p:pic>
        <p:nvPicPr>
          <p:cNvPr id="5" name="Picture 4"/>
          <p:cNvPicPr>
            <a:picLocks noChangeAspect="1"/>
          </p:cNvPicPr>
          <p:nvPr/>
        </p:nvPicPr>
        <p:blipFill>
          <a:blip r:embed="rId4"/>
          <a:stretch>
            <a:fillRect/>
          </a:stretch>
        </p:blipFill>
        <p:spPr>
          <a:xfrm>
            <a:off x="699752" y="4174381"/>
            <a:ext cx="7941971" cy="2683619"/>
          </a:xfrm>
          <a:prstGeom prst="rect">
            <a:avLst/>
          </a:prstGeom>
        </p:spPr>
      </p:pic>
    </p:spTree>
    <p:extLst>
      <p:ext uri="{BB962C8B-B14F-4D97-AF65-F5344CB8AC3E}">
        <p14:creationId xmlns:p14="http://schemas.microsoft.com/office/powerpoint/2010/main" val="139908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F18D78-8FDE-4052-9EF7-36740959D4B9}"/>
              </a:ext>
            </a:extLst>
          </p:cNvPr>
          <p:cNvSpPr>
            <a:spLocks noGrp="1"/>
          </p:cNvSpPr>
          <p:nvPr>
            <p:ph sz="half" idx="2"/>
          </p:nvPr>
        </p:nvSpPr>
        <p:spPr>
          <a:xfrm>
            <a:off x="689514" y="0"/>
            <a:ext cx="10856912" cy="901521"/>
          </a:xfrm>
        </p:spPr>
        <p:txBody>
          <a:bodyPr>
            <a:normAutofit/>
          </a:bodyPr>
          <a:lstStyle/>
          <a:p>
            <a:pPr marL="0" indent="0">
              <a:buNone/>
            </a:pPr>
            <a:r>
              <a:rPr lang="en-IN" sz="2400" dirty="0">
                <a:solidFill>
                  <a:schemeClr val="tx1"/>
                </a:solidFill>
              </a:rPr>
              <a:t>Lets see the results after finding best parameter and applying grid search </a:t>
            </a:r>
            <a:r>
              <a:rPr lang="en-IN" sz="2400" dirty="0" smtClean="0">
                <a:solidFill>
                  <a:schemeClr val="tx1"/>
                </a:solidFill>
              </a:rPr>
              <a:t>cv </a:t>
            </a:r>
            <a:r>
              <a:rPr lang="en-IN" sz="2400" dirty="0">
                <a:solidFill>
                  <a:schemeClr val="tx1"/>
                </a:solidFill>
              </a:rPr>
              <a:t>different models</a:t>
            </a:r>
          </a:p>
        </p:txBody>
      </p:sp>
      <p:pic>
        <p:nvPicPr>
          <p:cNvPr id="6" name="Picture 5"/>
          <p:cNvPicPr>
            <a:picLocks noChangeAspect="1"/>
          </p:cNvPicPr>
          <p:nvPr/>
        </p:nvPicPr>
        <p:blipFill>
          <a:blip r:embed="rId2"/>
          <a:stretch>
            <a:fillRect/>
          </a:stretch>
        </p:blipFill>
        <p:spPr>
          <a:xfrm>
            <a:off x="354551" y="2096708"/>
            <a:ext cx="11191875" cy="2381250"/>
          </a:xfrm>
          <a:prstGeom prst="rect">
            <a:avLst/>
          </a:prstGeom>
        </p:spPr>
      </p:pic>
    </p:spTree>
    <p:extLst>
      <p:ext uri="{BB962C8B-B14F-4D97-AF65-F5344CB8AC3E}">
        <p14:creationId xmlns:p14="http://schemas.microsoft.com/office/powerpoint/2010/main" val="358878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45476" y="167425"/>
            <a:ext cx="6310648" cy="523220"/>
          </a:xfrm>
          <a:prstGeom prst="rect">
            <a:avLst/>
          </a:prstGeom>
          <a:noFill/>
        </p:spPr>
        <p:txBody>
          <a:bodyPr wrap="square" rtlCol="0">
            <a:spAutoFit/>
          </a:bodyPr>
          <a:lstStyle/>
          <a:p>
            <a:r>
              <a:rPr lang="en-US" sz="2800" b="1" dirty="0" smtClean="0"/>
              <a:t>Results of boosting models</a:t>
            </a:r>
          </a:p>
        </p:txBody>
      </p:sp>
      <p:pic>
        <p:nvPicPr>
          <p:cNvPr id="6" name="Picture 5"/>
          <p:cNvPicPr>
            <a:picLocks noChangeAspect="1"/>
          </p:cNvPicPr>
          <p:nvPr/>
        </p:nvPicPr>
        <p:blipFill>
          <a:blip r:embed="rId2"/>
          <a:stretch>
            <a:fillRect/>
          </a:stretch>
        </p:blipFill>
        <p:spPr>
          <a:xfrm>
            <a:off x="1819878" y="1339872"/>
            <a:ext cx="6409722" cy="2919386"/>
          </a:xfrm>
          <a:prstGeom prst="rect">
            <a:avLst/>
          </a:prstGeom>
        </p:spPr>
      </p:pic>
    </p:spTree>
    <p:extLst>
      <p:ext uri="{BB962C8B-B14F-4D97-AF65-F5344CB8AC3E}">
        <p14:creationId xmlns:p14="http://schemas.microsoft.com/office/powerpoint/2010/main" val="254075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362D23-0C12-4D87-8DD0-B4D34EF3E67B}"/>
              </a:ext>
            </a:extLst>
          </p:cNvPr>
          <p:cNvSpPr>
            <a:spLocks noGrp="1"/>
          </p:cNvSpPr>
          <p:nvPr>
            <p:ph sz="half" idx="2"/>
          </p:nvPr>
        </p:nvSpPr>
        <p:spPr>
          <a:xfrm>
            <a:off x="2677237" y="421295"/>
            <a:ext cx="4934479" cy="819977"/>
          </a:xfrm>
        </p:spPr>
        <p:txBody>
          <a:bodyPr>
            <a:normAutofit/>
          </a:bodyPr>
          <a:lstStyle/>
          <a:p>
            <a:pPr marL="0" indent="0">
              <a:buNone/>
            </a:pPr>
            <a:r>
              <a:rPr lang="en-IN" sz="2400" dirty="0">
                <a:solidFill>
                  <a:schemeClr val="tx1"/>
                </a:solidFill>
              </a:rPr>
              <a:t>Saving the model</a:t>
            </a:r>
          </a:p>
        </p:txBody>
      </p:sp>
      <p:pic>
        <p:nvPicPr>
          <p:cNvPr id="3" name="Picture 2"/>
          <p:cNvPicPr>
            <a:picLocks noChangeAspect="1"/>
          </p:cNvPicPr>
          <p:nvPr/>
        </p:nvPicPr>
        <p:blipFill>
          <a:blip r:embed="rId2"/>
          <a:stretch>
            <a:fillRect/>
          </a:stretch>
        </p:blipFill>
        <p:spPr>
          <a:xfrm>
            <a:off x="1216885" y="1926733"/>
            <a:ext cx="7592566" cy="2336174"/>
          </a:xfrm>
          <a:prstGeom prst="rect">
            <a:avLst/>
          </a:prstGeom>
        </p:spPr>
      </p:pic>
    </p:spTree>
    <p:extLst>
      <p:ext uri="{BB962C8B-B14F-4D97-AF65-F5344CB8AC3E}">
        <p14:creationId xmlns:p14="http://schemas.microsoft.com/office/powerpoint/2010/main" val="51902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11A60-CE49-4E17-B88F-0332638D1582}"/>
              </a:ext>
            </a:extLst>
          </p:cNvPr>
          <p:cNvSpPr>
            <a:spLocks noGrp="1"/>
          </p:cNvSpPr>
          <p:nvPr>
            <p:ph sz="half" idx="1"/>
          </p:nvPr>
        </p:nvSpPr>
        <p:spPr>
          <a:xfrm>
            <a:off x="234991" y="654848"/>
            <a:ext cx="5933990" cy="3792058"/>
          </a:xfrm>
        </p:spPr>
        <p:txBody>
          <a:bodyPr>
            <a:noAutofit/>
          </a:bodyPr>
          <a:lstStyle/>
          <a:p>
            <a:pPr marL="0" indent="0">
              <a:buNone/>
            </a:pPr>
            <a:endParaRPr lang="en-US" sz="1200" dirty="0">
              <a:solidFill>
                <a:schemeClr val="tx1"/>
              </a:solidFill>
            </a:endParaRPr>
          </a:p>
          <a:p>
            <a:r>
              <a:rPr lang="en-US" sz="1200" dirty="0">
                <a:solidFill>
                  <a:schemeClr val="tx1"/>
                </a:solidFill>
              </a:rPr>
              <a:t>1)Using a </a:t>
            </a:r>
            <a:r>
              <a:rPr lang="en-US" sz="1200" dirty="0" smtClean="0">
                <a:solidFill>
                  <a:schemeClr val="tx1"/>
                </a:solidFill>
              </a:rPr>
              <a:t>linear </a:t>
            </a:r>
            <a:r>
              <a:rPr lang="en-US" sz="1200" dirty="0">
                <a:solidFill>
                  <a:schemeClr val="tx1"/>
                </a:solidFill>
              </a:rPr>
              <a:t>Regression </a:t>
            </a:r>
            <a:r>
              <a:rPr lang="en-US" sz="1200" dirty="0" err="1" smtClean="0">
                <a:solidFill>
                  <a:schemeClr val="tx1"/>
                </a:solidFill>
              </a:rPr>
              <a:t>regressor</a:t>
            </a:r>
            <a:r>
              <a:rPr lang="en-US" sz="1200" dirty="0" smtClean="0">
                <a:solidFill>
                  <a:schemeClr val="tx1"/>
                </a:solidFill>
              </a:rPr>
              <a:t>, </a:t>
            </a:r>
            <a:r>
              <a:rPr lang="en-US" sz="1200" dirty="0">
                <a:solidFill>
                  <a:schemeClr val="tx1"/>
                </a:solidFill>
              </a:rPr>
              <a:t>we can predict with </a:t>
            </a:r>
            <a:r>
              <a:rPr lang="en-US" sz="1200" dirty="0" smtClean="0">
                <a:solidFill>
                  <a:schemeClr val="tx1"/>
                </a:solidFill>
              </a:rPr>
              <a:t>90.2% </a:t>
            </a:r>
            <a:r>
              <a:rPr lang="en-US" sz="1200" dirty="0">
                <a:solidFill>
                  <a:schemeClr val="tx1"/>
                </a:solidFill>
              </a:rPr>
              <a:t>accuracy, </a:t>
            </a:r>
          </a:p>
          <a:p>
            <a:endParaRPr lang="en-US" sz="1200" dirty="0">
              <a:solidFill>
                <a:schemeClr val="tx1"/>
              </a:solidFill>
            </a:endParaRPr>
          </a:p>
          <a:p>
            <a:r>
              <a:rPr lang="en-US" sz="1200" dirty="0">
                <a:solidFill>
                  <a:schemeClr val="tx1"/>
                </a:solidFill>
              </a:rPr>
              <a:t>2)Using Gradient Boosting </a:t>
            </a:r>
            <a:r>
              <a:rPr lang="en-US" sz="1200" dirty="0" err="1" smtClean="0">
                <a:solidFill>
                  <a:schemeClr val="tx1"/>
                </a:solidFill>
              </a:rPr>
              <a:t>regressor</a:t>
            </a:r>
            <a:r>
              <a:rPr lang="en-US" sz="1200" dirty="0" smtClean="0">
                <a:solidFill>
                  <a:schemeClr val="tx1"/>
                </a:solidFill>
              </a:rPr>
              <a:t>, </a:t>
            </a:r>
            <a:r>
              <a:rPr lang="en-US" sz="1200" dirty="0">
                <a:solidFill>
                  <a:schemeClr val="tx1"/>
                </a:solidFill>
              </a:rPr>
              <a:t>we can predict with </a:t>
            </a:r>
            <a:r>
              <a:rPr lang="en-US" sz="1200" dirty="0" smtClean="0">
                <a:solidFill>
                  <a:schemeClr val="tx1"/>
                </a:solidFill>
              </a:rPr>
              <a:t>90% </a:t>
            </a:r>
            <a:r>
              <a:rPr lang="en-US" sz="1200" dirty="0">
                <a:solidFill>
                  <a:schemeClr val="tx1"/>
                </a:solidFill>
              </a:rPr>
              <a:t>accuracy</a:t>
            </a:r>
          </a:p>
          <a:p>
            <a:endParaRPr lang="en-US" sz="1200" dirty="0">
              <a:solidFill>
                <a:schemeClr val="tx1"/>
              </a:solidFill>
            </a:endParaRPr>
          </a:p>
          <a:p>
            <a:r>
              <a:rPr lang="en-US" sz="1200" dirty="0">
                <a:solidFill>
                  <a:schemeClr val="tx1"/>
                </a:solidFill>
              </a:rPr>
              <a:t>3)Using a </a:t>
            </a:r>
            <a:r>
              <a:rPr lang="en-US" sz="1200" dirty="0" err="1">
                <a:solidFill>
                  <a:schemeClr val="tx1"/>
                </a:solidFill>
              </a:rPr>
              <a:t>Randon</a:t>
            </a:r>
            <a:r>
              <a:rPr lang="en-US" sz="1200" dirty="0">
                <a:solidFill>
                  <a:schemeClr val="tx1"/>
                </a:solidFill>
              </a:rPr>
              <a:t> Forest </a:t>
            </a:r>
            <a:r>
              <a:rPr lang="en-US" sz="1200" dirty="0" err="1" smtClean="0">
                <a:solidFill>
                  <a:schemeClr val="tx1"/>
                </a:solidFill>
              </a:rPr>
              <a:t>regressor</a:t>
            </a:r>
            <a:r>
              <a:rPr lang="en-US" sz="1200" dirty="0" smtClean="0">
                <a:solidFill>
                  <a:schemeClr val="tx1"/>
                </a:solidFill>
              </a:rPr>
              <a:t>, </a:t>
            </a:r>
            <a:r>
              <a:rPr lang="en-US" sz="1200" dirty="0">
                <a:solidFill>
                  <a:schemeClr val="tx1"/>
                </a:solidFill>
              </a:rPr>
              <a:t>we can predict with </a:t>
            </a:r>
            <a:r>
              <a:rPr lang="en-US" sz="1200" dirty="0" smtClean="0">
                <a:solidFill>
                  <a:schemeClr val="tx1"/>
                </a:solidFill>
              </a:rPr>
              <a:t>89% </a:t>
            </a:r>
            <a:r>
              <a:rPr lang="en-US" sz="1200" dirty="0">
                <a:solidFill>
                  <a:schemeClr val="tx1"/>
                </a:solidFill>
              </a:rPr>
              <a:t>accuracy, </a:t>
            </a:r>
          </a:p>
          <a:p>
            <a:endParaRPr lang="en-US" sz="1200" dirty="0">
              <a:solidFill>
                <a:schemeClr val="tx1"/>
              </a:solidFill>
            </a:endParaRPr>
          </a:p>
          <a:p>
            <a:r>
              <a:rPr lang="en-US" sz="1200" dirty="0">
                <a:solidFill>
                  <a:schemeClr val="tx1"/>
                </a:solidFill>
              </a:rPr>
              <a:t>4)Using a K-Nearest </a:t>
            </a:r>
            <a:r>
              <a:rPr lang="en-US" sz="1200" dirty="0" err="1">
                <a:solidFill>
                  <a:schemeClr val="tx1"/>
                </a:solidFill>
              </a:rPr>
              <a:t>Neighbour</a:t>
            </a:r>
            <a:r>
              <a:rPr lang="en-US" sz="1200" dirty="0">
                <a:solidFill>
                  <a:schemeClr val="tx1"/>
                </a:solidFill>
              </a:rPr>
              <a:t> </a:t>
            </a:r>
            <a:r>
              <a:rPr lang="en-US" sz="1200" dirty="0" err="1" smtClean="0">
                <a:solidFill>
                  <a:schemeClr val="tx1"/>
                </a:solidFill>
              </a:rPr>
              <a:t>regressor</a:t>
            </a:r>
            <a:r>
              <a:rPr lang="en-US" sz="1200" dirty="0" smtClean="0">
                <a:solidFill>
                  <a:schemeClr val="tx1"/>
                </a:solidFill>
              </a:rPr>
              <a:t>, </a:t>
            </a:r>
            <a:r>
              <a:rPr lang="en-US" sz="1200" dirty="0">
                <a:solidFill>
                  <a:schemeClr val="tx1"/>
                </a:solidFill>
              </a:rPr>
              <a:t>we can predict with </a:t>
            </a:r>
            <a:r>
              <a:rPr lang="en-US" sz="1200" dirty="0" smtClean="0">
                <a:solidFill>
                  <a:schemeClr val="tx1"/>
                </a:solidFill>
              </a:rPr>
              <a:t>76.88% </a:t>
            </a:r>
            <a:r>
              <a:rPr lang="en-US" sz="1200" dirty="0">
                <a:solidFill>
                  <a:schemeClr val="tx1"/>
                </a:solidFill>
              </a:rPr>
              <a:t>accuracy,.</a:t>
            </a:r>
          </a:p>
          <a:p>
            <a:endParaRPr lang="en-US" sz="1200" dirty="0">
              <a:solidFill>
                <a:schemeClr val="tx1"/>
              </a:solidFill>
            </a:endParaRPr>
          </a:p>
          <a:p>
            <a:r>
              <a:rPr lang="en-US" sz="1200" dirty="0">
                <a:solidFill>
                  <a:schemeClr val="tx1"/>
                </a:solidFill>
              </a:rPr>
              <a:t>5)Using a Decision Tree </a:t>
            </a:r>
            <a:r>
              <a:rPr lang="en-US" sz="1200" dirty="0" err="1" smtClean="0">
                <a:solidFill>
                  <a:schemeClr val="tx1"/>
                </a:solidFill>
              </a:rPr>
              <a:t>regressor</a:t>
            </a:r>
            <a:r>
              <a:rPr lang="en-US" sz="1200" dirty="0" smtClean="0">
                <a:solidFill>
                  <a:schemeClr val="tx1"/>
                </a:solidFill>
              </a:rPr>
              <a:t>, </a:t>
            </a:r>
            <a:r>
              <a:rPr lang="en-US" sz="1200" dirty="0">
                <a:solidFill>
                  <a:schemeClr val="tx1"/>
                </a:solidFill>
              </a:rPr>
              <a:t>we can predict with </a:t>
            </a:r>
            <a:r>
              <a:rPr lang="en-US" sz="1200" dirty="0" smtClean="0">
                <a:solidFill>
                  <a:schemeClr val="tx1"/>
                </a:solidFill>
              </a:rPr>
              <a:t>68.82% </a:t>
            </a:r>
            <a:r>
              <a:rPr lang="en-US" sz="1200" dirty="0">
                <a:solidFill>
                  <a:schemeClr val="tx1"/>
                </a:solidFill>
              </a:rPr>
              <a:t>accuracy</a:t>
            </a:r>
            <a:r>
              <a:rPr lang="en-US" sz="1200" dirty="0" smtClean="0">
                <a:solidFill>
                  <a:schemeClr val="tx1"/>
                </a:solidFill>
              </a:rPr>
              <a:t>,</a:t>
            </a:r>
            <a:endParaRPr lang="en-US" sz="1200" dirty="0">
              <a:solidFill>
                <a:schemeClr val="tx1"/>
              </a:solidFill>
            </a:endParaRPr>
          </a:p>
          <a:p>
            <a:endParaRPr lang="en-US" sz="1200" dirty="0">
              <a:solidFill>
                <a:schemeClr val="tx1"/>
              </a:solidFill>
            </a:endParaRPr>
          </a:p>
          <a:p>
            <a:r>
              <a:rPr lang="en-US" sz="1200" dirty="0">
                <a:solidFill>
                  <a:schemeClr val="tx1"/>
                </a:solidFill>
              </a:rPr>
              <a:t>6</a:t>
            </a:r>
            <a:r>
              <a:rPr lang="en-US" sz="1200" dirty="0" smtClean="0">
                <a:solidFill>
                  <a:schemeClr val="tx1"/>
                </a:solidFill>
              </a:rPr>
              <a:t>) </a:t>
            </a:r>
            <a:r>
              <a:rPr lang="en-US" sz="1200" dirty="0">
                <a:solidFill>
                  <a:schemeClr val="tx1"/>
                </a:solidFill>
              </a:rPr>
              <a:t>Using Ada Boost Classifier we can predict with </a:t>
            </a:r>
            <a:r>
              <a:rPr lang="en-US" sz="1200" dirty="0" smtClean="0">
                <a:solidFill>
                  <a:schemeClr val="tx1"/>
                </a:solidFill>
              </a:rPr>
              <a:t>83% </a:t>
            </a:r>
            <a:r>
              <a:rPr lang="en-US" sz="1200" dirty="0">
                <a:solidFill>
                  <a:schemeClr val="tx1"/>
                </a:solidFill>
              </a:rPr>
              <a:t>accuracy </a:t>
            </a:r>
          </a:p>
          <a:p>
            <a:endParaRPr lang="en-US" sz="1200" dirty="0">
              <a:solidFill>
                <a:schemeClr val="tx1"/>
              </a:solidFill>
            </a:endParaRPr>
          </a:p>
          <a:p>
            <a:endParaRPr lang="en-US" sz="1200" dirty="0">
              <a:solidFill>
                <a:schemeClr val="tx1"/>
              </a:solidFill>
            </a:endParaRPr>
          </a:p>
          <a:p>
            <a:pPr marL="0" indent="0">
              <a:buNone/>
            </a:pPr>
            <a:endParaRPr lang="en-US" sz="1200" dirty="0">
              <a:solidFill>
                <a:schemeClr val="tx1"/>
              </a:solidFill>
            </a:endParaRPr>
          </a:p>
        </p:txBody>
      </p:sp>
      <p:sp>
        <p:nvSpPr>
          <p:cNvPr id="2" name="TextBox 1"/>
          <p:cNvSpPr txBox="1"/>
          <p:nvPr/>
        </p:nvSpPr>
        <p:spPr>
          <a:xfrm>
            <a:off x="2137893" y="193183"/>
            <a:ext cx="6761408" cy="461665"/>
          </a:xfrm>
          <a:prstGeom prst="rect">
            <a:avLst/>
          </a:prstGeom>
          <a:noFill/>
        </p:spPr>
        <p:txBody>
          <a:bodyPr wrap="square" rtlCol="0">
            <a:spAutoFit/>
          </a:bodyPr>
          <a:lstStyle/>
          <a:p>
            <a:r>
              <a:rPr lang="en-US" sz="2400" dirty="0" smtClean="0">
                <a:latin typeface="Arial Black" panose="020B0A04020102020204" pitchFamily="34" charset="0"/>
              </a:rPr>
              <a:t>Predictions</a:t>
            </a:r>
            <a:endParaRPr lang="en-US" sz="2400" dirty="0">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5819573" y="850006"/>
            <a:ext cx="5979152" cy="4715484"/>
          </a:xfrm>
          <a:prstGeom prst="rect">
            <a:avLst/>
          </a:prstGeom>
        </p:spPr>
      </p:pic>
    </p:spTree>
    <p:extLst>
      <p:ext uri="{BB962C8B-B14F-4D97-AF65-F5344CB8AC3E}">
        <p14:creationId xmlns:p14="http://schemas.microsoft.com/office/powerpoint/2010/main" val="135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D6BD2F-3E94-4D40-B700-3CE28500D788}"/>
              </a:ext>
            </a:extLst>
          </p:cNvPr>
          <p:cNvSpPr>
            <a:spLocks noGrp="1"/>
          </p:cNvSpPr>
          <p:nvPr>
            <p:ph type="title"/>
          </p:nvPr>
        </p:nvSpPr>
        <p:spPr>
          <a:xfrm>
            <a:off x="1186391" y="159598"/>
            <a:ext cx="8534400" cy="1507067"/>
          </a:xfrm>
        </p:spPr>
        <p:txBody>
          <a:bodyPr/>
          <a:lstStyle/>
          <a:p>
            <a:r>
              <a:rPr lang="en-IN" dirty="0"/>
              <a:t>Problem </a:t>
            </a:r>
            <a:r>
              <a:rPr lang="en-IN" dirty="0" smtClean="0"/>
              <a:t>Statement</a:t>
            </a:r>
            <a:br>
              <a:rPr lang="en-IN" dirty="0" smtClean="0"/>
            </a:br>
            <a:endParaRPr lang="en-IN" dirty="0"/>
          </a:p>
        </p:txBody>
      </p:sp>
      <p:sp>
        <p:nvSpPr>
          <p:cNvPr id="3" name="TextBox 2"/>
          <p:cNvSpPr txBox="1"/>
          <p:nvPr/>
        </p:nvSpPr>
        <p:spPr>
          <a:xfrm>
            <a:off x="206061" y="1184858"/>
            <a:ext cx="11165983" cy="4247317"/>
          </a:xfrm>
          <a:prstGeom prst="rect">
            <a:avLst/>
          </a:prstGeom>
          <a:noFill/>
        </p:spPr>
        <p:txBody>
          <a:bodyPr wrap="square" rtlCol="0">
            <a:spAutoFit/>
          </a:bodyPr>
          <a:lstStyle/>
          <a:p>
            <a:r>
              <a:rPr lang="en-US" dirty="0"/>
              <a:t>Houses are one of the necessary need of each and every person around the globe and therefore housing and real estate</a:t>
            </a:r>
            <a:br>
              <a:rPr lang="en-US" dirty="0"/>
            </a:br>
            <a:r>
              <a:rPr lang="en-US" dirty="0"/>
              <a:t>market is one of the markets which is one of the major contributors in the world’s economy. It is a very large market</a:t>
            </a:r>
            <a:br>
              <a:rPr lang="en-US" dirty="0"/>
            </a:br>
            <a:r>
              <a:rPr lang="en-US" dirty="0"/>
              <a:t>and there are various companies working in the domain. Data science comes as a very important tool to solve problems</a:t>
            </a:r>
            <a:br>
              <a:rPr lang="en-US" dirty="0"/>
            </a:br>
            <a:r>
              <a:rPr lang="en-US" dirty="0"/>
              <a:t>in the domain to help the companies increase their overall revenue, profits, improving their marketing strategies and</a:t>
            </a:r>
            <a:br>
              <a:rPr lang="en-US" dirty="0"/>
            </a:br>
            <a:r>
              <a:rPr lang="en-US" dirty="0"/>
              <a:t>focusing on changing trends in house sales and purchases. Predictive modelling, Market mix modelling,</a:t>
            </a:r>
            <a:br>
              <a:rPr lang="en-US" dirty="0"/>
            </a:br>
            <a:r>
              <a:rPr lang="en-US" dirty="0"/>
              <a:t>recommendation systems are some of the machine learning techniques used for achieving the business goals for housing</a:t>
            </a:r>
            <a:br>
              <a:rPr lang="en-US" dirty="0"/>
            </a:br>
            <a:r>
              <a:rPr lang="en-US" dirty="0"/>
              <a:t>companies. Our problem is related to one such housing company.</a:t>
            </a:r>
            <a:br>
              <a:rPr lang="en-US" dirty="0"/>
            </a:br>
            <a:r>
              <a:rPr lang="en-US" dirty="0"/>
              <a:t>A US-based housing company named </a:t>
            </a:r>
            <a:r>
              <a:rPr lang="en-US" b="1" dirty="0"/>
              <a:t>Surprise Housing </a:t>
            </a:r>
            <a:r>
              <a:rPr lang="en-US" dirty="0"/>
              <a:t>has decided to enter the Australian market. The company uses</a:t>
            </a:r>
            <a:br>
              <a:rPr lang="en-US" dirty="0"/>
            </a:br>
            <a:r>
              <a:rPr lang="en-US" dirty="0"/>
              <a:t>data analytics to purchase houses at a price below their actual values and flip them at a higher price. For the same</a:t>
            </a:r>
            <a:br>
              <a:rPr lang="en-US" dirty="0"/>
            </a:br>
            <a:r>
              <a:rPr lang="en-US" dirty="0"/>
              <a:t>purpose, the company has collected a data set from the sale of houses in Australia. </a:t>
            </a:r>
            <a:br>
              <a:rPr lang="en-US" dirty="0"/>
            </a:br>
            <a:r>
              <a:rPr lang="en-US" dirty="0"/>
              <a:t/>
            </a:r>
            <a:br>
              <a:rPr lang="en-US" dirty="0"/>
            </a:br>
            <a:endParaRPr lang="en-US" dirty="0"/>
          </a:p>
        </p:txBody>
      </p:sp>
    </p:spTree>
    <p:extLst>
      <p:ext uri="{BB962C8B-B14F-4D97-AF65-F5344CB8AC3E}">
        <p14:creationId xmlns:p14="http://schemas.microsoft.com/office/powerpoint/2010/main" val="202743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4CA52C-BD48-4843-A8AD-B8435E7AC2D1}"/>
              </a:ext>
            </a:extLst>
          </p:cNvPr>
          <p:cNvSpPr>
            <a:spLocks noGrp="1"/>
          </p:cNvSpPr>
          <p:nvPr>
            <p:ph type="body" idx="1"/>
          </p:nvPr>
        </p:nvSpPr>
        <p:spPr>
          <a:xfrm>
            <a:off x="1926604" y="49947"/>
            <a:ext cx="8535988" cy="1376318"/>
          </a:xfrm>
        </p:spPr>
        <p:txBody>
          <a:bodyPr>
            <a:normAutofit/>
          </a:bodyPr>
          <a:lstStyle/>
          <a:p>
            <a:r>
              <a:rPr lang="en-IN" sz="2400" dirty="0">
                <a:solidFill>
                  <a:schemeClr val="tx1"/>
                </a:solidFill>
              </a:rPr>
              <a:t>Importing necessary libraries and loading data set</a:t>
            </a:r>
          </a:p>
        </p:txBody>
      </p:sp>
      <p:pic>
        <p:nvPicPr>
          <p:cNvPr id="3" name="Picture 2"/>
          <p:cNvPicPr>
            <a:picLocks noChangeAspect="1"/>
          </p:cNvPicPr>
          <p:nvPr/>
        </p:nvPicPr>
        <p:blipFill>
          <a:blip r:embed="rId2"/>
          <a:stretch>
            <a:fillRect/>
          </a:stretch>
        </p:blipFill>
        <p:spPr>
          <a:xfrm>
            <a:off x="1926604" y="991673"/>
            <a:ext cx="4330780" cy="1944039"/>
          </a:xfrm>
          <a:prstGeom prst="rect">
            <a:avLst/>
          </a:prstGeom>
        </p:spPr>
      </p:pic>
      <p:pic>
        <p:nvPicPr>
          <p:cNvPr id="4" name="Picture 3"/>
          <p:cNvPicPr>
            <a:picLocks noChangeAspect="1"/>
          </p:cNvPicPr>
          <p:nvPr/>
        </p:nvPicPr>
        <p:blipFill>
          <a:blip r:embed="rId3"/>
          <a:stretch>
            <a:fillRect/>
          </a:stretch>
        </p:blipFill>
        <p:spPr>
          <a:xfrm>
            <a:off x="134082" y="3034095"/>
            <a:ext cx="11843271" cy="3720874"/>
          </a:xfrm>
          <a:prstGeom prst="rect">
            <a:avLst/>
          </a:prstGeom>
        </p:spPr>
      </p:pic>
    </p:spTree>
    <p:extLst>
      <p:ext uri="{BB962C8B-B14F-4D97-AF65-F5344CB8AC3E}">
        <p14:creationId xmlns:p14="http://schemas.microsoft.com/office/powerpoint/2010/main" val="317861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F7207F-A23A-4EA6-8797-5D341752D037}"/>
              </a:ext>
            </a:extLst>
          </p:cNvPr>
          <p:cNvSpPr>
            <a:spLocks noGrp="1"/>
          </p:cNvSpPr>
          <p:nvPr>
            <p:ph type="body" sz="half" idx="2"/>
          </p:nvPr>
        </p:nvSpPr>
        <p:spPr>
          <a:xfrm>
            <a:off x="1714499" y="496220"/>
            <a:ext cx="9824831" cy="2048933"/>
          </a:xfrm>
        </p:spPr>
        <p:txBody>
          <a:bodyPr>
            <a:normAutofit/>
          </a:bodyPr>
          <a:lstStyle/>
          <a:p>
            <a:r>
              <a:rPr lang="en-IN" sz="2400" dirty="0">
                <a:solidFill>
                  <a:schemeClr val="tx1"/>
                </a:solidFill>
              </a:rPr>
              <a:t>Lets see shape of dataset and check their datatypes</a:t>
            </a:r>
          </a:p>
        </p:txBody>
      </p:sp>
      <p:pic>
        <p:nvPicPr>
          <p:cNvPr id="3" name="Picture 2"/>
          <p:cNvPicPr>
            <a:picLocks noChangeAspect="1"/>
          </p:cNvPicPr>
          <p:nvPr/>
        </p:nvPicPr>
        <p:blipFill>
          <a:blip r:embed="rId2"/>
          <a:stretch>
            <a:fillRect/>
          </a:stretch>
        </p:blipFill>
        <p:spPr>
          <a:xfrm>
            <a:off x="175407" y="1200150"/>
            <a:ext cx="3495675" cy="4994588"/>
          </a:xfrm>
          <a:prstGeom prst="rect">
            <a:avLst/>
          </a:prstGeom>
        </p:spPr>
      </p:pic>
      <p:pic>
        <p:nvPicPr>
          <p:cNvPr id="4" name="Picture 3"/>
          <p:cNvPicPr>
            <a:picLocks noChangeAspect="1"/>
          </p:cNvPicPr>
          <p:nvPr/>
        </p:nvPicPr>
        <p:blipFill>
          <a:blip r:embed="rId3"/>
          <a:stretch>
            <a:fillRect/>
          </a:stretch>
        </p:blipFill>
        <p:spPr>
          <a:xfrm>
            <a:off x="3971320" y="1200150"/>
            <a:ext cx="3476625" cy="4994588"/>
          </a:xfrm>
          <a:prstGeom prst="rect">
            <a:avLst/>
          </a:prstGeom>
        </p:spPr>
      </p:pic>
      <p:pic>
        <p:nvPicPr>
          <p:cNvPr id="7" name="Picture 6"/>
          <p:cNvPicPr>
            <a:picLocks noChangeAspect="1"/>
          </p:cNvPicPr>
          <p:nvPr/>
        </p:nvPicPr>
        <p:blipFill>
          <a:blip r:embed="rId4"/>
          <a:stretch>
            <a:fillRect/>
          </a:stretch>
        </p:blipFill>
        <p:spPr>
          <a:xfrm>
            <a:off x="7447945" y="1202721"/>
            <a:ext cx="3238500" cy="3167224"/>
          </a:xfrm>
          <a:prstGeom prst="rect">
            <a:avLst/>
          </a:prstGeom>
        </p:spPr>
      </p:pic>
    </p:spTree>
    <p:extLst>
      <p:ext uri="{BB962C8B-B14F-4D97-AF65-F5344CB8AC3E}">
        <p14:creationId xmlns:p14="http://schemas.microsoft.com/office/powerpoint/2010/main" val="68671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0A70B-5CBB-465D-81FF-21796A693824}"/>
              </a:ext>
            </a:extLst>
          </p:cNvPr>
          <p:cNvSpPr>
            <a:spLocks noGrp="1"/>
          </p:cNvSpPr>
          <p:nvPr>
            <p:ph idx="1"/>
          </p:nvPr>
        </p:nvSpPr>
        <p:spPr>
          <a:xfrm>
            <a:off x="3016527" y="165896"/>
            <a:ext cx="9747803" cy="1092201"/>
          </a:xfrm>
        </p:spPr>
        <p:txBody>
          <a:bodyPr vert="horz" lIns="91440" tIns="45720" rIns="91440" bIns="45720" rtlCol="0">
            <a:normAutofit/>
          </a:bodyPr>
          <a:lstStyle/>
          <a:p>
            <a:pPr marL="0" indent="0">
              <a:buNone/>
            </a:pPr>
            <a:r>
              <a:rPr lang="en-US" sz="2400" dirty="0">
                <a:solidFill>
                  <a:schemeClr val="bg1"/>
                </a:solidFill>
              </a:rPr>
              <a:t>Checking Null Values in the Dataset</a:t>
            </a:r>
          </a:p>
        </p:txBody>
      </p:sp>
      <p:sp>
        <p:nvSpPr>
          <p:cNvPr id="2" name="TextBox 1"/>
          <p:cNvSpPr txBox="1"/>
          <p:nvPr/>
        </p:nvSpPr>
        <p:spPr>
          <a:xfrm>
            <a:off x="1390918" y="165896"/>
            <a:ext cx="7662930" cy="461665"/>
          </a:xfrm>
          <a:prstGeom prst="rect">
            <a:avLst/>
          </a:prstGeom>
          <a:noFill/>
        </p:spPr>
        <p:txBody>
          <a:bodyPr wrap="square" rtlCol="0">
            <a:spAutoFit/>
          </a:bodyPr>
          <a:lstStyle/>
          <a:p>
            <a:r>
              <a:rPr lang="en-US" sz="2400" dirty="0" smtClean="0"/>
              <a:t>There are null values present in the dataset</a:t>
            </a:r>
            <a:endParaRPr lang="en-US" sz="2400" dirty="0"/>
          </a:p>
        </p:txBody>
      </p:sp>
      <p:pic>
        <p:nvPicPr>
          <p:cNvPr id="6" name="Picture 5"/>
          <p:cNvPicPr>
            <a:picLocks noChangeAspect="1"/>
          </p:cNvPicPr>
          <p:nvPr/>
        </p:nvPicPr>
        <p:blipFill>
          <a:blip r:embed="rId2"/>
          <a:stretch>
            <a:fillRect/>
          </a:stretch>
        </p:blipFill>
        <p:spPr>
          <a:xfrm>
            <a:off x="4193348" y="970074"/>
            <a:ext cx="2543175" cy="4181475"/>
          </a:xfrm>
          <a:prstGeom prst="rect">
            <a:avLst/>
          </a:prstGeom>
        </p:spPr>
      </p:pic>
      <p:pic>
        <p:nvPicPr>
          <p:cNvPr id="7" name="Picture 6"/>
          <p:cNvPicPr>
            <a:picLocks noChangeAspect="1"/>
          </p:cNvPicPr>
          <p:nvPr/>
        </p:nvPicPr>
        <p:blipFill>
          <a:blip r:embed="rId3"/>
          <a:stretch>
            <a:fillRect/>
          </a:stretch>
        </p:blipFill>
        <p:spPr>
          <a:xfrm>
            <a:off x="560593" y="907557"/>
            <a:ext cx="3053878" cy="4243992"/>
          </a:xfrm>
          <a:prstGeom prst="rect">
            <a:avLst/>
          </a:prstGeom>
        </p:spPr>
      </p:pic>
      <p:pic>
        <p:nvPicPr>
          <p:cNvPr id="8" name="Picture 7"/>
          <p:cNvPicPr>
            <a:picLocks noChangeAspect="1"/>
          </p:cNvPicPr>
          <p:nvPr/>
        </p:nvPicPr>
        <p:blipFill>
          <a:blip r:embed="rId4"/>
          <a:stretch>
            <a:fillRect/>
          </a:stretch>
        </p:blipFill>
        <p:spPr>
          <a:xfrm>
            <a:off x="6736523" y="956923"/>
            <a:ext cx="2266950" cy="4495800"/>
          </a:xfrm>
          <a:prstGeom prst="rect">
            <a:avLst/>
          </a:prstGeom>
        </p:spPr>
      </p:pic>
      <p:pic>
        <p:nvPicPr>
          <p:cNvPr id="9" name="Picture 8"/>
          <p:cNvPicPr>
            <a:picLocks noChangeAspect="1"/>
          </p:cNvPicPr>
          <p:nvPr/>
        </p:nvPicPr>
        <p:blipFill>
          <a:blip r:embed="rId5"/>
          <a:stretch>
            <a:fillRect/>
          </a:stretch>
        </p:blipFill>
        <p:spPr>
          <a:xfrm>
            <a:off x="9192457" y="855774"/>
            <a:ext cx="1895475" cy="4295775"/>
          </a:xfrm>
          <a:prstGeom prst="rect">
            <a:avLst/>
          </a:prstGeom>
        </p:spPr>
      </p:pic>
    </p:spTree>
    <p:extLst>
      <p:ext uri="{BB962C8B-B14F-4D97-AF65-F5344CB8AC3E}">
        <p14:creationId xmlns:p14="http://schemas.microsoft.com/office/powerpoint/2010/main" val="3038302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24E046A4-663E-48AA-B998-2ADC6B0059D4}"/>
              </a:ext>
            </a:extLst>
          </p:cNvPr>
          <p:cNvSpPr>
            <a:spLocks noGrp="1"/>
          </p:cNvSpPr>
          <p:nvPr>
            <p:ph sz="half" idx="1"/>
          </p:nvPr>
        </p:nvSpPr>
        <p:spPr>
          <a:xfrm>
            <a:off x="2758936" y="0"/>
            <a:ext cx="4937655" cy="1063487"/>
          </a:xfrm>
        </p:spPr>
        <p:txBody>
          <a:bodyPr>
            <a:normAutofit/>
          </a:bodyPr>
          <a:lstStyle/>
          <a:p>
            <a:pPr marL="0" indent="0">
              <a:buNone/>
            </a:pPr>
            <a:r>
              <a:rPr lang="en-IN" sz="2400" dirty="0">
                <a:solidFill>
                  <a:schemeClr val="tx1"/>
                </a:solidFill>
              </a:rPr>
              <a:t>Data Visualization and Analysis</a:t>
            </a:r>
          </a:p>
        </p:txBody>
      </p:sp>
      <p:pic>
        <p:nvPicPr>
          <p:cNvPr id="3" name="Picture 2"/>
          <p:cNvPicPr>
            <a:picLocks noChangeAspect="1"/>
          </p:cNvPicPr>
          <p:nvPr/>
        </p:nvPicPr>
        <p:blipFill>
          <a:blip r:embed="rId2"/>
          <a:stretch>
            <a:fillRect/>
          </a:stretch>
        </p:blipFill>
        <p:spPr>
          <a:xfrm>
            <a:off x="0" y="813918"/>
            <a:ext cx="12020550" cy="3088381"/>
          </a:xfrm>
          <a:prstGeom prst="rect">
            <a:avLst/>
          </a:prstGeom>
        </p:spPr>
      </p:pic>
      <p:pic>
        <p:nvPicPr>
          <p:cNvPr id="4" name="Picture 3"/>
          <p:cNvPicPr>
            <a:picLocks noChangeAspect="1"/>
          </p:cNvPicPr>
          <p:nvPr/>
        </p:nvPicPr>
        <p:blipFill>
          <a:blip r:embed="rId3"/>
          <a:stretch>
            <a:fillRect/>
          </a:stretch>
        </p:blipFill>
        <p:spPr>
          <a:xfrm>
            <a:off x="-97396" y="4143039"/>
            <a:ext cx="11963400" cy="3008693"/>
          </a:xfrm>
          <a:prstGeom prst="rect">
            <a:avLst/>
          </a:prstGeom>
        </p:spPr>
      </p:pic>
    </p:spTree>
    <p:extLst>
      <p:ext uri="{BB962C8B-B14F-4D97-AF65-F5344CB8AC3E}">
        <p14:creationId xmlns:p14="http://schemas.microsoft.com/office/powerpoint/2010/main" val="1122701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06291"/>
            <a:ext cx="11296650" cy="4872537"/>
          </a:xfrm>
          <a:prstGeom prst="rect">
            <a:avLst/>
          </a:prstGeom>
        </p:spPr>
      </p:pic>
      <p:sp>
        <p:nvSpPr>
          <p:cNvPr id="5" name="TextBox 4"/>
          <p:cNvSpPr txBox="1"/>
          <p:nvPr/>
        </p:nvSpPr>
        <p:spPr>
          <a:xfrm>
            <a:off x="3425780" y="386367"/>
            <a:ext cx="4443211" cy="523220"/>
          </a:xfrm>
          <a:prstGeom prst="rect">
            <a:avLst/>
          </a:prstGeom>
          <a:noFill/>
        </p:spPr>
        <p:txBody>
          <a:bodyPr wrap="square" rtlCol="0">
            <a:spAutoFit/>
          </a:bodyPr>
          <a:lstStyle/>
          <a:p>
            <a:r>
              <a:rPr lang="en-US" sz="2800" dirty="0" smtClean="0"/>
              <a:t>Correlation of variables</a:t>
            </a:r>
            <a:endParaRPr lang="en-US" sz="2800" dirty="0"/>
          </a:p>
        </p:txBody>
      </p:sp>
    </p:spTree>
    <p:extLst>
      <p:ext uri="{BB962C8B-B14F-4D97-AF65-F5344CB8AC3E}">
        <p14:creationId xmlns:p14="http://schemas.microsoft.com/office/powerpoint/2010/main" val="340169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52" y="270456"/>
            <a:ext cx="4958366" cy="400110"/>
          </a:xfrm>
          <a:prstGeom prst="rect">
            <a:avLst/>
          </a:prstGeom>
          <a:noFill/>
        </p:spPr>
        <p:txBody>
          <a:bodyPr wrap="square" rtlCol="0">
            <a:spAutoFit/>
          </a:bodyPr>
          <a:lstStyle/>
          <a:p>
            <a:r>
              <a:rPr lang="en-US" sz="2000" dirty="0" smtClean="0"/>
              <a:t>Least correlation with target variables</a:t>
            </a:r>
            <a:endParaRPr lang="en-US" sz="2000" dirty="0"/>
          </a:p>
        </p:txBody>
      </p:sp>
      <p:pic>
        <p:nvPicPr>
          <p:cNvPr id="5" name="Picture 4"/>
          <p:cNvPicPr>
            <a:picLocks noChangeAspect="1"/>
          </p:cNvPicPr>
          <p:nvPr/>
        </p:nvPicPr>
        <p:blipFill>
          <a:blip r:embed="rId2"/>
          <a:stretch>
            <a:fillRect/>
          </a:stretch>
        </p:blipFill>
        <p:spPr>
          <a:xfrm>
            <a:off x="3370374" y="864226"/>
            <a:ext cx="2952750" cy="4305300"/>
          </a:xfrm>
          <a:prstGeom prst="rect">
            <a:avLst/>
          </a:prstGeom>
        </p:spPr>
      </p:pic>
      <p:sp>
        <p:nvSpPr>
          <p:cNvPr id="7" name="TextBox 6"/>
          <p:cNvSpPr txBox="1"/>
          <p:nvPr/>
        </p:nvSpPr>
        <p:spPr>
          <a:xfrm>
            <a:off x="2537138" y="5397667"/>
            <a:ext cx="5254580" cy="369332"/>
          </a:xfrm>
          <a:prstGeom prst="rect">
            <a:avLst/>
          </a:prstGeom>
          <a:noFill/>
        </p:spPr>
        <p:txBody>
          <a:bodyPr wrap="square" rtlCol="0">
            <a:spAutoFit/>
          </a:bodyPr>
          <a:lstStyle/>
          <a:p>
            <a:r>
              <a:rPr lang="en-US" dirty="0" smtClean="0"/>
              <a:t>High correlation among independent features</a:t>
            </a:r>
            <a:endParaRPr lang="en-US" dirty="0"/>
          </a:p>
        </p:txBody>
      </p:sp>
      <p:pic>
        <p:nvPicPr>
          <p:cNvPr id="9" name="Picture 8"/>
          <p:cNvPicPr>
            <a:picLocks noChangeAspect="1"/>
          </p:cNvPicPr>
          <p:nvPr/>
        </p:nvPicPr>
        <p:blipFill>
          <a:blip r:embed="rId3"/>
          <a:stretch>
            <a:fillRect/>
          </a:stretch>
        </p:blipFill>
        <p:spPr>
          <a:xfrm>
            <a:off x="3288003" y="5995140"/>
            <a:ext cx="3752850" cy="619125"/>
          </a:xfrm>
          <a:prstGeom prst="rect">
            <a:avLst/>
          </a:prstGeom>
        </p:spPr>
      </p:pic>
    </p:spTree>
    <p:extLst>
      <p:ext uri="{BB962C8B-B14F-4D97-AF65-F5344CB8AC3E}">
        <p14:creationId xmlns:p14="http://schemas.microsoft.com/office/powerpoint/2010/main" val="264715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093892-CE3C-48DD-94D5-D7C99BBB6184}"/>
              </a:ext>
            </a:extLst>
          </p:cNvPr>
          <p:cNvSpPr>
            <a:spLocks noGrp="1"/>
          </p:cNvSpPr>
          <p:nvPr>
            <p:ph sz="half" idx="2"/>
          </p:nvPr>
        </p:nvSpPr>
        <p:spPr>
          <a:xfrm>
            <a:off x="2165372" y="154546"/>
            <a:ext cx="6635658" cy="1654864"/>
          </a:xfrm>
        </p:spPr>
        <p:txBody>
          <a:bodyPr>
            <a:normAutofit/>
          </a:bodyPr>
          <a:lstStyle/>
          <a:p>
            <a:pPr marL="0" indent="0">
              <a:buNone/>
            </a:pPr>
            <a:r>
              <a:rPr lang="en-IN" sz="2000" dirty="0">
                <a:solidFill>
                  <a:schemeClr val="tx1"/>
                </a:solidFill>
              </a:rPr>
              <a:t>We can see that many outliers are present in the dataset. Further we will  try to Reduce Outliers in the dataset</a:t>
            </a:r>
          </a:p>
        </p:txBody>
      </p:sp>
      <p:pic>
        <p:nvPicPr>
          <p:cNvPr id="3" name="Picture 2"/>
          <p:cNvPicPr>
            <a:picLocks noChangeAspect="1"/>
          </p:cNvPicPr>
          <p:nvPr/>
        </p:nvPicPr>
        <p:blipFill>
          <a:blip r:embed="rId2"/>
          <a:stretch>
            <a:fillRect/>
          </a:stretch>
        </p:blipFill>
        <p:spPr>
          <a:xfrm>
            <a:off x="0" y="1078538"/>
            <a:ext cx="4010025" cy="3004065"/>
          </a:xfrm>
          <a:prstGeom prst="rect">
            <a:avLst/>
          </a:prstGeom>
        </p:spPr>
      </p:pic>
      <p:pic>
        <p:nvPicPr>
          <p:cNvPr id="4" name="Picture 3"/>
          <p:cNvPicPr>
            <a:picLocks noChangeAspect="1"/>
          </p:cNvPicPr>
          <p:nvPr/>
        </p:nvPicPr>
        <p:blipFill>
          <a:blip r:embed="rId3"/>
          <a:stretch>
            <a:fillRect/>
          </a:stretch>
        </p:blipFill>
        <p:spPr>
          <a:xfrm>
            <a:off x="4253451" y="1078538"/>
            <a:ext cx="2975486" cy="2878561"/>
          </a:xfrm>
          <a:prstGeom prst="rect">
            <a:avLst/>
          </a:prstGeom>
        </p:spPr>
      </p:pic>
      <p:pic>
        <p:nvPicPr>
          <p:cNvPr id="5" name="Picture 4"/>
          <p:cNvPicPr>
            <a:picLocks noChangeAspect="1"/>
          </p:cNvPicPr>
          <p:nvPr/>
        </p:nvPicPr>
        <p:blipFill>
          <a:blip r:embed="rId4"/>
          <a:stretch>
            <a:fillRect/>
          </a:stretch>
        </p:blipFill>
        <p:spPr>
          <a:xfrm>
            <a:off x="7659835" y="1041547"/>
            <a:ext cx="2443869" cy="3041056"/>
          </a:xfrm>
          <a:prstGeom prst="rect">
            <a:avLst/>
          </a:prstGeom>
        </p:spPr>
      </p:pic>
      <p:pic>
        <p:nvPicPr>
          <p:cNvPr id="7" name="Picture 6"/>
          <p:cNvPicPr>
            <a:picLocks noChangeAspect="1"/>
          </p:cNvPicPr>
          <p:nvPr/>
        </p:nvPicPr>
        <p:blipFill>
          <a:blip r:embed="rId5"/>
          <a:stretch>
            <a:fillRect/>
          </a:stretch>
        </p:blipFill>
        <p:spPr>
          <a:xfrm>
            <a:off x="214443" y="4382337"/>
            <a:ext cx="3009970" cy="2272518"/>
          </a:xfrm>
          <a:prstGeom prst="rect">
            <a:avLst/>
          </a:prstGeom>
        </p:spPr>
      </p:pic>
      <p:pic>
        <p:nvPicPr>
          <p:cNvPr id="9" name="Picture 8"/>
          <p:cNvPicPr>
            <a:picLocks noChangeAspect="1"/>
          </p:cNvPicPr>
          <p:nvPr/>
        </p:nvPicPr>
        <p:blipFill>
          <a:blip r:embed="rId6"/>
          <a:stretch>
            <a:fillRect/>
          </a:stretch>
        </p:blipFill>
        <p:spPr>
          <a:xfrm>
            <a:off x="3850456" y="4467024"/>
            <a:ext cx="3265490" cy="2390976"/>
          </a:xfrm>
          <a:prstGeom prst="rect">
            <a:avLst/>
          </a:prstGeom>
        </p:spPr>
      </p:pic>
      <p:pic>
        <p:nvPicPr>
          <p:cNvPr id="10" name="Picture 9"/>
          <p:cNvPicPr>
            <a:picLocks noChangeAspect="1"/>
          </p:cNvPicPr>
          <p:nvPr/>
        </p:nvPicPr>
        <p:blipFill>
          <a:blip r:embed="rId7"/>
          <a:stretch>
            <a:fillRect/>
          </a:stretch>
        </p:blipFill>
        <p:spPr>
          <a:xfrm>
            <a:off x="7228937" y="4467024"/>
            <a:ext cx="3305667" cy="2712746"/>
          </a:xfrm>
          <a:prstGeom prst="rect">
            <a:avLst/>
          </a:prstGeom>
        </p:spPr>
      </p:pic>
    </p:spTree>
    <p:extLst>
      <p:ext uri="{BB962C8B-B14F-4D97-AF65-F5344CB8AC3E}">
        <p14:creationId xmlns:p14="http://schemas.microsoft.com/office/powerpoint/2010/main" val="1625561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4499</TotalTime>
  <Words>335</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Trebuchet MS</vt:lpstr>
      <vt:lpstr>Wingdings 3</vt:lpstr>
      <vt:lpstr>Facet</vt:lpstr>
      <vt:lpstr>Housing Price Project</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verma.shikha105@outlook.com</dc:creator>
  <cp:lastModifiedBy>i Brand</cp:lastModifiedBy>
  <cp:revision>42</cp:revision>
  <dcterms:created xsi:type="dcterms:W3CDTF">2020-11-26T18:10:29Z</dcterms:created>
  <dcterms:modified xsi:type="dcterms:W3CDTF">2021-07-03T13:06:30Z</dcterms:modified>
</cp:coreProperties>
</file>