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5" r:id="rId1"/>
  </p:sldMasterIdLst>
  <p:sldIdLst>
    <p:sldId id="256" r:id="rId2"/>
    <p:sldId id="257" r:id="rId3"/>
    <p:sldId id="259" r:id="rId4"/>
    <p:sldId id="261" r:id="rId5"/>
    <p:sldId id="262" r:id="rId6"/>
    <p:sldId id="264" r:id="rId7"/>
    <p:sldId id="266" r:id="rId8"/>
    <p:sldId id="267" r:id="rId9"/>
    <p:sldId id="268" r:id="rId10"/>
    <p:sldId id="269" r:id="rId11"/>
    <p:sldId id="270" r:id="rId12"/>
    <p:sldId id="271" r:id="rId13"/>
    <p:sldId id="272" r:id="rId14"/>
    <p:sldId id="273" r:id="rId15"/>
    <p:sldId id="274" r:id="rId16"/>
    <p:sldId id="277" r:id="rId17"/>
    <p:sldId id="278" r:id="rId18"/>
    <p:sldId id="279" r:id="rId19"/>
    <p:sldId id="280"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erma.shikha105@outlook.com" initials="v" lastIdx="2" clrIdx="0">
    <p:extLst>
      <p:ext uri="{19B8F6BF-5375-455C-9EA6-DF929625EA0E}">
        <p15:presenceInfo xmlns:p15="http://schemas.microsoft.com/office/powerpoint/2012/main" userId="b33655445c5b261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varScale="1">
        <p:scale>
          <a:sx n="74" d="100"/>
          <a:sy n="74" d="100"/>
        </p:scale>
        <p:origin x="576" y="5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11-26T22:18:23.479" idx="2">
    <p:pos x="10" y="10"/>
    <p:text/>
    <p:extLst>
      <p:ext uri="{C676402C-5697-4E1C-873F-D02D1690AC5C}">
        <p15:threadingInfo xmlns:p15="http://schemas.microsoft.com/office/powerpoint/2012/main" timeZoneBias="-33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E7FAC5E-2D71-4068-BC58-8EA24D2F3D64}" type="datetimeFigureOut">
              <a:rPr lang="en-IN" smtClean="0"/>
              <a:pPr/>
              <a:t>30-04-2021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2AF6339-F5C5-470D-8715-2F44AAB4B966}" type="slidenum">
              <a:rPr lang="en-IN" smtClean="0"/>
              <a:pPr/>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89802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E7FAC5E-2D71-4068-BC58-8EA24D2F3D64}" type="datetimeFigureOut">
              <a:rPr lang="en-IN" smtClean="0"/>
              <a:pPr/>
              <a:t>30-04-2021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2AF6339-F5C5-470D-8715-2F44AAB4B966}" type="slidenum">
              <a:rPr lang="en-IN" smtClean="0"/>
              <a:pPr/>
              <a:t>‹#›</a:t>
            </a:fld>
            <a:endParaRPr lang="en-IN"/>
          </a:p>
        </p:txBody>
      </p:sp>
    </p:spTree>
    <p:extLst>
      <p:ext uri="{BB962C8B-B14F-4D97-AF65-F5344CB8AC3E}">
        <p14:creationId xmlns:p14="http://schemas.microsoft.com/office/powerpoint/2010/main" val="41456427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E7FAC5E-2D71-4068-BC58-8EA24D2F3D64}" type="datetimeFigureOut">
              <a:rPr lang="en-IN" smtClean="0"/>
              <a:pPr/>
              <a:t>30-04-2021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2AF6339-F5C5-470D-8715-2F44AAB4B966}" type="slidenum">
              <a:rPr lang="en-IN" smtClean="0"/>
              <a:pPr/>
              <a:t>‹#›</a:t>
            </a:fld>
            <a:endParaRPr lang="en-IN"/>
          </a:p>
        </p:txBody>
      </p:sp>
    </p:spTree>
    <p:extLst>
      <p:ext uri="{BB962C8B-B14F-4D97-AF65-F5344CB8AC3E}">
        <p14:creationId xmlns:p14="http://schemas.microsoft.com/office/powerpoint/2010/main" val="36174660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E7FAC5E-2D71-4068-BC58-8EA24D2F3D64}" type="datetimeFigureOut">
              <a:rPr lang="en-IN" smtClean="0"/>
              <a:pPr/>
              <a:t>30-04-2021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2AF6339-F5C5-470D-8715-2F44AAB4B966}" type="slidenum">
              <a:rPr lang="en-IN" smtClean="0"/>
              <a:pPr/>
              <a:t>‹#›</a:t>
            </a:fld>
            <a:endParaRPr lang="en-IN"/>
          </a:p>
        </p:txBody>
      </p:sp>
    </p:spTree>
    <p:extLst>
      <p:ext uri="{BB962C8B-B14F-4D97-AF65-F5344CB8AC3E}">
        <p14:creationId xmlns:p14="http://schemas.microsoft.com/office/powerpoint/2010/main" val="25266372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E7FAC5E-2D71-4068-BC58-8EA24D2F3D64}" type="datetimeFigureOut">
              <a:rPr lang="en-IN" smtClean="0"/>
              <a:pPr/>
              <a:t>30-04-2021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2AF6339-F5C5-470D-8715-2F44AAB4B966}" type="slidenum">
              <a:rPr lang="en-IN" smtClean="0"/>
              <a:pPr/>
              <a:t>‹#›</a:t>
            </a:fld>
            <a:endParaRPr lang="en-IN"/>
          </a:p>
        </p:txBody>
      </p:sp>
    </p:spTree>
    <p:extLst>
      <p:ext uri="{BB962C8B-B14F-4D97-AF65-F5344CB8AC3E}">
        <p14:creationId xmlns:p14="http://schemas.microsoft.com/office/powerpoint/2010/main" val="38097257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E7FAC5E-2D71-4068-BC58-8EA24D2F3D64}" type="datetimeFigureOut">
              <a:rPr lang="en-IN" smtClean="0"/>
              <a:pPr/>
              <a:t>30-04-2021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2AF6339-F5C5-470D-8715-2F44AAB4B966}" type="slidenum">
              <a:rPr lang="en-IN" smtClean="0"/>
              <a:pPr/>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9149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E7FAC5E-2D71-4068-BC58-8EA24D2F3D64}" type="datetimeFigureOut">
              <a:rPr lang="en-IN" smtClean="0"/>
              <a:pPr/>
              <a:t>30-04-2021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2AF6339-F5C5-470D-8715-2F44AAB4B966}" type="slidenum">
              <a:rPr lang="en-IN" smtClean="0"/>
              <a:pPr/>
              <a:t>‹#›</a:t>
            </a:fld>
            <a:endParaRPr lang="en-IN"/>
          </a:p>
        </p:txBody>
      </p:sp>
    </p:spTree>
    <p:extLst>
      <p:ext uri="{BB962C8B-B14F-4D97-AF65-F5344CB8AC3E}">
        <p14:creationId xmlns:p14="http://schemas.microsoft.com/office/powerpoint/2010/main" val="3867229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E7FAC5E-2D71-4068-BC58-8EA24D2F3D64}" type="datetimeFigureOut">
              <a:rPr lang="en-IN" smtClean="0"/>
              <a:pPr/>
              <a:t>30-04-2021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2AF6339-F5C5-470D-8715-2F44AAB4B966}" type="slidenum">
              <a:rPr lang="en-IN" smtClean="0"/>
              <a:pPr/>
              <a:t>‹#›</a:t>
            </a:fld>
            <a:endParaRPr lang="en-IN"/>
          </a:p>
        </p:txBody>
      </p:sp>
    </p:spTree>
    <p:extLst>
      <p:ext uri="{BB962C8B-B14F-4D97-AF65-F5344CB8AC3E}">
        <p14:creationId xmlns:p14="http://schemas.microsoft.com/office/powerpoint/2010/main" val="30601863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E7FAC5E-2D71-4068-BC58-8EA24D2F3D64}" type="datetimeFigureOut">
              <a:rPr lang="en-IN" smtClean="0"/>
              <a:pPr/>
              <a:t>30-04-2021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2AF6339-F5C5-470D-8715-2F44AAB4B966}" type="slidenum">
              <a:rPr lang="en-IN" smtClean="0"/>
              <a:pPr/>
              <a:t>‹#›</a:t>
            </a:fld>
            <a:endParaRPr lang="en-IN"/>
          </a:p>
        </p:txBody>
      </p:sp>
    </p:spTree>
    <p:extLst>
      <p:ext uri="{BB962C8B-B14F-4D97-AF65-F5344CB8AC3E}">
        <p14:creationId xmlns:p14="http://schemas.microsoft.com/office/powerpoint/2010/main" val="12613585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E7FAC5E-2D71-4068-BC58-8EA24D2F3D64}" type="datetimeFigureOut">
              <a:rPr lang="en-IN" smtClean="0"/>
              <a:pPr/>
              <a:t>30-04-2021</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22AF6339-F5C5-470D-8715-2F44AAB4B966}" type="slidenum">
              <a:rPr lang="en-IN" smtClean="0"/>
              <a:pPr/>
              <a:t>‹#›</a:t>
            </a:fld>
            <a:endParaRPr lang="en-IN"/>
          </a:p>
        </p:txBody>
      </p:sp>
    </p:spTree>
    <p:extLst>
      <p:ext uri="{BB962C8B-B14F-4D97-AF65-F5344CB8AC3E}">
        <p14:creationId xmlns:p14="http://schemas.microsoft.com/office/powerpoint/2010/main" val="14413579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E7FAC5E-2D71-4068-BC58-8EA24D2F3D64}" type="datetimeFigureOut">
              <a:rPr lang="en-IN" smtClean="0"/>
              <a:pPr/>
              <a:t>30-04-2021</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22AF6339-F5C5-470D-8715-2F44AAB4B966}" type="slidenum">
              <a:rPr lang="en-IN" smtClean="0"/>
              <a:pPr/>
              <a:t>‹#›</a:t>
            </a:fld>
            <a:endParaRPr lang="en-IN"/>
          </a:p>
        </p:txBody>
      </p:sp>
    </p:spTree>
    <p:extLst>
      <p:ext uri="{BB962C8B-B14F-4D97-AF65-F5344CB8AC3E}">
        <p14:creationId xmlns:p14="http://schemas.microsoft.com/office/powerpoint/2010/main" val="37155940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E7FAC5E-2D71-4068-BC58-8EA24D2F3D64}" type="datetimeFigureOut">
              <a:rPr lang="en-IN" smtClean="0"/>
              <a:pPr/>
              <a:t>30-04-2021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2AF6339-F5C5-470D-8715-2F44AAB4B966}" type="slidenum">
              <a:rPr lang="en-IN" smtClean="0"/>
              <a:pPr/>
              <a:t>‹#›</a:t>
            </a:fld>
            <a:endParaRPr lang="en-IN"/>
          </a:p>
        </p:txBody>
      </p:sp>
    </p:spTree>
    <p:extLst>
      <p:ext uri="{BB962C8B-B14F-4D97-AF65-F5344CB8AC3E}">
        <p14:creationId xmlns:p14="http://schemas.microsoft.com/office/powerpoint/2010/main" val="24470798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E7FAC5E-2D71-4068-BC58-8EA24D2F3D64}" type="datetimeFigureOut">
              <a:rPr lang="en-IN" smtClean="0"/>
              <a:pPr/>
              <a:t>30-04-2021</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22AF6339-F5C5-470D-8715-2F44AAB4B966}" type="slidenum">
              <a:rPr lang="en-IN" smtClean="0"/>
              <a:pPr/>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67659"/>
      </p:ext>
    </p:extLst>
  </p:cSld>
  <p:clrMap bg1="lt1" tx1="dk1" bg2="lt2" tx2="dk2" accent1="accent1" accent2="accent2" accent3="accent3" accent4="accent4" accent5="accent5" accent6="accent6" hlink="hlink" folHlink="folHlink"/>
  <p:sldLayoutIdLst>
    <p:sldLayoutId id="2147483866" r:id="rId1"/>
    <p:sldLayoutId id="2147483867" r:id="rId2"/>
    <p:sldLayoutId id="2147483868" r:id="rId3"/>
    <p:sldLayoutId id="2147483869" r:id="rId4"/>
    <p:sldLayoutId id="2147483870" r:id="rId5"/>
    <p:sldLayoutId id="2147483871" r:id="rId6"/>
    <p:sldLayoutId id="2147483872" r:id="rId7"/>
    <p:sldLayoutId id="2147483873" r:id="rId8"/>
    <p:sldLayoutId id="2147483874" r:id="rId9"/>
    <p:sldLayoutId id="2147483875" r:id="rId10"/>
    <p:sldLayoutId id="2147483876" r:id="rId11"/>
    <p:sldLayoutId id="2147483877" r:id="rId12"/>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59716-9E7D-4F09-A299-14DE54629D83}"/>
              </a:ext>
            </a:extLst>
          </p:cNvPr>
          <p:cNvSpPr>
            <a:spLocks noGrp="1"/>
          </p:cNvSpPr>
          <p:nvPr>
            <p:ph type="ctrTitle"/>
          </p:nvPr>
        </p:nvSpPr>
        <p:spPr/>
        <p:txBody>
          <a:bodyPr>
            <a:normAutofit/>
          </a:bodyPr>
          <a:lstStyle/>
          <a:p>
            <a:r>
              <a:rPr lang="en-IN"/>
              <a:t>Micro Credit Defaulter project</a:t>
            </a:r>
          </a:p>
        </p:txBody>
      </p:sp>
      <p:sp>
        <p:nvSpPr>
          <p:cNvPr id="3" name="Subtitle 2">
            <a:extLst>
              <a:ext uri="{FF2B5EF4-FFF2-40B4-BE49-F238E27FC236}">
                <a16:creationId xmlns:a16="http://schemas.microsoft.com/office/drawing/2014/main" id="{1F80CCAD-0991-4A80-AEB0-1A937EF1C977}"/>
              </a:ext>
            </a:extLst>
          </p:cNvPr>
          <p:cNvSpPr>
            <a:spLocks noGrp="1"/>
          </p:cNvSpPr>
          <p:nvPr>
            <p:ph type="subTitle" idx="1"/>
          </p:nvPr>
        </p:nvSpPr>
        <p:spPr/>
        <p:txBody>
          <a:bodyPr>
            <a:normAutofit fontScale="85000" lnSpcReduction="20000"/>
          </a:bodyPr>
          <a:lstStyle/>
          <a:p>
            <a:endParaRPr lang="en-IN" dirty="0">
              <a:solidFill>
                <a:schemeClr val="tx1"/>
              </a:solidFill>
            </a:endParaRPr>
          </a:p>
          <a:p>
            <a:r>
              <a:rPr lang="en-IN" dirty="0">
                <a:solidFill>
                  <a:schemeClr val="tx1"/>
                </a:solidFill>
              </a:rPr>
              <a:t>Submitted By :</a:t>
            </a:r>
          </a:p>
          <a:p>
            <a:r>
              <a:rPr lang="en-IN" dirty="0" err="1" smtClean="0">
                <a:solidFill>
                  <a:schemeClr val="tx1"/>
                </a:solidFill>
              </a:rPr>
              <a:t>Faiyaz</a:t>
            </a:r>
            <a:r>
              <a:rPr lang="en-IN" dirty="0" smtClean="0">
                <a:solidFill>
                  <a:schemeClr val="tx1"/>
                </a:solidFill>
              </a:rPr>
              <a:t> </a:t>
            </a:r>
            <a:r>
              <a:rPr lang="en-IN" dirty="0" err="1" smtClean="0">
                <a:solidFill>
                  <a:schemeClr val="tx1"/>
                </a:solidFill>
              </a:rPr>
              <a:t>ansari</a:t>
            </a:r>
            <a:endParaRPr lang="en-IN" dirty="0">
              <a:solidFill>
                <a:schemeClr val="tx1"/>
              </a:solidFill>
            </a:endParaRPr>
          </a:p>
        </p:txBody>
      </p:sp>
    </p:spTree>
    <p:extLst>
      <p:ext uri="{BB962C8B-B14F-4D97-AF65-F5344CB8AC3E}">
        <p14:creationId xmlns:p14="http://schemas.microsoft.com/office/powerpoint/2010/main" val="3393594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descr="A picture containing graphical user interface&#10;&#10;Description automatically generated">
            <a:extLst>
              <a:ext uri="{FF2B5EF4-FFF2-40B4-BE49-F238E27FC236}">
                <a16:creationId xmlns:a16="http://schemas.microsoft.com/office/drawing/2014/main" id="{42B7196C-7F85-41D6-BFAA-64614EB70601}"/>
              </a:ext>
            </a:extLst>
          </p:cNvPr>
          <p:cNvPicPr>
            <a:picLocks noGrp="1" noChangeAspect="1"/>
          </p:cNvPicPr>
          <p:nvPr>
            <p:ph sz="half" idx="1"/>
          </p:nvPr>
        </p:nvPicPr>
        <p:blipFill rotWithShape="1">
          <a:blip r:embed="rId2" cstate="print">
            <a:extLst>
              <a:ext uri="{28A0092B-C50C-407E-A947-70E740481C1C}">
                <a14:useLocalDpi xmlns:a14="http://schemas.microsoft.com/office/drawing/2010/main" val="0"/>
              </a:ext>
            </a:extLst>
          </a:blip>
          <a:stretch/>
        </p:blipFill>
        <p:spPr>
          <a:xfrm>
            <a:off x="1480863" y="1846263"/>
            <a:ext cx="4170911" cy="4022725"/>
          </a:xfrm>
        </p:spPr>
      </p:pic>
      <p:sp>
        <p:nvSpPr>
          <p:cNvPr id="6" name="Content Placeholder 5">
            <a:extLst>
              <a:ext uri="{FF2B5EF4-FFF2-40B4-BE49-F238E27FC236}">
                <a16:creationId xmlns:a16="http://schemas.microsoft.com/office/drawing/2014/main" id="{9E093892-CE3C-48DD-94D5-D7C99BBB6184}"/>
              </a:ext>
            </a:extLst>
          </p:cNvPr>
          <p:cNvSpPr>
            <a:spLocks noGrp="1"/>
          </p:cNvSpPr>
          <p:nvPr>
            <p:ph sz="half" idx="2"/>
          </p:nvPr>
        </p:nvSpPr>
        <p:spPr>
          <a:xfrm>
            <a:off x="2448707" y="0"/>
            <a:ext cx="6635658" cy="1654864"/>
          </a:xfrm>
        </p:spPr>
        <p:txBody>
          <a:bodyPr>
            <a:normAutofit/>
          </a:bodyPr>
          <a:lstStyle/>
          <a:p>
            <a:r>
              <a:rPr lang="en-IN" dirty="0">
                <a:solidFill>
                  <a:schemeClr val="tx1"/>
                </a:solidFill>
              </a:rPr>
              <a:t>We can see that many outliers are present in the dataset. Further we will  try to Reduce Outliers in the dataset</a:t>
            </a:r>
          </a:p>
        </p:txBody>
      </p:sp>
    </p:spTree>
    <p:extLst>
      <p:ext uri="{BB962C8B-B14F-4D97-AF65-F5344CB8AC3E}">
        <p14:creationId xmlns:p14="http://schemas.microsoft.com/office/powerpoint/2010/main" val="16255612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descr="Table&#10;&#10;Description automatically generated">
            <a:extLst>
              <a:ext uri="{FF2B5EF4-FFF2-40B4-BE49-F238E27FC236}">
                <a16:creationId xmlns:a16="http://schemas.microsoft.com/office/drawing/2014/main" id="{C92F25F2-FFB7-4255-B7E5-16D1F8CECAAA}"/>
              </a:ext>
            </a:extLst>
          </p:cNvPr>
          <p:cNvPicPr>
            <a:picLocks noGrp="1" noChangeAspect="1"/>
          </p:cNvPicPr>
          <p:nvPr>
            <p:ph sz="half" idx="1"/>
          </p:nvPr>
        </p:nvPicPr>
        <p:blipFill rotWithShape="1">
          <a:blip r:embed="rId2">
            <a:extLst>
              <a:ext uri="{28A0092B-C50C-407E-A947-70E740481C1C}">
                <a14:useLocalDpi xmlns:a14="http://schemas.microsoft.com/office/drawing/2010/main" val="0"/>
              </a:ext>
            </a:extLst>
          </a:blip>
          <a:srcRect l="10501" t="36475" r="10181" b="20484"/>
          <a:stretch/>
        </p:blipFill>
        <p:spPr>
          <a:xfrm>
            <a:off x="571499" y="685800"/>
            <a:ext cx="5049079" cy="2514599"/>
          </a:xfrm>
        </p:spPr>
      </p:pic>
      <p:sp>
        <p:nvSpPr>
          <p:cNvPr id="6" name="Content Placeholder 5">
            <a:extLst>
              <a:ext uri="{FF2B5EF4-FFF2-40B4-BE49-F238E27FC236}">
                <a16:creationId xmlns:a16="http://schemas.microsoft.com/office/drawing/2014/main" id="{956C5C5D-4A22-42D9-8488-B650A48797F2}"/>
              </a:ext>
            </a:extLst>
          </p:cNvPr>
          <p:cNvSpPr>
            <a:spLocks noGrp="1"/>
          </p:cNvSpPr>
          <p:nvPr>
            <p:ph sz="half" idx="2"/>
          </p:nvPr>
        </p:nvSpPr>
        <p:spPr>
          <a:xfrm>
            <a:off x="5808133" y="685801"/>
            <a:ext cx="6337484" cy="3615266"/>
          </a:xfrm>
        </p:spPr>
        <p:txBody>
          <a:bodyPr>
            <a:normAutofit fontScale="70000" lnSpcReduction="20000"/>
          </a:bodyPr>
          <a:lstStyle/>
          <a:p>
            <a:r>
              <a:rPr lang="en-IN" sz="3200" dirty="0">
                <a:solidFill>
                  <a:schemeClr val="tx1"/>
                </a:solidFill>
              </a:rPr>
              <a:t>Statistical Analysis</a:t>
            </a:r>
          </a:p>
          <a:p>
            <a:r>
              <a:rPr lang="en-US" dirty="0">
                <a:solidFill>
                  <a:schemeClr val="tx1"/>
                </a:solidFill>
              </a:rPr>
              <a:t>There are 209593 distinct micro-credit customers.</a:t>
            </a:r>
          </a:p>
          <a:p>
            <a:r>
              <a:rPr lang="en-US" dirty="0">
                <a:solidFill>
                  <a:schemeClr val="tx1"/>
                </a:solidFill>
              </a:rPr>
              <a:t>The average value for Number of days till last recharge of main account is 3755.84. The standard deviation is unusually large, max value being 998650.37.</a:t>
            </a:r>
          </a:p>
          <a:p>
            <a:r>
              <a:rPr lang="en-US" dirty="0">
                <a:solidFill>
                  <a:schemeClr val="tx1"/>
                </a:solidFill>
              </a:rPr>
              <a:t>The average value for Number of days till last recharge of data account is 3712.20. The standard deviation is unusually large, max value being 999171.80.</a:t>
            </a:r>
          </a:p>
          <a:p>
            <a:r>
              <a:rPr lang="en-US" dirty="0">
                <a:solidFill>
                  <a:schemeClr val="tx1"/>
                </a:solidFill>
              </a:rPr>
              <a:t>The average value for Number of times main account got recharge in last 30 days is 3.97 and the max value of recharge is 203.</a:t>
            </a:r>
          </a:p>
          <a:p>
            <a:r>
              <a:rPr lang="en-US" dirty="0">
                <a:solidFill>
                  <a:schemeClr val="tx1"/>
                </a:solidFill>
              </a:rPr>
              <a:t>The average value for number of times data account got recharge in last 30 days is 262.57. The standard deviation is high , </a:t>
            </a:r>
            <a:r>
              <a:rPr lang="en-US" dirty="0" err="1">
                <a:solidFill>
                  <a:schemeClr val="tx1"/>
                </a:solidFill>
              </a:rPr>
              <a:t>amx</a:t>
            </a:r>
            <a:r>
              <a:rPr lang="en-US" dirty="0">
                <a:solidFill>
                  <a:schemeClr val="tx1"/>
                </a:solidFill>
              </a:rPr>
              <a:t> value being 99914.44</a:t>
            </a:r>
          </a:p>
          <a:p>
            <a:r>
              <a:rPr lang="en-US" dirty="0">
                <a:solidFill>
                  <a:schemeClr val="tx1"/>
                </a:solidFill>
              </a:rPr>
              <a:t>The average value for number of loans taken by user in last 30 days is 2.75 and std is 2.55 , max value is 50.</a:t>
            </a:r>
          </a:p>
          <a:p>
            <a:pPr marL="0" indent="0">
              <a:buNone/>
            </a:pPr>
            <a:endParaRPr lang="en-IN" sz="3200" dirty="0">
              <a:solidFill>
                <a:schemeClr val="tx1"/>
              </a:solidFill>
            </a:endParaRPr>
          </a:p>
        </p:txBody>
      </p:sp>
      <p:pic>
        <p:nvPicPr>
          <p:cNvPr id="10" name="Picture 9" descr="Table&#10;&#10;Description automatically generated">
            <a:extLst>
              <a:ext uri="{FF2B5EF4-FFF2-40B4-BE49-F238E27FC236}">
                <a16:creationId xmlns:a16="http://schemas.microsoft.com/office/drawing/2014/main" id="{1B09267E-071D-4BF4-B326-020A9D3228D6}"/>
              </a:ext>
            </a:extLst>
          </p:cNvPr>
          <p:cNvPicPr>
            <a:picLocks noChangeAspect="1"/>
          </p:cNvPicPr>
          <p:nvPr/>
        </p:nvPicPr>
        <p:blipFill rotWithShape="1">
          <a:blip r:embed="rId3">
            <a:extLst>
              <a:ext uri="{28A0092B-C50C-407E-A947-70E740481C1C}">
                <a14:useLocalDpi xmlns:a14="http://schemas.microsoft.com/office/drawing/2010/main" val="0"/>
              </a:ext>
            </a:extLst>
          </a:blip>
          <a:srcRect l="12356" t="32152" r="17272" b="20544"/>
          <a:stretch/>
        </p:blipFill>
        <p:spPr>
          <a:xfrm>
            <a:off x="571500" y="3429000"/>
            <a:ext cx="5049078" cy="2867439"/>
          </a:xfrm>
          <a:prstGeom prst="rect">
            <a:avLst/>
          </a:prstGeom>
        </p:spPr>
      </p:pic>
    </p:spTree>
    <p:extLst>
      <p:ext uri="{BB962C8B-B14F-4D97-AF65-F5344CB8AC3E}">
        <p14:creationId xmlns:p14="http://schemas.microsoft.com/office/powerpoint/2010/main" val="25267826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descr="A picture containing chart&#10;&#10;Description automatically generated">
            <a:extLst>
              <a:ext uri="{FF2B5EF4-FFF2-40B4-BE49-F238E27FC236}">
                <a16:creationId xmlns:a16="http://schemas.microsoft.com/office/drawing/2014/main" id="{71CF4259-A1BE-4430-A82F-749CBC1293F3}"/>
              </a:ext>
            </a:extLst>
          </p:cNvPr>
          <p:cNvPicPr>
            <a:picLocks noGrp="1" noChangeAspect="1"/>
          </p:cNvPicPr>
          <p:nvPr>
            <p:ph sz="half" idx="1"/>
          </p:nvPr>
        </p:nvPicPr>
        <p:blipFill rotWithShape="1">
          <a:blip r:embed="rId2" cstate="print">
            <a:extLst>
              <a:ext uri="{28A0092B-C50C-407E-A947-70E740481C1C}">
                <a14:useLocalDpi xmlns:a14="http://schemas.microsoft.com/office/drawing/2010/main" val="0"/>
              </a:ext>
            </a:extLst>
          </a:blip>
          <a:stretch/>
        </p:blipFill>
        <p:spPr>
          <a:xfrm>
            <a:off x="1096963" y="2491477"/>
            <a:ext cx="4938712" cy="2732296"/>
          </a:xfrm>
        </p:spPr>
      </p:pic>
      <p:sp>
        <p:nvSpPr>
          <p:cNvPr id="6" name="Content Placeholder 5">
            <a:extLst>
              <a:ext uri="{FF2B5EF4-FFF2-40B4-BE49-F238E27FC236}">
                <a16:creationId xmlns:a16="http://schemas.microsoft.com/office/drawing/2014/main" id="{30F0B157-BCDE-4C1F-82A5-6BE5548B7510}"/>
              </a:ext>
            </a:extLst>
          </p:cNvPr>
          <p:cNvSpPr>
            <a:spLocks noGrp="1"/>
          </p:cNvSpPr>
          <p:nvPr>
            <p:ph sz="half" idx="2"/>
          </p:nvPr>
        </p:nvSpPr>
        <p:spPr>
          <a:xfrm>
            <a:off x="1759226" y="685801"/>
            <a:ext cx="10595113" cy="3615266"/>
          </a:xfrm>
        </p:spPr>
        <p:txBody>
          <a:bodyPr>
            <a:normAutofit/>
          </a:bodyPr>
          <a:lstStyle/>
          <a:p>
            <a:r>
              <a:rPr lang="en-IN" dirty="0">
                <a:solidFill>
                  <a:schemeClr val="tx1"/>
                </a:solidFill>
              </a:rPr>
              <a:t>Co-relation with Target Variable Label</a:t>
            </a:r>
          </a:p>
          <a:p>
            <a:r>
              <a:rPr lang="en-US" dirty="0">
                <a:solidFill>
                  <a:schemeClr val="tx1"/>
                </a:solidFill>
              </a:rPr>
              <a:t>It seems from the above graph is that negatively correlated feature is age on cellular network in days, medianmarechprebal30, but we cannot blindly remove this feature because according to me it is very important feature for prediction. </a:t>
            </a:r>
            <a:r>
              <a:rPr lang="en-US" dirty="0" err="1">
                <a:solidFill>
                  <a:schemeClr val="tx1"/>
                </a:solidFill>
              </a:rPr>
              <a:t>msisdn</a:t>
            </a:r>
            <a:r>
              <a:rPr lang="en-US" dirty="0">
                <a:solidFill>
                  <a:schemeClr val="tx1"/>
                </a:solidFill>
              </a:rPr>
              <a:t>, year, </a:t>
            </a:r>
            <a:r>
              <a:rPr lang="en-US" dirty="0" err="1">
                <a:solidFill>
                  <a:schemeClr val="tx1"/>
                </a:solidFill>
              </a:rPr>
              <a:t>pcircle</a:t>
            </a:r>
            <a:r>
              <a:rPr lang="en-US" dirty="0">
                <a:solidFill>
                  <a:schemeClr val="tx1"/>
                </a:solidFill>
              </a:rPr>
              <a:t> and Frequency of data account recharged in last 30 days is unimportant and it has no role in prediction so we will remove it later.</a:t>
            </a:r>
          </a:p>
          <a:p>
            <a:endParaRPr lang="en-US" dirty="0">
              <a:solidFill>
                <a:schemeClr val="tx1"/>
              </a:solidFill>
            </a:endParaRPr>
          </a:p>
          <a:p>
            <a:endParaRPr lang="en-IN" dirty="0">
              <a:solidFill>
                <a:schemeClr val="tx1"/>
              </a:solidFill>
            </a:endParaRPr>
          </a:p>
        </p:txBody>
      </p:sp>
    </p:spTree>
    <p:extLst>
      <p:ext uri="{BB962C8B-B14F-4D97-AF65-F5344CB8AC3E}">
        <p14:creationId xmlns:p14="http://schemas.microsoft.com/office/powerpoint/2010/main" val="10932297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descr="A picture containing graphical user interface&#10;&#10;Description automatically generated">
            <a:extLst>
              <a:ext uri="{FF2B5EF4-FFF2-40B4-BE49-F238E27FC236}">
                <a16:creationId xmlns:a16="http://schemas.microsoft.com/office/drawing/2014/main" id="{B47780D5-DAB6-43C3-A51A-327E43598302}"/>
              </a:ext>
            </a:extLst>
          </p:cNvPr>
          <p:cNvPicPr>
            <a:picLocks noGrp="1" noChangeAspect="1"/>
          </p:cNvPicPr>
          <p:nvPr>
            <p:ph sz="half" idx="1"/>
          </p:nvPr>
        </p:nvPicPr>
        <p:blipFill rotWithShape="1">
          <a:blip r:embed="rId2" cstate="print">
            <a:extLst>
              <a:ext uri="{28A0092B-C50C-407E-A947-70E740481C1C}">
                <a14:useLocalDpi xmlns:a14="http://schemas.microsoft.com/office/drawing/2010/main" val="0"/>
              </a:ext>
            </a:extLst>
          </a:blip>
          <a:stretch/>
        </p:blipFill>
        <p:spPr>
          <a:xfrm>
            <a:off x="2124210" y="1846263"/>
            <a:ext cx="2884217" cy="4022725"/>
          </a:xfrm>
        </p:spPr>
      </p:pic>
      <p:sp>
        <p:nvSpPr>
          <p:cNvPr id="6" name="Content Placeholder 5">
            <a:extLst>
              <a:ext uri="{FF2B5EF4-FFF2-40B4-BE49-F238E27FC236}">
                <a16:creationId xmlns:a16="http://schemas.microsoft.com/office/drawing/2014/main" id="{C2D2BD62-5A23-4BDD-AF28-7F9AF3085ECE}"/>
              </a:ext>
            </a:extLst>
          </p:cNvPr>
          <p:cNvSpPr>
            <a:spLocks noGrp="1"/>
          </p:cNvSpPr>
          <p:nvPr>
            <p:ph sz="half" idx="2"/>
          </p:nvPr>
        </p:nvSpPr>
        <p:spPr>
          <a:xfrm>
            <a:off x="770284" y="253450"/>
            <a:ext cx="10190990" cy="904460"/>
          </a:xfrm>
        </p:spPr>
        <p:txBody>
          <a:bodyPr>
            <a:normAutofit/>
          </a:bodyPr>
          <a:lstStyle/>
          <a:p>
            <a:r>
              <a:rPr lang="en-IN" dirty="0">
                <a:solidFill>
                  <a:schemeClr val="tx1"/>
                </a:solidFill>
              </a:rPr>
              <a:t>Lets Remove outliers from the Data set and check the new shape of data set</a:t>
            </a:r>
          </a:p>
        </p:txBody>
      </p:sp>
    </p:spTree>
    <p:extLst>
      <p:ext uri="{BB962C8B-B14F-4D97-AF65-F5344CB8AC3E}">
        <p14:creationId xmlns:p14="http://schemas.microsoft.com/office/powerpoint/2010/main" val="39795840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Content Placeholder 10" descr="A picture containing graphical user interface&#10;&#10;Description automatically generated">
            <a:extLst>
              <a:ext uri="{FF2B5EF4-FFF2-40B4-BE49-F238E27FC236}">
                <a16:creationId xmlns:a16="http://schemas.microsoft.com/office/drawing/2014/main" id="{97AF70D3-B098-4EE1-861C-6FE08488AA17}"/>
              </a:ext>
            </a:extLst>
          </p:cNvPr>
          <p:cNvPicPr>
            <a:picLocks noGrp="1" noChangeAspect="1"/>
          </p:cNvPicPr>
          <p:nvPr>
            <p:ph sz="half" idx="1"/>
          </p:nvPr>
        </p:nvPicPr>
        <p:blipFill rotWithShape="1">
          <a:blip r:embed="rId2" cstate="print">
            <a:extLst>
              <a:ext uri="{28A0092B-C50C-407E-A947-70E740481C1C}">
                <a14:useLocalDpi xmlns:a14="http://schemas.microsoft.com/office/drawing/2010/main" val="0"/>
              </a:ext>
            </a:extLst>
          </a:blip>
          <a:stretch/>
        </p:blipFill>
        <p:spPr>
          <a:xfrm>
            <a:off x="1470020" y="1846263"/>
            <a:ext cx="4192597" cy="4022725"/>
          </a:xfrm>
        </p:spPr>
      </p:pic>
      <p:sp>
        <p:nvSpPr>
          <p:cNvPr id="9" name="Content Placeholder 8">
            <a:extLst>
              <a:ext uri="{FF2B5EF4-FFF2-40B4-BE49-F238E27FC236}">
                <a16:creationId xmlns:a16="http://schemas.microsoft.com/office/drawing/2014/main" id="{0934E2B0-6EE6-48FB-9E0D-600FF25360B9}"/>
              </a:ext>
            </a:extLst>
          </p:cNvPr>
          <p:cNvSpPr>
            <a:spLocks noGrp="1"/>
          </p:cNvSpPr>
          <p:nvPr>
            <p:ph sz="half" idx="2"/>
          </p:nvPr>
        </p:nvSpPr>
        <p:spPr>
          <a:xfrm>
            <a:off x="1823831" y="79514"/>
            <a:ext cx="9288118" cy="1535595"/>
          </a:xfrm>
        </p:spPr>
        <p:txBody>
          <a:bodyPr>
            <a:normAutofit/>
          </a:bodyPr>
          <a:lstStyle/>
          <a:p>
            <a:r>
              <a:rPr lang="en-US" sz="2800" dirty="0" err="1">
                <a:solidFill>
                  <a:schemeClr val="tx1"/>
                </a:solidFill>
              </a:rPr>
              <a:t>Spliting</a:t>
            </a:r>
            <a:r>
              <a:rPr lang="en-US" sz="2800" dirty="0">
                <a:solidFill>
                  <a:schemeClr val="tx1"/>
                </a:solidFill>
              </a:rPr>
              <a:t> Data into Input and Output Variable</a:t>
            </a:r>
            <a:endParaRPr lang="en-IN" sz="2800" dirty="0">
              <a:solidFill>
                <a:schemeClr val="tx1"/>
              </a:solidFill>
            </a:endParaRPr>
          </a:p>
        </p:txBody>
      </p:sp>
    </p:spTree>
    <p:extLst>
      <p:ext uri="{BB962C8B-B14F-4D97-AF65-F5344CB8AC3E}">
        <p14:creationId xmlns:p14="http://schemas.microsoft.com/office/powerpoint/2010/main" val="31416065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descr="Chart&#10;&#10;Description automatically generated">
            <a:extLst>
              <a:ext uri="{FF2B5EF4-FFF2-40B4-BE49-F238E27FC236}">
                <a16:creationId xmlns:a16="http://schemas.microsoft.com/office/drawing/2014/main" id="{66CA235E-7610-4988-BF6D-8A69D4CD8E12}"/>
              </a:ext>
            </a:extLst>
          </p:cNvPr>
          <p:cNvPicPr>
            <a:picLocks noGrp="1" noChangeAspect="1"/>
          </p:cNvPicPr>
          <p:nvPr>
            <p:ph sz="half" idx="1"/>
          </p:nvPr>
        </p:nvPicPr>
        <p:blipFill rotWithShape="1">
          <a:blip r:embed="rId2" cstate="print">
            <a:extLst>
              <a:ext uri="{28A0092B-C50C-407E-A947-70E740481C1C}">
                <a14:useLocalDpi xmlns:a14="http://schemas.microsoft.com/office/drawing/2010/main" val="0"/>
              </a:ext>
            </a:extLst>
          </a:blip>
          <a:stretch/>
        </p:blipFill>
        <p:spPr>
          <a:xfrm>
            <a:off x="1096963" y="1925583"/>
            <a:ext cx="4938712" cy="3864084"/>
          </a:xfrm>
        </p:spPr>
      </p:pic>
      <p:sp>
        <p:nvSpPr>
          <p:cNvPr id="6" name="Content Placeholder 5">
            <a:extLst>
              <a:ext uri="{FF2B5EF4-FFF2-40B4-BE49-F238E27FC236}">
                <a16:creationId xmlns:a16="http://schemas.microsoft.com/office/drawing/2014/main" id="{90CE4A2D-D89D-439C-9547-FC27B24CA48B}"/>
              </a:ext>
            </a:extLst>
          </p:cNvPr>
          <p:cNvSpPr>
            <a:spLocks noGrp="1"/>
          </p:cNvSpPr>
          <p:nvPr>
            <p:ph sz="half" idx="2"/>
          </p:nvPr>
        </p:nvSpPr>
        <p:spPr>
          <a:xfrm>
            <a:off x="493287" y="193814"/>
            <a:ext cx="10623342" cy="2057399"/>
          </a:xfrm>
        </p:spPr>
        <p:txBody>
          <a:bodyPr>
            <a:normAutofit fontScale="55000" lnSpcReduction="20000"/>
          </a:bodyPr>
          <a:lstStyle/>
          <a:p>
            <a:r>
              <a:rPr lang="en-US" dirty="0">
                <a:solidFill>
                  <a:schemeClr val="tx1"/>
                </a:solidFill>
              </a:rPr>
              <a:t>Checking Feature Importance</a:t>
            </a:r>
          </a:p>
          <a:p>
            <a:r>
              <a:rPr lang="en-US" dirty="0">
                <a:solidFill>
                  <a:schemeClr val="tx1"/>
                </a:solidFill>
              </a:rPr>
              <a:t>You can get the feature importance of each feature of your dataset by using the feature importance property of the model.</a:t>
            </a:r>
          </a:p>
          <a:p>
            <a:endParaRPr lang="en-US" dirty="0">
              <a:solidFill>
                <a:schemeClr val="tx1"/>
              </a:solidFill>
            </a:endParaRPr>
          </a:p>
          <a:p>
            <a:r>
              <a:rPr lang="en-US" dirty="0">
                <a:solidFill>
                  <a:schemeClr val="tx1"/>
                </a:solidFill>
              </a:rPr>
              <a:t>Feature importance gives you a score for each feature of your data, the higher the score more important or relevant is the feature towards your output variable.</a:t>
            </a:r>
          </a:p>
          <a:p>
            <a:endParaRPr lang="en-US" dirty="0">
              <a:solidFill>
                <a:schemeClr val="tx1"/>
              </a:solidFill>
            </a:endParaRPr>
          </a:p>
          <a:p>
            <a:r>
              <a:rPr lang="en-US" dirty="0">
                <a:solidFill>
                  <a:schemeClr val="tx1"/>
                </a:solidFill>
              </a:rPr>
              <a:t>Feature importance is an inbuilt class that comes with Tree Based Classifiers, we will be using Extra Tree Classifier for extracting the top 10 features for the dataset</a:t>
            </a:r>
            <a:endParaRPr lang="en-IN" dirty="0">
              <a:solidFill>
                <a:schemeClr val="tx1"/>
              </a:solidFill>
            </a:endParaRPr>
          </a:p>
        </p:txBody>
      </p:sp>
    </p:spTree>
    <p:extLst>
      <p:ext uri="{BB962C8B-B14F-4D97-AF65-F5344CB8AC3E}">
        <p14:creationId xmlns:p14="http://schemas.microsoft.com/office/powerpoint/2010/main" val="31267219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descr="Graphical user interface, application&#10;&#10;Description automatically generated">
            <a:extLst>
              <a:ext uri="{FF2B5EF4-FFF2-40B4-BE49-F238E27FC236}">
                <a16:creationId xmlns:a16="http://schemas.microsoft.com/office/drawing/2014/main" id="{D3B51527-E2D5-4AE0-A530-AF53FDC08371}"/>
              </a:ext>
            </a:extLst>
          </p:cNvPr>
          <p:cNvPicPr>
            <a:picLocks noGrp="1" noChangeAspect="1"/>
          </p:cNvPicPr>
          <p:nvPr>
            <p:ph sz="half" idx="1"/>
          </p:nvPr>
        </p:nvPicPr>
        <p:blipFill rotWithShape="1">
          <a:blip r:embed="rId2">
            <a:extLst>
              <a:ext uri="{28A0092B-C50C-407E-A947-70E740481C1C}">
                <a14:useLocalDpi xmlns:a14="http://schemas.microsoft.com/office/drawing/2010/main" val="0"/>
              </a:ext>
            </a:extLst>
          </a:blip>
          <a:srcRect l="14182" t="23234" r="18644" b="6788"/>
          <a:stretch/>
        </p:blipFill>
        <p:spPr>
          <a:xfrm>
            <a:off x="576470" y="685801"/>
            <a:ext cx="4383155" cy="5814389"/>
          </a:xfrm>
        </p:spPr>
      </p:pic>
      <p:sp>
        <p:nvSpPr>
          <p:cNvPr id="6" name="Content Placeholder 5">
            <a:extLst>
              <a:ext uri="{FF2B5EF4-FFF2-40B4-BE49-F238E27FC236}">
                <a16:creationId xmlns:a16="http://schemas.microsoft.com/office/drawing/2014/main" id="{8FCF1C9F-8AD3-476A-B017-F2215EB28853}"/>
              </a:ext>
            </a:extLst>
          </p:cNvPr>
          <p:cNvSpPr>
            <a:spLocks noGrp="1"/>
          </p:cNvSpPr>
          <p:nvPr>
            <p:ph sz="half" idx="2"/>
          </p:nvPr>
        </p:nvSpPr>
        <p:spPr>
          <a:xfrm>
            <a:off x="1134683" y="-4968"/>
            <a:ext cx="9922634" cy="690769"/>
          </a:xfrm>
        </p:spPr>
        <p:txBody>
          <a:bodyPr>
            <a:normAutofit/>
          </a:bodyPr>
          <a:lstStyle/>
          <a:p>
            <a:r>
              <a:rPr lang="en-IN" sz="2800" dirty="0">
                <a:solidFill>
                  <a:schemeClr val="tx1"/>
                </a:solidFill>
              </a:rPr>
              <a:t>Finding Best Parameters By Using Grid Search CV</a:t>
            </a:r>
          </a:p>
        </p:txBody>
      </p:sp>
      <p:pic>
        <p:nvPicPr>
          <p:cNvPr id="10" name="Picture 9" descr="A picture containing graphical user interface, text&#10;&#10;Description automatically generated">
            <a:extLst>
              <a:ext uri="{FF2B5EF4-FFF2-40B4-BE49-F238E27FC236}">
                <a16:creationId xmlns:a16="http://schemas.microsoft.com/office/drawing/2014/main" id="{7F08D628-FB43-44F7-93AC-F1708222F116}"/>
              </a:ext>
            </a:extLst>
          </p:cNvPr>
          <p:cNvPicPr>
            <a:picLocks noChangeAspect="1"/>
          </p:cNvPicPr>
          <p:nvPr/>
        </p:nvPicPr>
        <p:blipFill rotWithShape="1">
          <a:blip r:embed="rId3">
            <a:extLst>
              <a:ext uri="{28A0092B-C50C-407E-A947-70E740481C1C}">
                <a14:useLocalDpi xmlns:a14="http://schemas.microsoft.com/office/drawing/2010/main" val="0"/>
              </a:ext>
            </a:extLst>
          </a:blip>
          <a:srcRect l="18559" t="33318" r="27589" b="21500"/>
          <a:stretch/>
        </p:blipFill>
        <p:spPr>
          <a:xfrm>
            <a:off x="5218044" y="1103244"/>
            <a:ext cx="6477000" cy="4224130"/>
          </a:xfrm>
          <a:prstGeom prst="rect">
            <a:avLst/>
          </a:prstGeom>
        </p:spPr>
      </p:pic>
    </p:spTree>
    <p:extLst>
      <p:ext uri="{BB962C8B-B14F-4D97-AF65-F5344CB8AC3E}">
        <p14:creationId xmlns:p14="http://schemas.microsoft.com/office/powerpoint/2010/main" val="13990878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descr="Table&#10;&#10;Description automatically generated">
            <a:extLst>
              <a:ext uri="{FF2B5EF4-FFF2-40B4-BE49-F238E27FC236}">
                <a16:creationId xmlns:a16="http://schemas.microsoft.com/office/drawing/2014/main" id="{D08C6756-B5C3-4C01-B530-62334A67B1E8}"/>
              </a:ext>
            </a:extLst>
          </p:cNvPr>
          <p:cNvPicPr>
            <a:picLocks noGrp="1" noChangeAspect="1"/>
          </p:cNvPicPr>
          <p:nvPr>
            <p:ph sz="half" idx="1"/>
          </p:nvPr>
        </p:nvPicPr>
        <p:blipFill rotWithShape="1">
          <a:blip r:embed="rId2" cstate="hqprint">
            <a:extLst>
              <a:ext uri="{28A0092B-C50C-407E-A947-70E740481C1C}">
                <a14:useLocalDpi xmlns:a14="http://schemas.microsoft.com/office/drawing/2010/main" val="0"/>
              </a:ext>
            </a:extLst>
          </a:blip>
          <a:stretch/>
        </p:blipFill>
        <p:spPr>
          <a:xfrm>
            <a:off x="1096963" y="2429090"/>
            <a:ext cx="4938712" cy="2857071"/>
          </a:xfrm>
        </p:spPr>
      </p:pic>
      <p:sp>
        <p:nvSpPr>
          <p:cNvPr id="7" name="Content Placeholder 6">
            <a:extLst>
              <a:ext uri="{FF2B5EF4-FFF2-40B4-BE49-F238E27FC236}">
                <a16:creationId xmlns:a16="http://schemas.microsoft.com/office/drawing/2014/main" id="{21F18D78-8FDE-4052-9EF7-36740959D4B9}"/>
              </a:ext>
            </a:extLst>
          </p:cNvPr>
          <p:cNvSpPr>
            <a:spLocks noGrp="1"/>
          </p:cNvSpPr>
          <p:nvPr>
            <p:ph sz="half" idx="2"/>
          </p:nvPr>
        </p:nvSpPr>
        <p:spPr>
          <a:xfrm>
            <a:off x="650877" y="-1277177"/>
            <a:ext cx="10856912" cy="3615266"/>
          </a:xfrm>
        </p:spPr>
        <p:txBody>
          <a:bodyPr>
            <a:normAutofit/>
          </a:bodyPr>
          <a:lstStyle/>
          <a:p>
            <a:r>
              <a:rPr lang="en-IN" sz="2400" dirty="0">
                <a:solidFill>
                  <a:schemeClr val="tx1"/>
                </a:solidFill>
              </a:rPr>
              <a:t>Lets see the results after finding best parameter and applying grid search cv on different models</a:t>
            </a:r>
          </a:p>
        </p:txBody>
      </p:sp>
    </p:spTree>
    <p:extLst>
      <p:ext uri="{BB962C8B-B14F-4D97-AF65-F5344CB8AC3E}">
        <p14:creationId xmlns:p14="http://schemas.microsoft.com/office/powerpoint/2010/main" val="35887827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descr="Graphical user interface, text, application&#10;&#10;Description automatically generated">
            <a:extLst>
              <a:ext uri="{FF2B5EF4-FFF2-40B4-BE49-F238E27FC236}">
                <a16:creationId xmlns:a16="http://schemas.microsoft.com/office/drawing/2014/main" id="{2D11B654-479B-47FD-B7CA-A15FA6695B85}"/>
              </a:ext>
            </a:extLst>
          </p:cNvPr>
          <p:cNvPicPr>
            <a:picLocks noGrp="1" noChangeAspect="1"/>
          </p:cNvPicPr>
          <p:nvPr>
            <p:ph sz="half" idx="1"/>
          </p:nvPr>
        </p:nvPicPr>
        <p:blipFill rotWithShape="1">
          <a:blip r:embed="rId2">
            <a:extLst>
              <a:ext uri="{28A0092B-C50C-407E-A947-70E740481C1C}">
                <a14:useLocalDpi xmlns:a14="http://schemas.microsoft.com/office/drawing/2010/main" val="0"/>
              </a:ext>
            </a:extLst>
          </a:blip>
          <a:stretch/>
        </p:blipFill>
        <p:spPr>
          <a:xfrm>
            <a:off x="1440021" y="1846263"/>
            <a:ext cx="4252595" cy="4022725"/>
          </a:xfrm>
        </p:spPr>
      </p:pic>
      <p:sp>
        <p:nvSpPr>
          <p:cNvPr id="7" name="Content Placeholder 6">
            <a:extLst>
              <a:ext uri="{FF2B5EF4-FFF2-40B4-BE49-F238E27FC236}">
                <a16:creationId xmlns:a16="http://schemas.microsoft.com/office/drawing/2014/main" id="{ED362D23-0C12-4D87-8DD0-B4D34EF3E67B}"/>
              </a:ext>
            </a:extLst>
          </p:cNvPr>
          <p:cNvSpPr>
            <a:spLocks noGrp="1"/>
          </p:cNvSpPr>
          <p:nvPr>
            <p:ph sz="half" idx="2"/>
          </p:nvPr>
        </p:nvSpPr>
        <p:spPr>
          <a:xfrm>
            <a:off x="3874972" y="382658"/>
            <a:ext cx="4934479" cy="819977"/>
          </a:xfrm>
        </p:spPr>
        <p:txBody>
          <a:bodyPr/>
          <a:lstStyle/>
          <a:p>
            <a:r>
              <a:rPr lang="en-IN" dirty="0">
                <a:solidFill>
                  <a:schemeClr val="tx1"/>
                </a:solidFill>
              </a:rPr>
              <a:t>Saving the model</a:t>
            </a:r>
          </a:p>
        </p:txBody>
      </p:sp>
    </p:spTree>
    <p:extLst>
      <p:ext uri="{BB962C8B-B14F-4D97-AF65-F5344CB8AC3E}">
        <p14:creationId xmlns:p14="http://schemas.microsoft.com/office/powerpoint/2010/main" val="5190283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5D11A60-CE49-4E17-B88F-0332638D1582}"/>
              </a:ext>
            </a:extLst>
          </p:cNvPr>
          <p:cNvSpPr>
            <a:spLocks noGrp="1"/>
          </p:cNvSpPr>
          <p:nvPr>
            <p:ph sz="half" idx="1"/>
          </p:nvPr>
        </p:nvSpPr>
        <p:spPr>
          <a:xfrm>
            <a:off x="853177" y="1913283"/>
            <a:ext cx="11168202" cy="4631635"/>
          </a:xfrm>
        </p:spPr>
        <p:txBody>
          <a:bodyPr>
            <a:noAutofit/>
          </a:bodyPr>
          <a:lstStyle/>
          <a:p>
            <a:r>
              <a:rPr lang="en-US" sz="1200" dirty="0">
                <a:solidFill>
                  <a:schemeClr val="tx1"/>
                </a:solidFill>
              </a:rPr>
              <a:t>Today, microfinance is widely accepted as a poverty-reduction tool, representing $70 billion in outstanding loans and a global outreach of 200 million clients.</a:t>
            </a:r>
          </a:p>
          <a:p>
            <a:r>
              <a:rPr lang="en-US" sz="1200" dirty="0">
                <a:solidFill>
                  <a:schemeClr val="tx1"/>
                </a:solidFill>
              </a:rPr>
              <a:t>The aim was to determine an appropriate </a:t>
            </a:r>
            <a:r>
              <a:rPr lang="en-US" sz="1200" dirty="0" err="1">
                <a:solidFill>
                  <a:schemeClr val="tx1"/>
                </a:solidFill>
              </a:rPr>
              <a:t>quantative</a:t>
            </a:r>
            <a:r>
              <a:rPr lang="en-US" sz="1200" dirty="0">
                <a:solidFill>
                  <a:schemeClr val="tx1"/>
                </a:solidFill>
              </a:rPr>
              <a:t> model for using financial information pertaining to the loan and customer </a:t>
            </a:r>
            <a:r>
              <a:rPr lang="en-US" sz="1200" dirty="0" err="1">
                <a:solidFill>
                  <a:schemeClr val="tx1"/>
                </a:solidFill>
              </a:rPr>
              <a:t>behaviour</a:t>
            </a:r>
            <a:r>
              <a:rPr lang="en-US" sz="1200" dirty="0">
                <a:solidFill>
                  <a:schemeClr val="tx1"/>
                </a:solidFill>
              </a:rPr>
              <a:t> on the mobile network to predict the outcome of the loan. Classification models are appropriate for dealing with the two distinct outcomes for customer </a:t>
            </a:r>
            <a:r>
              <a:rPr lang="en-US" sz="1200" dirty="0" err="1">
                <a:solidFill>
                  <a:schemeClr val="tx1"/>
                </a:solidFill>
              </a:rPr>
              <a:t>behaviour</a:t>
            </a:r>
            <a:r>
              <a:rPr lang="en-US" sz="1200" dirty="0">
                <a:solidFill>
                  <a:schemeClr val="tx1"/>
                </a:solidFill>
              </a:rPr>
              <a:t> of repayment </a:t>
            </a:r>
            <a:r>
              <a:rPr lang="en-US" sz="1200" dirty="0" err="1">
                <a:solidFill>
                  <a:schemeClr val="tx1"/>
                </a:solidFill>
              </a:rPr>
              <a:t>nd</a:t>
            </a:r>
            <a:r>
              <a:rPr lang="en-US" sz="1200" dirty="0">
                <a:solidFill>
                  <a:schemeClr val="tx1"/>
                </a:solidFill>
              </a:rPr>
              <a:t> </a:t>
            </a:r>
            <a:r>
              <a:rPr lang="en-US" sz="1200" dirty="0" err="1">
                <a:solidFill>
                  <a:schemeClr val="tx1"/>
                </a:solidFill>
              </a:rPr>
              <a:t>deafaulter</a:t>
            </a:r>
            <a:r>
              <a:rPr lang="en-US" sz="1200" dirty="0">
                <a:solidFill>
                  <a:schemeClr val="tx1"/>
                </a:solidFill>
              </a:rPr>
              <a:t>.</a:t>
            </a:r>
          </a:p>
          <a:p>
            <a:r>
              <a:rPr lang="en-US" sz="1200" dirty="0">
                <a:solidFill>
                  <a:schemeClr val="tx1"/>
                </a:solidFill>
              </a:rPr>
              <a:t>We have used different models for the prediction.</a:t>
            </a:r>
          </a:p>
          <a:p>
            <a:endParaRPr lang="en-US" sz="1200" dirty="0">
              <a:solidFill>
                <a:schemeClr val="tx1"/>
              </a:solidFill>
            </a:endParaRPr>
          </a:p>
          <a:p>
            <a:r>
              <a:rPr lang="en-US" sz="1200" dirty="0">
                <a:solidFill>
                  <a:schemeClr val="tx1"/>
                </a:solidFill>
              </a:rPr>
              <a:t>1)Using a Logistic Regression classifier, we can predict with </a:t>
            </a:r>
            <a:r>
              <a:rPr lang="en-US" sz="1200" dirty="0" smtClean="0">
                <a:solidFill>
                  <a:schemeClr val="tx1"/>
                </a:solidFill>
              </a:rPr>
              <a:t>86.57% </a:t>
            </a:r>
            <a:r>
              <a:rPr lang="en-US" sz="1200" dirty="0">
                <a:solidFill>
                  <a:schemeClr val="tx1"/>
                </a:solidFill>
              </a:rPr>
              <a:t>accuracy, </a:t>
            </a:r>
          </a:p>
          <a:p>
            <a:endParaRPr lang="en-US" sz="1200" dirty="0">
              <a:solidFill>
                <a:schemeClr val="tx1"/>
              </a:solidFill>
            </a:endParaRPr>
          </a:p>
          <a:p>
            <a:r>
              <a:rPr lang="en-US" sz="1200" dirty="0">
                <a:solidFill>
                  <a:schemeClr val="tx1"/>
                </a:solidFill>
              </a:rPr>
              <a:t>2)Using Gradient Boosting classifier, we can predict with </a:t>
            </a:r>
            <a:r>
              <a:rPr lang="en-US" sz="1200" dirty="0" smtClean="0">
                <a:solidFill>
                  <a:schemeClr val="tx1"/>
                </a:solidFill>
              </a:rPr>
              <a:t>91.72% </a:t>
            </a:r>
            <a:r>
              <a:rPr lang="en-US" sz="1200" dirty="0">
                <a:solidFill>
                  <a:schemeClr val="tx1"/>
                </a:solidFill>
              </a:rPr>
              <a:t>accuracy</a:t>
            </a:r>
          </a:p>
          <a:p>
            <a:endParaRPr lang="en-US" sz="1200" dirty="0">
              <a:solidFill>
                <a:schemeClr val="tx1"/>
              </a:solidFill>
            </a:endParaRPr>
          </a:p>
          <a:p>
            <a:r>
              <a:rPr lang="en-US" sz="1200" dirty="0">
                <a:solidFill>
                  <a:schemeClr val="tx1"/>
                </a:solidFill>
              </a:rPr>
              <a:t>3)Using a </a:t>
            </a:r>
            <a:r>
              <a:rPr lang="en-US" sz="1200" dirty="0" err="1">
                <a:solidFill>
                  <a:schemeClr val="tx1"/>
                </a:solidFill>
              </a:rPr>
              <a:t>Randon</a:t>
            </a:r>
            <a:r>
              <a:rPr lang="en-US" sz="1200" dirty="0">
                <a:solidFill>
                  <a:schemeClr val="tx1"/>
                </a:solidFill>
              </a:rPr>
              <a:t> Forest classifier, we can predict with </a:t>
            </a:r>
            <a:r>
              <a:rPr lang="en-US" sz="1200" dirty="0" smtClean="0">
                <a:solidFill>
                  <a:schemeClr val="tx1"/>
                </a:solidFill>
              </a:rPr>
              <a:t>91.78% </a:t>
            </a:r>
            <a:r>
              <a:rPr lang="en-US" sz="1200" dirty="0">
                <a:solidFill>
                  <a:schemeClr val="tx1"/>
                </a:solidFill>
              </a:rPr>
              <a:t>accuracy, </a:t>
            </a:r>
          </a:p>
          <a:p>
            <a:endParaRPr lang="en-US" sz="1200" dirty="0">
              <a:solidFill>
                <a:schemeClr val="tx1"/>
              </a:solidFill>
            </a:endParaRPr>
          </a:p>
          <a:p>
            <a:r>
              <a:rPr lang="en-US" sz="1200" dirty="0">
                <a:solidFill>
                  <a:schemeClr val="tx1"/>
                </a:solidFill>
              </a:rPr>
              <a:t>4)Using a K-Nearest </a:t>
            </a:r>
            <a:r>
              <a:rPr lang="en-US" sz="1200" dirty="0" err="1">
                <a:solidFill>
                  <a:schemeClr val="tx1"/>
                </a:solidFill>
              </a:rPr>
              <a:t>Neighbour</a:t>
            </a:r>
            <a:r>
              <a:rPr lang="en-US" sz="1200" dirty="0">
                <a:solidFill>
                  <a:schemeClr val="tx1"/>
                </a:solidFill>
              </a:rPr>
              <a:t> classifier, we can predict with </a:t>
            </a:r>
            <a:r>
              <a:rPr lang="en-US" sz="1200" dirty="0" smtClean="0">
                <a:solidFill>
                  <a:schemeClr val="tx1"/>
                </a:solidFill>
              </a:rPr>
              <a:t>87.54% </a:t>
            </a:r>
            <a:r>
              <a:rPr lang="en-US" sz="1200" dirty="0">
                <a:solidFill>
                  <a:schemeClr val="tx1"/>
                </a:solidFill>
              </a:rPr>
              <a:t>accuracy,.</a:t>
            </a:r>
          </a:p>
          <a:p>
            <a:endParaRPr lang="en-US" sz="1200" dirty="0">
              <a:solidFill>
                <a:schemeClr val="tx1"/>
              </a:solidFill>
            </a:endParaRPr>
          </a:p>
          <a:p>
            <a:r>
              <a:rPr lang="en-US" sz="1200" dirty="0">
                <a:solidFill>
                  <a:schemeClr val="tx1"/>
                </a:solidFill>
              </a:rPr>
              <a:t>5)Using a Decision Tree classifier, we can predict with </a:t>
            </a:r>
            <a:r>
              <a:rPr lang="en-US" sz="1200" dirty="0" smtClean="0">
                <a:solidFill>
                  <a:schemeClr val="tx1"/>
                </a:solidFill>
              </a:rPr>
              <a:t>87.90% </a:t>
            </a:r>
            <a:r>
              <a:rPr lang="en-US" sz="1200" dirty="0">
                <a:solidFill>
                  <a:schemeClr val="tx1"/>
                </a:solidFill>
              </a:rPr>
              <a:t>accuracy,</a:t>
            </a:r>
          </a:p>
          <a:p>
            <a:endParaRPr lang="en-US" sz="1200" dirty="0">
              <a:solidFill>
                <a:schemeClr val="tx1"/>
              </a:solidFill>
            </a:endParaRPr>
          </a:p>
          <a:p>
            <a:r>
              <a:rPr lang="en-US" sz="1200" dirty="0">
                <a:solidFill>
                  <a:schemeClr val="tx1"/>
                </a:solidFill>
              </a:rPr>
              <a:t>6) Using  Gaussian NB  we can predict with </a:t>
            </a:r>
            <a:r>
              <a:rPr lang="en-US" sz="1200" dirty="0" smtClean="0">
                <a:solidFill>
                  <a:schemeClr val="tx1"/>
                </a:solidFill>
              </a:rPr>
              <a:t>65.54 % </a:t>
            </a:r>
            <a:r>
              <a:rPr lang="en-US" sz="1200" dirty="0">
                <a:solidFill>
                  <a:schemeClr val="tx1"/>
                </a:solidFill>
              </a:rPr>
              <a:t>accuracy</a:t>
            </a:r>
          </a:p>
          <a:p>
            <a:endParaRPr lang="en-US" sz="1200" dirty="0">
              <a:solidFill>
                <a:schemeClr val="tx1"/>
              </a:solidFill>
            </a:endParaRPr>
          </a:p>
          <a:p>
            <a:r>
              <a:rPr lang="en-US" sz="1200" dirty="0">
                <a:solidFill>
                  <a:schemeClr val="tx1"/>
                </a:solidFill>
              </a:rPr>
              <a:t>7) Using Ada Boost Classifier we can predict with </a:t>
            </a:r>
            <a:r>
              <a:rPr lang="en-US" sz="1200" dirty="0" smtClean="0">
                <a:solidFill>
                  <a:schemeClr val="tx1"/>
                </a:solidFill>
              </a:rPr>
              <a:t>90.73% </a:t>
            </a:r>
            <a:r>
              <a:rPr lang="en-US" sz="1200" dirty="0">
                <a:solidFill>
                  <a:schemeClr val="tx1"/>
                </a:solidFill>
              </a:rPr>
              <a:t>accuracy </a:t>
            </a:r>
          </a:p>
          <a:p>
            <a:endParaRPr lang="en-US" sz="1200" dirty="0">
              <a:solidFill>
                <a:schemeClr val="tx1"/>
              </a:solidFill>
            </a:endParaRPr>
          </a:p>
          <a:p>
            <a:endParaRPr lang="en-US" sz="1200" dirty="0">
              <a:solidFill>
                <a:schemeClr val="tx1"/>
              </a:solidFill>
            </a:endParaRPr>
          </a:p>
          <a:p>
            <a:pPr marL="0" indent="0">
              <a:buNone/>
            </a:pPr>
            <a:endParaRPr lang="en-US" sz="1200" dirty="0">
              <a:solidFill>
                <a:schemeClr val="tx1"/>
              </a:solidFill>
            </a:endParaRPr>
          </a:p>
        </p:txBody>
      </p:sp>
      <p:sp>
        <p:nvSpPr>
          <p:cNvPr id="4" name="Content Placeholder 3">
            <a:extLst>
              <a:ext uri="{FF2B5EF4-FFF2-40B4-BE49-F238E27FC236}">
                <a16:creationId xmlns:a16="http://schemas.microsoft.com/office/drawing/2014/main" id="{A66A01D3-B6E7-42B3-BA59-94571CDABA71}"/>
              </a:ext>
            </a:extLst>
          </p:cNvPr>
          <p:cNvSpPr>
            <a:spLocks noGrp="1"/>
          </p:cNvSpPr>
          <p:nvPr>
            <p:ph sz="half" idx="2"/>
          </p:nvPr>
        </p:nvSpPr>
        <p:spPr>
          <a:xfrm>
            <a:off x="4600529" y="-84483"/>
            <a:ext cx="5139819" cy="1580321"/>
          </a:xfrm>
        </p:spPr>
        <p:txBody>
          <a:bodyPr>
            <a:normAutofit/>
          </a:bodyPr>
          <a:lstStyle/>
          <a:p>
            <a:r>
              <a:rPr lang="en-IN" sz="4400" dirty="0">
                <a:solidFill>
                  <a:schemeClr val="tx1"/>
                </a:solidFill>
              </a:rPr>
              <a:t>Conclusion</a:t>
            </a:r>
          </a:p>
        </p:txBody>
      </p:sp>
    </p:spTree>
    <p:extLst>
      <p:ext uri="{BB962C8B-B14F-4D97-AF65-F5344CB8AC3E}">
        <p14:creationId xmlns:p14="http://schemas.microsoft.com/office/powerpoint/2010/main" val="13502190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9862487-EA1F-49CF-90C3-58D4796E5723}"/>
              </a:ext>
            </a:extLst>
          </p:cNvPr>
          <p:cNvPicPr>
            <a:picLocks noChangeAspect="1"/>
          </p:cNvPicPr>
          <p:nvPr/>
        </p:nvPicPr>
        <p:blipFill>
          <a:blip r:embed="rId2"/>
          <a:stretch>
            <a:fillRect/>
          </a:stretch>
        </p:blipFill>
        <p:spPr>
          <a:xfrm>
            <a:off x="774267" y="1246909"/>
            <a:ext cx="10094623" cy="5396347"/>
          </a:xfrm>
          <a:prstGeom prst="rect">
            <a:avLst/>
          </a:prstGeom>
          <a:effectLst>
            <a:innerShdw blurRad="57150" dist="38100" dir="14460000">
              <a:prstClr val="black">
                <a:alpha val="70000"/>
              </a:prstClr>
            </a:innerShdw>
          </a:effectLst>
        </p:spPr>
      </p:pic>
      <p:sp>
        <p:nvSpPr>
          <p:cNvPr id="9" name="Title 8">
            <a:extLst>
              <a:ext uri="{FF2B5EF4-FFF2-40B4-BE49-F238E27FC236}">
                <a16:creationId xmlns:a16="http://schemas.microsoft.com/office/drawing/2014/main" id="{97D6BD2F-3E94-4D40-B700-3CE28500D788}"/>
              </a:ext>
            </a:extLst>
          </p:cNvPr>
          <p:cNvSpPr>
            <a:spLocks noGrp="1"/>
          </p:cNvSpPr>
          <p:nvPr>
            <p:ph type="title"/>
          </p:nvPr>
        </p:nvSpPr>
        <p:spPr>
          <a:xfrm>
            <a:off x="774267" y="417175"/>
            <a:ext cx="8534400" cy="1507067"/>
          </a:xfrm>
        </p:spPr>
        <p:txBody>
          <a:bodyPr/>
          <a:lstStyle/>
          <a:p>
            <a:r>
              <a:rPr lang="en-IN" dirty="0"/>
              <a:t>Problem Statement</a:t>
            </a:r>
            <a:br>
              <a:rPr lang="en-IN" dirty="0"/>
            </a:br>
            <a:endParaRPr lang="en-IN" dirty="0"/>
          </a:p>
        </p:txBody>
      </p:sp>
    </p:spTree>
    <p:extLst>
      <p:ext uri="{BB962C8B-B14F-4D97-AF65-F5344CB8AC3E}">
        <p14:creationId xmlns:p14="http://schemas.microsoft.com/office/powerpoint/2010/main" val="20274366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164CA52C-BD48-4843-A8AD-B8435E7AC2D1}"/>
              </a:ext>
            </a:extLst>
          </p:cNvPr>
          <p:cNvSpPr>
            <a:spLocks noGrp="1"/>
          </p:cNvSpPr>
          <p:nvPr>
            <p:ph type="body" idx="1"/>
          </p:nvPr>
        </p:nvSpPr>
        <p:spPr>
          <a:xfrm>
            <a:off x="1926604" y="49947"/>
            <a:ext cx="8535988" cy="1376318"/>
          </a:xfrm>
        </p:spPr>
        <p:txBody>
          <a:bodyPr>
            <a:normAutofit/>
          </a:bodyPr>
          <a:lstStyle/>
          <a:p>
            <a:r>
              <a:rPr lang="en-IN" sz="2400" dirty="0">
                <a:solidFill>
                  <a:schemeClr val="tx1"/>
                </a:solidFill>
              </a:rPr>
              <a:t>Importing necessary libraries and loading data set</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939" y="1266523"/>
            <a:ext cx="12089468" cy="5366097"/>
          </a:xfrm>
          <a:prstGeom prst="rect">
            <a:avLst/>
          </a:prstGeom>
        </p:spPr>
      </p:pic>
    </p:spTree>
    <p:extLst>
      <p:ext uri="{BB962C8B-B14F-4D97-AF65-F5344CB8AC3E}">
        <p14:creationId xmlns:p14="http://schemas.microsoft.com/office/powerpoint/2010/main" val="31786109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pic>
        <p:nvPicPr>
          <p:cNvPr id="5" name="Content Placeholder 4" descr="Table&#10;&#10;Description automatically generated">
            <a:extLst>
              <a:ext uri="{FF2B5EF4-FFF2-40B4-BE49-F238E27FC236}">
                <a16:creationId xmlns:a16="http://schemas.microsoft.com/office/drawing/2014/main" id="{D5D876B8-6BAC-4A89-8B78-949571EE002A}"/>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t="21996" b="21996"/>
          <a:stretch/>
        </p:blipFill>
        <p:spPr>
          <a:xfrm>
            <a:off x="2228045" y="1109272"/>
            <a:ext cx="6693236" cy="5285040"/>
          </a:xfrm>
          <a:prstGeom prst="rect">
            <a:avLst/>
          </a:prstGeom>
          <a:ln w="15875">
            <a:solidFill>
              <a:srgbClr val="FFFFFF">
                <a:alpha val="40000"/>
              </a:srgbClr>
            </a:solidFill>
          </a:ln>
          <a:effectLst>
            <a:innerShdw blurRad="57150" dist="38100" dir="14460000">
              <a:prstClr val="black">
                <a:alpha val="70000"/>
              </a:prstClr>
            </a:innerShdw>
          </a:effectLst>
        </p:spPr>
      </p:pic>
      <p:sp>
        <p:nvSpPr>
          <p:cNvPr id="6" name="Text Placeholder 5">
            <a:extLst>
              <a:ext uri="{FF2B5EF4-FFF2-40B4-BE49-F238E27FC236}">
                <a16:creationId xmlns:a16="http://schemas.microsoft.com/office/drawing/2014/main" id="{2CF7207F-A23A-4EA6-8797-5D341752D037}"/>
              </a:ext>
            </a:extLst>
          </p:cNvPr>
          <p:cNvSpPr>
            <a:spLocks noGrp="1"/>
          </p:cNvSpPr>
          <p:nvPr>
            <p:ph type="body" sz="half" idx="2"/>
          </p:nvPr>
        </p:nvSpPr>
        <p:spPr>
          <a:xfrm>
            <a:off x="1714499" y="496220"/>
            <a:ext cx="9824831" cy="2048933"/>
          </a:xfrm>
        </p:spPr>
        <p:txBody>
          <a:bodyPr>
            <a:normAutofit/>
          </a:bodyPr>
          <a:lstStyle/>
          <a:p>
            <a:r>
              <a:rPr lang="en-IN" sz="2400" dirty="0">
                <a:solidFill>
                  <a:schemeClr val="tx1"/>
                </a:solidFill>
              </a:rPr>
              <a:t>Lets see shape of dataset and check their datatypes</a:t>
            </a:r>
          </a:p>
        </p:txBody>
      </p:sp>
    </p:spTree>
    <p:extLst>
      <p:ext uri="{BB962C8B-B14F-4D97-AF65-F5344CB8AC3E}">
        <p14:creationId xmlns:p14="http://schemas.microsoft.com/office/powerpoint/2010/main" val="6867185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Table, Word&#10;&#10;Description automatically generated">
            <a:extLst>
              <a:ext uri="{FF2B5EF4-FFF2-40B4-BE49-F238E27FC236}">
                <a16:creationId xmlns:a16="http://schemas.microsoft.com/office/drawing/2014/main" id="{46683E89-22B7-4A99-8455-125D371695F0}"/>
              </a:ext>
            </a:extLst>
          </p:cNvPr>
          <p:cNvPicPr>
            <a:picLocks noChangeAspect="1"/>
          </p:cNvPicPr>
          <p:nvPr/>
        </p:nvPicPr>
        <p:blipFill rotWithShape="1">
          <a:blip r:embed="rId2">
            <a:extLst>
              <a:ext uri="{28A0092B-C50C-407E-A947-70E740481C1C}">
                <a14:useLocalDpi xmlns:a14="http://schemas.microsoft.com/office/drawing/2010/main" val="0"/>
              </a:ext>
            </a:extLst>
          </a:blip>
          <a:srcRect t="19076" r="10667" b="5233"/>
          <a:stretch/>
        </p:blipFill>
        <p:spPr>
          <a:xfrm>
            <a:off x="3780831" y="1151358"/>
            <a:ext cx="3973947" cy="5063286"/>
          </a:xfrm>
          <a:prstGeom prst="rect">
            <a:avLst/>
          </a:prstGeom>
          <a:effectLst>
            <a:innerShdw blurRad="57150" dist="38100" dir="14460000">
              <a:prstClr val="black">
                <a:alpha val="70000"/>
              </a:prstClr>
            </a:innerShdw>
          </a:effectLst>
        </p:spPr>
      </p:pic>
      <p:sp>
        <p:nvSpPr>
          <p:cNvPr id="3" name="Content Placeholder 2">
            <a:extLst>
              <a:ext uri="{FF2B5EF4-FFF2-40B4-BE49-F238E27FC236}">
                <a16:creationId xmlns:a16="http://schemas.microsoft.com/office/drawing/2014/main" id="{57F0A70B-5CBB-465D-81FF-21796A693824}"/>
              </a:ext>
            </a:extLst>
          </p:cNvPr>
          <p:cNvSpPr>
            <a:spLocks noGrp="1"/>
          </p:cNvSpPr>
          <p:nvPr>
            <p:ph idx="1"/>
          </p:nvPr>
        </p:nvSpPr>
        <p:spPr>
          <a:xfrm>
            <a:off x="3016527" y="165896"/>
            <a:ext cx="9747803" cy="1092201"/>
          </a:xfrm>
        </p:spPr>
        <p:txBody>
          <a:bodyPr vert="horz" lIns="91440" tIns="45720" rIns="91440" bIns="45720" rtlCol="0">
            <a:normAutofit/>
          </a:bodyPr>
          <a:lstStyle/>
          <a:p>
            <a:pPr marL="0" indent="0">
              <a:buNone/>
            </a:pPr>
            <a:r>
              <a:rPr lang="en-US" sz="2400" dirty="0">
                <a:solidFill>
                  <a:schemeClr val="bg1"/>
                </a:solidFill>
              </a:rPr>
              <a:t>Checking Null Values in the Dataset</a:t>
            </a:r>
          </a:p>
        </p:txBody>
      </p:sp>
    </p:spTree>
    <p:extLst>
      <p:ext uri="{BB962C8B-B14F-4D97-AF65-F5344CB8AC3E}">
        <p14:creationId xmlns:p14="http://schemas.microsoft.com/office/powerpoint/2010/main" val="3038302706"/>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Content Placeholder 15">
            <a:extLst>
              <a:ext uri="{FF2B5EF4-FFF2-40B4-BE49-F238E27FC236}">
                <a16:creationId xmlns:a16="http://schemas.microsoft.com/office/drawing/2014/main" id="{24E046A4-663E-48AA-B998-2ADC6B0059D4}"/>
              </a:ext>
            </a:extLst>
          </p:cNvPr>
          <p:cNvSpPr>
            <a:spLocks noGrp="1"/>
          </p:cNvSpPr>
          <p:nvPr>
            <p:ph sz="half" idx="1"/>
          </p:nvPr>
        </p:nvSpPr>
        <p:spPr>
          <a:xfrm>
            <a:off x="3372746" y="-121663"/>
            <a:ext cx="4937655" cy="1063487"/>
          </a:xfrm>
        </p:spPr>
        <p:txBody>
          <a:bodyPr/>
          <a:lstStyle/>
          <a:p>
            <a:r>
              <a:rPr lang="en-IN" dirty="0">
                <a:solidFill>
                  <a:schemeClr val="tx1"/>
                </a:solidFill>
              </a:rPr>
              <a:t>Data Visualization and Analysis</a:t>
            </a:r>
          </a:p>
        </p:txBody>
      </p:sp>
      <p:sp>
        <p:nvSpPr>
          <p:cNvPr id="15" name="Content Placeholder 14">
            <a:extLst>
              <a:ext uri="{FF2B5EF4-FFF2-40B4-BE49-F238E27FC236}">
                <a16:creationId xmlns:a16="http://schemas.microsoft.com/office/drawing/2014/main" id="{9A06660E-4504-4F1A-A770-1B36AC5B40C3}"/>
              </a:ext>
            </a:extLst>
          </p:cNvPr>
          <p:cNvSpPr>
            <a:spLocks noGrp="1"/>
          </p:cNvSpPr>
          <p:nvPr>
            <p:ph sz="half" idx="2"/>
          </p:nvPr>
        </p:nvSpPr>
        <p:spPr>
          <a:xfrm>
            <a:off x="1616731" y="3911047"/>
            <a:ext cx="8958538" cy="2407663"/>
          </a:xfrm>
        </p:spPr>
        <p:txBody>
          <a:bodyPr/>
          <a:lstStyle/>
          <a:p>
            <a:r>
              <a:rPr lang="en-US" dirty="0">
                <a:solidFill>
                  <a:schemeClr val="tx1"/>
                </a:solidFill>
              </a:rPr>
              <a:t>As we can see in observation the data set in unbalance. The Defaulters are very less as compared to non-Defaulters</a:t>
            </a:r>
            <a:r>
              <a:rPr lang="en-US" dirty="0"/>
              <a:t>.</a:t>
            </a:r>
            <a:endParaRPr lang="en-IN" dirty="0"/>
          </a:p>
        </p:txBody>
      </p:sp>
      <p:pic>
        <p:nvPicPr>
          <p:cNvPr id="11" name="Picture 10" descr="Graphical user interface, application, table&#10;&#10;Description automatically generated">
            <a:extLst>
              <a:ext uri="{FF2B5EF4-FFF2-40B4-BE49-F238E27FC236}">
                <a16:creationId xmlns:a16="http://schemas.microsoft.com/office/drawing/2014/main" id="{9683291E-6970-447F-A14B-2544CF5F4A52}"/>
              </a:ext>
            </a:extLst>
          </p:cNvPr>
          <p:cNvPicPr>
            <a:picLocks noChangeAspect="1"/>
          </p:cNvPicPr>
          <p:nvPr/>
        </p:nvPicPr>
        <p:blipFill rotWithShape="1">
          <a:blip r:embed="rId2">
            <a:extLst>
              <a:ext uri="{28A0092B-C50C-407E-A947-70E740481C1C}">
                <a14:useLocalDpi xmlns:a14="http://schemas.microsoft.com/office/drawing/2010/main" val="0"/>
              </a:ext>
            </a:extLst>
          </a:blip>
          <a:srcRect l="7882" t="23793" r="10806" b="13478"/>
          <a:stretch/>
        </p:blipFill>
        <p:spPr>
          <a:xfrm>
            <a:off x="2652460" y="599795"/>
            <a:ext cx="6165273" cy="3685310"/>
          </a:xfrm>
          <a:prstGeom prst="rect">
            <a:avLst/>
          </a:prstGeom>
        </p:spPr>
      </p:pic>
    </p:spTree>
    <p:extLst>
      <p:ext uri="{BB962C8B-B14F-4D97-AF65-F5344CB8AC3E}">
        <p14:creationId xmlns:p14="http://schemas.microsoft.com/office/powerpoint/2010/main" val="11227015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descr="Graphical user interface, application&#10;&#10;Description automatically generated">
            <a:extLst>
              <a:ext uri="{FF2B5EF4-FFF2-40B4-BE49-F238E27FC236}">
                <a16:creationId xmlns:a16="http://schemas.microsoft.com/office/drawing/2014/main" id="{4A66CB54-0131-4D87-AEC8-9E74BB0E4EA8}"/>
              </a:ext>
            </a:extLst>
          </p:cNvPr>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tretch/>
        </p:blipFill>
        <p:spPr>
          <a:xfrm>
            <a:off x="5640387" y="1080862"/>
            <a:ext cx="4813301" cy="4559751"/>
          </a:xfrm>
        </p:spPr>
      </p:pic>
      <p:sp>
        <p:nvSpPr>
          <p:cNvPr id="6" name="Text Placeholder 5">
            <a:extLst>
              <a:ext uri="{FF2B5EF4-FFF2-40B4-BE49-F238E27FC236}">
                <a16:creationId xmlns:a16="http://schemas.microsoft.com/office/drawing/2014/main" id="{22DCD2A1-D1F4-43AF-92A9-BA3D205CAAB9}"/>
              </a:ext>
            </a:extLst>
          </p:cNvPr>
          <p:cNvSpPr>
            <a:spLocks noGrp="1"/>
          </p:cNvSpPr>
          <p:nvPr>
            <p:ph type="body" sz="half" idx="2"/>
          </p:nvPr>
        </p:nvSpPr>
        <p:spPr>
          <a:xfrm>
            <a:off x="3606435" y="236882"/>
            <a:ext cx="5214662" cy="2091267"/>
          </a:xfrm>
        </p:spPr>
        <p:txBody>
          <a:bodyPr/>
          <a:lstStyle/>
          <a:p>
            <a:r>
              <a:rPr lang="en-US" dirty="0">
                <a:solidFill>
                  <a:schemeClr val="tx1"/>
                </a:solidFill>
              </a:rPr>
              <a:t>In the observation we can see that most of the users have taken 6 (Indonesian rupiah) to 30 (Indonesian rupiah) loans. Only Few users have taken loan of more than 30 (Indonesian rupiah)</a:t>
            </a:r>
            <a:endParaRPr lang="en-IN" dirty="0">
              <a:solidFill>
                <a:schemeClr val="tx1"/>
              </a:solidFill>
            </a:endParaRPr>
          </a:p>
        </p:txBody>
      </p:sp>
    </p:spTree>
    <p:extLst>
      <p:ext uri="{BB962C8B-B14F-4D97-AF65-F5344CB8AC3E}">
        <p14:creationId xmlns:p14="http://schemas.microsoft.com/office/powerpoint/2010/main" val="28962437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descr="A picture containing graphical user interface&#10;&#10;Description automatically generated">
            <a:extLst>
              <a:ext uri="{FF2B5EF4-FFF2-40B4-BE49-F238E27FC236}">
                <a16:creationId xmlns:a16="http://schemas.microsoft.com/office/drawing/2014/main" id="{22ED102C-3F1F-4D06-9224-5A0F0F366F51}"/>
              </a:ext>
            </a:extLst>
          </p:cNvPr>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tretch/>
        </p:blipFill>
        <p:spPr>
          <a:xfrm>
            <a:off x="5679874" y="1080862"/>
            <a:ext cx="4734326" cy="4559751"/>
          </a:xfrm>
        </p:spPr>
      </p:pic>
      <p:sp>
        <p:nvSpPr>
          <p:cNvPr id="6" name="Text Placeholder 5">
            <a:extLst>
              <a:ext uri="{FF2B5EF4-FFF2-40B4-BE49-F238E27FC236}">
                <a16:creationId xmlns:a16="http://schemas.microsoft.com/office/drawing/2014/main" id="{EDFC2461-ECD1-4BDA-9FEB-C5E474A7AA78}"/>
              </a:ext>
            </a:extLst>
          </p:cNvPr>
          <p:cNvSpPr>
            <a:spLocks noGrp="1"/>
          </p:cNvSpPr>
          <p:nvPr>
            <p:ph type="body" sz="half" idx="2"/>
          </p:nvPr>
        </p:nvSpPr>
        <p:spPr>
          <a:xfrm>
            <a:off x="3238568" y="236881"/>
            <a:ext cx="5005940" cy="2091267"/>
          </a:xfrm>
        </p:spPr>
        <p:txBody>
          <a:bodyPr/>
          <a:lstStyle/>
          <a:p>
            <a:r>
              <a:rPr lang="en-IN" dirty="0">
                <a:solidFill>
                  <a:schemeClr val="tx1"/>
                </a:solidFill>
              </a:rPr>
              <a:t>As we can see  majority of users have paid back their loan of 6 (Indonesian Rupiah) and 12(Indonesian rupiah) within 5 days of time</a:t>
            </a:r>
          </a:p>
        </p:txBody>
      </p:sp>
    </p:spTree>
    <p:extLst>
      <p:ext uri="{BB962C8B-B14F-4D97-AF65-F5344CB8AC3E}">
        <p14:creationId xmlns:p14="http://schemas.microsoft.com/office/powerpoint/2010/main" val="34016960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descr="Graphical user interface, application&#10;&#10;Description automatically generated">
            <a:extLst>
              <a:ext uri="{FF2B5EF4-FFF2-40B4-BE49-F238E27FC236}">
                <a16:creationId xmlns:a16="http://schemas.microsoft.com/office/drawing/2014/main" id="{76BD4F57-1B21-4A25-9817-D00D50A20B8A}"/>
              </a:ext>
            </a:extLst>
          </p:cNvPr>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tretch/>
        </p:blipFill>
        <p:spPr>
          <a:xfrm>
            <a:off x="5619604" y="1080862"/>
            <a:ext cx="4854867" cy="4559751"/>
          </a:xfrm>
        </p:spPr>
      </p:pic>
      <p:sp>
        <p:nvSpPr>
          <p:cNvPr id="6" name="Text Placeholder 5">
            <a:extLst>
              <a:ext uri="{FF2B5EF4-FFF2-40B4-BE49-F238E27FC236}">
                <a16:creationId xmlns:a16="http://schemas.microsoft.com/office/drawing/2014/main" id="{A26C1FE2-F1EA-4318-A374-401D09B66D5B}"/>
              </a:ext>
            </a:extLst>
          </p:cNvPr>
          <p:cNvSpPr>
            <a:spLocks noGrp="1"/>
          </p:cNvSpPr>
          <p:nvPr>
            <p:ph type="body" sz="half" idx="2"/>
          </p:nvPr>
        </p:nvSpPr>
        <p:spPr>
          <a:xfrm>
            <a:off x="2089702" y="306456"/>
            <a:ext cx="8012595" cy="2091267"/>
          </a:xfrm>
        </p:spPr>
        <p:txBody>
          <a:bodyPr/>
          <a:lstStyle/>
          <a:p>
            <a:r>
              <a:rPr lang="en-IN" dirty="0">
                <a:solidFill>
                  <a:schemeClr val="tx1"/>
                </a:solidFill>
              </a:rPr>
              <a:t>As we can see majority of people have recharge their main account with 770 and 1539 , very few users have </a:t>
            </a:r>
            <a:r>
              <a:rPr lang="en-IN" dirty="0" err="1">
                <a:solidFill>
                  <a:schemeClr val="tx1"/>
                </a:solidFill>
              </a:rPr>
              <a:t>have</a:t>
            </a:r>
            <a:r>
              <a:rPr lang="en-IN" dirty="0">
                <a:solidFill>
                  <a:schemeClr val="tx1"/>
                </a:solidFill>
              </a:rPr>
              <a:t> recharged their main account with more than 10,000 rupee</a:t>
            </a:r>
          </a:p>
        </p:txBody>
      </p:sp>
    </p:spTree>
    <p:extLst>
      <p:ext uri="{BB962C8B-B14F-4D97-AF65-F5344CB8AC3E}">
        <p14:creationId xmlns:p14="http://schemas.microsoft.com/office/powerpoint/2010/main" val="264715722"/>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126</TotalTime>
  <Words>713</Words>
  <Application>Microsoft Office PowerPoint</Application>
  <PresentationFormat>Widescreen</PresentationFormat>
  <Paragraphs>53</Paragraphs>
  <Slides>19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19</vt:i4>
      </vt:variant>
    </vt:vector>
  </HeadingPairs>
  <TitlesOfParts>
    <vt:vector size="22" baseType="lpstr">
      <vt:lpstr>Calibri</vt:lpstr>
      <vt:lpstr>Calibri Light</vt:lpstr>
      <vt:lpstr>Retrospect</vt:lpstr>
      <vt:lpstr>Micro Credit Defaulter project</vt:lpstr>
      <vt:lpstr>Problem Statement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 Credit Defaulter project</dc:title>
  <dc:creator>verma.shikha105@outlook.com</dc:creator>
  <cp:lastModifiedBy>i Brand</cp:lastModifiedBy>
  <cp:revision>19</cp:revision>
  <dcterms:created xsi:type="dcterms:W3CDTF">2020-11-26T18:10:29Z</dcterms:created>
  <dcterms:modified xsi:type="dcterms:W3CDTF">2021-04-30T16:30:25Z</dcterms:modified>
</cp:coreProperties>
</file>