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omforta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njamin Tott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bold.fntdata"/><Relationship Id="rId14"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09T16:15:05.085">
    <p:pos x="121" y="104"/>
    <p:text>Pass - Nice work!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hyperlink" Target="mailto:faiyaz@pdx.edu" TargetMode="External"/><Relationship Id="rId6"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LqqEGl_q-82qbJvtv1NjDri-YeR1BFAy/view?usp=shar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eHt2LCsvD7WkD07eJfUz_fs15Gyp0NaI/view?usp=shar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 to Concurrency</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4">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696525" y="34825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Email: </a:t>
            </a:r>
            <a:r>
              <a:rPr lang="en" u="sng">
                <a:solidFill>
                  <a:schemeClr val="hlink"/>
                </a:solidFill>
                <a:hlinkClick r:id="rId5"/>
              </a:rPr>
              <a:t>faiyaz@pdx.edu</a:t>
            </a:r>
            <a:endParaRPr/>
          </a:p>
          <a:p>
            <a:pPr indent="0" lvl="0" marL="0" rtl="0" algn="l">
              <a:spcBef>
                <a:spcPts val="0"/>
              </a:spcBef>
              <a:spcAft>
                <a:spcPts val="0"/>
              </a:spcAft>
              <a:buNone/>
            </a:pPr>
            <a:r>
              <a:rPr lang="en"/>
              <a:t>Partner’s email: </a:t>
            </a:r>
            <a:r>
              <a:rPr lang="en" u="sng">
                <a:solidFill>
                  <a:schemeClr val="hlink"/>
                </a:solidFill>
                <a:hlinkClick r:id="rId6"/>
              </a:rPr>
              <a:t>boyapati@pdx.edu</a:t>
            </a:r>
            <a:r>
              <a:rPr lang="en"/>
              <a:t> </a:t>
            </a:r>
            <a:endParaRPr/>
          </a:p>
        </p:txBody>
      </p:sp>
      <p:sp>
        <p:nvSpPr>
          <p:cNvPr id="59" name="Google Shape;59;p13"/>
          <p:cNvSpPr txBox="1"/>
          <p:nvPr/>
        </p:nvSpPr>
        <p:spPr>
          <a:xfrm>
            <a:off x="193400" y="166075"/>
            <a:ext cx="17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
        <p:nvSpPr>
          <p:cNvPr id="65" name="Google Shape;65;p14"/>
          <p:cNvSpPr txBox="1"/>
          <p:nvPr/>
        </p:nvSpPr>
        <p:spPr>
          <a:xfrm>
            <a:off x="7255500" y="4295825"/>
            <a:ext cx="17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helloT.c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a:t>
            </a:r>
            <a:r>
              <a:rPr b="1" lang="en">
                <a:solidFill>
                  <a:schemeClr val="dk1"/>
                </a:solidFill>
                <a:latin typeface="Courier New"/>
                <a:ea typeface="Courier New"/>
                <a:cs typeface="Courier New"/>
                <a:sym typeface="Courier New"/>
              </a:rPr>
              <a:t>helloT.c</a:t>
            </a:r>
            <a:r>
              <a:rPr lang="en">
                <a:solidFill>
                  <a:schemeClr val="dk1"/>
                </a:solidFill>
                <a:latin typeface="Comfortaa"/>
                <a:ea typeface="Comfortaa"/>
                <a:cs typeface="Comfortaa"/>
                <a:sym typeface="Comfortaa"/>
              </a:rPr>
              <a:t> program linked from the unit course plan document. Read and understand the source code. Read the man pages for all of the pthreads API calls used in the program so that you fully understand the program.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Build and run </a:t>
            </a:r>
            <a:r>
              <a:rPr b="1" lang="en">
                <a:solidFill>
                  <a:schemeClr val="dk1"/>
                </a:solidFill>
                <a:latin typeface="Courier New"/>
                <a:ea typeface="Courier New"/>
                <a:cs typeface="Courier New"/>
                <a:sym typeface="Courier New"/>
              </a:rPr>
              <a:t>helloT</a:t>
            </a:r>
            <a:r>
              <a:rPr lang="en">
                <a:solidFill>
                  <a:schemeClr val="dk1"/>
                </a:solidFill>
                <a:latin typeface="Comfortaa"/>
                <a:ea typeface="Comfortaa"/>
                <a:cs typeface="Comfortaa"/>
                <a:sym typeface="Comfortaa"/>
              </a:rPr>
              <a:t> and confirm that the output is similar to what is described in the source code.</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Answer:</a:t>
            </a:r>
            <a:r>
              <a:rPr lang="en">
                <a:solidFill>
                  <a:schemeClr val="dk1"/>
                </a:solidFill>
                <a:latin typeface="Comfortaa"/>
                <a:ea typeface="Comfortaa"/>
                <a:cs typeface="Comfortaa"/>
                <a:sym typeface="Comfortaa"/>
              </a:rPr>
              <a:t> Yes, the output is similar to what is described in the source code.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
        <p:nvSpPr>
          <p:cNvPr id="71" name="Google Shape;71;p15"/>
          <p:cNvSpPr txBox="1"/>
          <p:nvPr/>
        </p:nvSpPr>
        <p:spPr>
          <a:xfrm>
            <a:off x="7255500" y="4295825"/>
            <a:ext cx="17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Modify your copy of </a:t>
            </a:r>
            <a:r>
              <a:rPr b="1" lang="en" sz="1800">
                <a:latin typeface="Courier New"/>
                <a:ea typeface="Courier New"/>
                <a:cs typeface="Courier New"/>
                <a:sym typeface="Courier New"/>
              </a:rPr>
              <a:t>helloT.c</a:t>
            </a:r>
            <a:r>
              <a:rPr lang="en" sz="1800">
                <a:latin typeface="Comfortaa"/>
                <a:ea typeface="Comfortaa"/>
                <a:cs typeface="Comfortaa"/>
                <a:sym typeface="Comfortaa"/>
              </a:rPr>
              <a:t> so that it creates the correct number of threads and that each thread computes its own unique factorial. Test the code with various input values.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Name your fixed version helloT2.c, upload it to your submissions folder and provide a link to it here (the link below is incorrect and must be changed to link to your helloT2.c program)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Here is the link -&gt; </a:t>
            </a:r>
            <a:r>
              <a:rPr lang="en" sz="1800" u="sng">
                <a:solidFill>
                  <a:schemeClr val="hlink"/>
                </a:solidFill>
                <a:latin typeface="Comfortaa"/>
                <a:ea typeface="Comfortaa"/>
                <a:cs typeface="Comfortaa"/>
                <a:sym typeface="Comfortaa"/>
                <a:hlinkClick r:id="rId3"/>
              </a:rPr>
              <a:t>https://drive.google.com/file/d/1LqqEGl_q-82qbJvtv1NjDri-YeR1BFAy/view?usp=share_link</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7" name="Google Shape;77;p16"/>
          <p:cNvSpPr txBox="1"/>
          <p:nvPr/>
        </p:nvSpPr>
        <p:spPr>
          <a:xfrm>
            <a:off x="7255500" y="4295825"/>
            <a:ext cx="17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Comfortaa"/>
                <a:ea typeface="Comfortaa"/>
                <a:cs typeface="Comfortaa"/>
                <a:sym typeface="Comfortaa"/>
              </a:rPr>
              <a:t>2</a:t>
            </a:r>
            <a:r>
              <a:rPr b="1" lang="en" sz="2100">
                <a:latin typeface="Comfortaa"/>
                <a:ea typeface="Comfortaa"/>
                <a:cs typeface="Comfortaa"/>
                <a:sym typeface="Comfortaa"/>
              </a:rPr>
              <a:t>.</a:t>
            </a:r>
            <a:r>
              <a:rPr lang="en" sz="1500">
                <a:latin typeface="Comfortaa"/>
                <a:ea typeface="Comfortaa"/>
                <a:cs typeface="Comfortaa"/>
                <a:sym typeface="Comfortaa"/>
              </a:rPr>
              <a:t> </a:t>
            </a:r>
            <a:r>
              <a:rPr lang="en" sz="1500">
                <a:latin typeface="Comfortaa"/>
                <a:ea typeface="Comfortaa"/>
                <a:cs typeface="Comfortaa"/>
                <a:sym typeface="Comfortaa"/>
              </a:rPr>
              <a:t> test your helloT program by running the following sequence of commands on your linux system:</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rm -f helloT2_out.txt</a:t>
            </a:r>
            <a:br>
              <a:rPr b="1" lang="en" sz="900">
                <a:latin typeface="Courier New"/>
                <a:ea typeface="Courier New"/>
                <a:cs typeface="Courier New"/>
                <a:sym typeface="Courier New"/>
              </a:rPr>
            </a:br>
            <a:r>
              <a:rPr b="1" lang="en" sz="900">
                <a:latin typeface="Courier New"/>
                <a:ea typeface="Courier New"/>
                <a:cs typeface="Courier New"/>
                <a:sym typeface="Courier New"/>
              </a:rPr>
              <a:t>date &gt;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echo ./helloT2 1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./helloT2 1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echo ./helloT2 5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./helloT2 5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echo ./helloT2 15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./helloT2 15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echo ./helloT2 25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./helloT2 25 &gt;&gt; helloT2_out.txt</a:t>
            </a:r>
            <a:endParaRPr b="1" sz="9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00">
                <a:latin typeface="Courier New"/>
                <a:ea typeface="Courier New"/>
                <a:cs typeface="Courier New"/>
                <a:sym typeface="Courier New"/>
              </a:rPr>
              <a:t>date &gt;&gt; helloT2_out.txt</a:t>
            </a:r>
            <a:br>
              <a:rPr b="1" lang="en" sz="900">
                <a:latin typeface="Courier New"/>
                <a:ea typeface="Courier New"/>
                <a:cs typeface="Courier New"/>
                <a:sym typeface="Courier New"/>
              </a:rPr>
            </a:br>
            <a:endParaRPr sz="13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500">
                <a:latin typeface="Comfortaa"/>
                <a:ea typeface="Comfortaa"/>
                <a:cs typeface="Comfortaa"/>
                <a:sym typeface="Comfortaa"/>
              </a:rPr>
              <a:t>Inspect the helloT2_out.txt file to make sure that the program is running correctly. Upload your helloT2_out.txt file to your submission folder and provide a link to it here:  </a:t>
            </a:r>
            <a:r>
              <a:rPr lang="en" sz="1500" u="sng">
                <a:solidFill>
                  <a:schemeClr val="hlink"/>
                </a:solidFill>
                <a:latin typeface="Comfortaa"/>
                <a:ea typeface="Comfortaa"/>
                <a:cs typeface="Comfortaa"/>
                <a:sym typeface="Comfortaa"/>
                <a:hlinkClick r:id="rId3"/>
              </a:rPr>
              <a:t>https://drive.google.com/file/d/1eHt2LCsvD7WkD07eJfUz_fs15Gyp0NaI/view?usp=share_link</a:t>
            </a:r>
            <a:r>
              <a:rPr lang="en" sz="1500">
                <a:latin typeface="Comfortaa"/>
                <a:ea typeface="Comfortaa"/>
                <a:cs typeface="Comfortaa"/>
                <a:sym typeface="Comfortaa"/>
              </a:rPr>
              <a:t> </a:t>
            </a:r>
            <a:endParaRPr sz="15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02275" y="348450"/>
            <a:ext cx="8342700" cy="279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Were any parts of this assignment particularly difficult for you? If so, describe the most difficult part of the assignment, for example, the part that required the most effort for you.</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88" name="Google Shape;88;p18"/>
          <p:cNvSpPr txBox="1"/>
          <p:nvPr/>
        </p:nvSpPr>
        <p:spPr>
          <a:xfrm>
            <a:off x="444050" y="1776175"/>
            <a:ext cx="82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I studied C </a:t>
            </a:r>
            <a:r>
              <a:rPr lang="en"/>
              <a:t>programming</a:t>
            </a:r>
            <a:r>
              <a:rPr lang="en"/>
              <a:t> in my undergrad and I haven’t used much in my professional career. So it is taking more time to </a:t>
            </a:r>
            <a:r>
              <a:rPr lang="en"/>
              <a:t>understand for me. </a:t>
            </a:r>
            <a:endParaRPr/>
          </a:p>
        </p:txBody>
      </p:sp>
      <p:sp>
        <p:nvSpPr>
          <p:cNvPr id="89" name="Google Shape;89;p18"/>
          <p:cNvSpPr txBox="1"/>
          <p:nvPr/>
        </p:nvSpPr>
        <p:spPr>
          <a:xfrm>
            <a:off x="7255500" y="4295825"/>
            <a:ext cx="17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302275" y="348450"/>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Before this assignment had you any previous experience writing concurrent software? If yes, then briefly describe your previous experiences.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I developed several batch jobs using spring boot in java when I was working as systems engineer at Tata Consultancy Services. The </a:t>
            </a:r>
            <a:r>
              <a:rPr lang="en" sz="1800">
                <a:solidFill>
                  <a:schemeClr val="dk1"/>
                </a:solidFill>
                <a:latin typeface="Comfortaa"/>
                <a:ea typeface="Comfortaa"/>
                <a:cs typeface="Comfortaa"/>
                <a:sym typeface="Comfortaa"/>
              </a:rPr>
              <a:t>functionality</a:t>
            </a:r>
            <a:r>
              <a:rPr lang="en" sz="1800">
                <a:solidFill>
                  <a:schemeClr val="dk1"/>
                </a:solidFill>
                <a:latin typeface="Comfortaa"/>
                <a:ea typeface="Comfortaa"/>
                <a:cs typeface="Comfortaa"/>
                <a:sym typeface="Comfortaa"/>
              </a:rPr>
              <a:t> of one of the batch job is to fetch 10 inbound files from the server, then create 10 threads. Each this thread reads the each inbound file and update the oracle table with the data </a:t>
            </a:r>
            <a:r>
              <a:rPr lang="en" sz="1800">
                <a:solidFill>
                  <a:schemeClr val="dk1"/>
                </a:solidFill>
                <a:latin typeface="Comfortaa"/>
                <a:ea typeface="Comfortaa"/>
                <a:cs typeface="Comfortaa"/>
                <a:sym typeface="Comfortaa"/>
              </a:rPr>
              <a:t>and</a:t>
            </a:r>
            <a:r>
              <a:rPr lang="en" sz="1800">
                <a:solidFill>
                  <a:schemeClr val="dk1"/>
                </a:solidFill>
                <a:latin typeface="Comfortaa"/>
                <a:ea typeface="Comfortaa"/>
                <a:cs typeface="Comfortaa"/>
                <a:sym typeface="Comfortaa"/>
              </a:rPr>
              <a:t> place the file in outbound path. </a:t>
            </a:r>
            <a:endParaRPr sz="1800">
              <a:solidFill>
                <a:schemeClr val="dk1"/>
              </a:solidFill>
              <a:latin typeface="Comfortaa"/>
              <a:ea typeface="Comfortaa"/>
              <a:cs typeface="Comfortaa"/>
              <a:sym typeface="Comfortaa"/>
            </a:endParaRPr>
          </a:p>
        </p:txBody>
      </p:sp>
      <p:sp>
        <p:nvSpPr>
          <p:cNvPr id="95" name="Google Shape;95;p19"/>
          <p:cNvSpPr txBox="1"/>
          <p:nvPr/>
        </p:nvSpPr>
        <p:spPr>
          <a:xfrm>
            <a:off x="7255500" y="4295825"/>
            <a:ext cx="17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