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Comforta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B821BC-CD54-4A9D-9155-22B1FAD636B7}">
  <a:tblStyle styleId="{29B821BC-CD54-4A9D-9155-22B1FAD636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Comfortaa-bold.fntdata"/><Relationship Id="rId16"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236bbf24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236bbf24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236bbf3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236bbf3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236bbf3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236bbf3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faiyaz@pdx.edu" TargetMode="External"/><Relationship Id="rId5" Type="http://schemas.openxmlformats.org/officeDocument/2006/relationships/hyperlink" Target="mailto:boyapati@pdx.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8ZlOgDlGon1Of-5Dz9JGxQ4Aff4Kio0E/view?usp=share_li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59yppIW2Bgm7NqyK070ZWWhbancc-Q36/view?usp=share_lin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Threads</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577250" y="3892775"/>
            <a:ext cx="426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Mail id: </a:t>
            </a:r>
            <a:r>
              <a:rPr lang="en" u="sng">
                <a:solidFill>
                  <a:schemeClr val="hlink"/>
                </a:solidFill>
                <a:hlinkClick r:id="rId4"/>
              </a:rPr>
              <a:t>faiyaz@pdx.edu</a:t>
            </a:r>
            <a:r>
              <a:rPr lang="en"/>
              <a:t> </a:t>
            </a:r>
            <a:endParaRPr/>
          </a:p>
          <a:p>
            <a:pPr indent="0" lvl="0" marL="0" rtl="0" algn="l">
              <a:spcBef>
                <a:spcPts val="0"/>
              </a:spcBef>
              <a:spcAft>
                <a:spcPts val="0"/>
              </a:spcAft>
              <a:buNone/>
            </a:pPr>
            <a:r>
              <a:rPr lang="en"/>
              <a:t>Partners mail id: </a:t>
            </a:r>
            <a:r>
              <a:rPr lang="en" u="sng">
                <a:solidFill>
                  <a:schemeClr val="hlink"/>
                </a:solidFill>
                <a:hlinkClick r:id="rId5"/>
              </a:rPr>
              <a:t>boyapati@pdx.edu</a:t>
            </a:r>
            <a:r>
              <a:rPr lang="en"/>
              <a:t> </a:t>
            </a:r>
            <a:endParaRPr/>
          </a:p>
        </p:txBody>
      </p:sp>
      <p:sp>
        <p:nvSpPr>
          <p:cNvPr id="59" name="Google Shape;59;p13"/>
          <p:cNvSpPr txBox="1"/>
          <p:nvPr/>
        </p:nvSpPr>
        <p:spPr>
          <a:xfrm>
            <a:off x="151025" y="106600"/>
            <a:ext cx="10926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sum.c</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Your assignment is to read, understand, build, run and improve the </a:t>
            </a:r>
            <a:r>
              <a:rPr b="1" lang="en">
                <a:solidFill>
                  <a:schemeClr val="dk1"/>
                </a:solidFill>
                <a:latin typeface="Courier New"/>
                <a:ea typeface="Courier New"/>
                <a:cs typeface="Courier New"/>
                <a:sym typeface="Courier New"/>
              </a:rPr>
              <a:t>sum.c</a:t>
            </a:r>
            <a:r>
              <a:rPr lang="en">
                <a:solidFill>
                  <a:schemeClr val="dk1"/>
                </a:solidFill>
                <a:latin typeface="Comfortaa"/>
                <a:ea typeface="Comfortaa"/>
                <a:cs typeface="Comfortaa"/>
                <a:sym typeface="Comfortaa"/>
              </a:rPr>
              <a:t> program. Begin by reading and understanding the </a:t>
            </a:r>
            <a:r>
              <a:rPr b="1" lang="en">
                <a:solidFill>
                  <a:schemeClr val="dk1"/>
                </a:solidFill>
                <a:latin typeface="Courier New"/>
                <a:ea typeface="Courier New"/>
                <a:cs typeface="Courier New"/>
                <a:sym typeface="Courier New"/>
              </a:rPr>
              <a:t>sum.c</a:t>
            </a:r>
            <a:r>
              <a:rPr lang="en">
                <a:solidFill>
                  <a:schemeClr val="dk1"/>
                </a:solidFill>
                <a:latin typeface="Comfortaa"/>
                <a:ea typeface="Comfortaa"/>
                <a:cs typeface="Comfortaa"/>
                <a:sym typeface="Comfortaa"/>
              </a:rPr>
              <a:t> source code which is linked from the course plan document.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Next, build and run the original </a:t>
            </a:r>
            <a:r>
              <a:rPr b="1" lang="en">
                <a:solidFill>
                  <a:schemeClr val="dk1"/>
                </a:solidFill>
                <a:latin typeface="Courier New"/>
                <a:ea typeface="Courier New"/>
                <a:cs typeface="Courier New"/>
                <a:sym typeface="Courier New"/>
              </a:rPr>
              <a:t>sum.c</a:t>
            </a:r>
            <a:r>
              <a:rPr lang="en">
                <a:solidFill>
                  <a:schemeClr val="dk1"/>
                </a:solidFill>
                <a:latin typeface="Comfortaa"/>
                <a:ea typeface="Comfortaa"/>
                <a:cs typeface="Comfortaa"/>
                <a:sym typeface="Comfortaa"/>
              </a:rPr>
              <a:t> program as described in the source code. When you run the original version it should fail!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Why does the original sum program fail? What is wrong with it?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Answer: The original sum program fails when the threads are declared and used in functions and then there is no synchronization in the threads. Since all the threads tries to access the same variables, this leads to wrong results.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Modify the </a:t>
            </a:r>
            <a:r>
              <a:rPr b="1" lang="en" sz="1800">
                <a:latin typeface="Courier New"/>
                <a:ea typeface="Courier New"/>
                <a:cs typeface="Courier New"/>
                <a:sym typeface="Courier New"/>
              </a:rPr>
              <a:t>sum.c</a:t>
            </a:r>
            <a:r>
              <a:rPr lang="en" sz="1800">
                <a:latin typeface="Comfortaa"/>
                <a:ea typeface="Comfortaa"/>
                <a:cs typeface="Comfortaa"/>
                <a:sym typeface="Comfortaa"/>
              </a:rPr>
              <a:t> source code to create a new version named </a:t>
            </a:r>
            <a:r>
              <a:rPr b="1" lang="en" sz="1800">
                <a:latin typeface="Courier New"/>
                <a:ea typeface="Courier New"/>
                <a:cs typeface="Courier New"/>
                <a:sym typeface="Courier New"/>
              </a:rPr>
              <a:t>sum2.c</a:t>
            </a:r>
            <a:r>
              <a:rPr lang="en" sz="1800">
                <a:latin typeface="Comfortaa"/>
                <a:ea typeface="Comfortaa"/>
                <a:cs typeface="Comfortaa"/>
                <a:sym typeface="Comfortaa"/>
              </a:rPr>
              <a:t> that calculates the sums correctly and consistently using multiple threads.  Test </a:t>
            </a:r>
            <a:r>
              <a:rPr b="1" lang="en" sz="1800">
                <a:latin typeface="Courier New"/>
                <a:ea typeface="Courier New"/>
                <a:cs typeface="Courier New"/>
                <a:sym typeface="Courier New"/>
              </a:rPr>
              <a:t>sum2</a:t>
            </a:r>
            <a:r>
              <a:rPr lang="en" sz="1800">
                <a:latin typeface="Comfortaa"/>
                <a:ea typeface="Comfortaa"/>
                <a:cs typeface="Comfortaa"/>
                <a:sym typeface="Comfortaa"/>
              </a:rPr>
              <a:t> with 4 threads and various numbers of Rounds such as 2, 20, 200, 2000. Keep the code INEFFICIENT in that every thread updates the global Total on every iteration of its inner loop. If your code takes longer than 2 minutes to run, then stop it and run with a lower number of Rounds.</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Upload your </a:t>
            </a:r>
            <a:r>
              <a:rPr b="1" lang="en" sz="1800">
                <a:latin typeface="Courier New"/>
                <a:ea typeface="Courier New"/>
                <a:cs typeface="Courier New"/>
                <a:sym typeface="Courier New"/>
              </a:rPr>
              <a:t>sum2.c</a:t>
            </a:r>
            <a:r>
              <a:rPr lang="en" sz="1800">
                <a:latin typeface="Comfortaa"/>
                <a:ea typeface="Comfortaa"/>
                <a:cs typeface="Comfortaa"/>
                <a:sym typeface="Comfortaa"/>
              </a:rPr>
              <a:t> file to your submissions folder and provide a link to it here:- </a:t>
            </a:r>
            <a:r>
              <a:rPr lang="en" sz="1800" u="sng">
                <a:solidFill>
                  <a:schemeClr val="hlink"/>
                </a:solidFill>
                <a:latin typeface="Comfortaa"/>
                <a:ea typeface="Comfortaa"/>
                <a:cs typeface="Comfortaa"/>
                <a:sym typeface="Comfortaa"/>
                <a:hlinkClick r:id="rId3"/>
              </a:rPr>
              <a:t>https://drive.google.com/file/d/18ZlOgDlGon1Of-5Dz9JGxQ4Aff4Kio0E/view?usp=share_link</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302275" y="348450"/>
            <a:ext cx="8342700" cy="3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Improve your </a:t>
            </a:r>
            <a:r>
              <a:rPr b="1" lang="en" sz="1800">
                <a:solidFill>
                  <a:schemeClr val="dk1"/>
                </a:solidFill>
                <a:latin typeface="Courier New"/>
                <a:ea typeface="Courier New"/>
                <a:cs typeface="Courier New"/>
                <a:sym typeface="Courier New"/>
              </a:rPr>
              <a:t>sum2.c</a:t>
            </a:r>
            <a:r>
              <a:rPr lang="en" sz="1800">
                <a:solidFill>
                  <a:schemeClr val="dk1"/>
                </a:solidFill>
                <a:latin typeface="Comfortaa"/>
                <a:ea typeface="Comfortaa"/>
                <a:cs typeface="Comfortaa"/>
                <a:sym typeface="Comfortaa"/>
              </a:rPr>
              <a:t> source code to produce a new version, called </a:t>
            </a:r>
            <a:r>
              <a:rPr b="1" lang="en" sz="1800">
                <a:solidFill>
                  <a:schemeClr val="dk1"/>
                </a:solidFill>
                <a:latin typeface="Courier New"/>
                <a:ea typeface="Courier New"/>
                <a:cs typeface="Courier New"/>
                <a:sym typeface="Courier New"/>
              </a:rPr>
              <a:t>sum3.c</a:t>
            </a:r>
            <a:r>
              <a:rPr lang="en" sz="1800">
                <a:solidFill>
                  <a:schemeClr val="dk1"/>
                </a:solidFill>
                <a:latin typeface="Comfortaa"/>
                <a:ea typeface="Comfortaa"/>
                <a:cs typeface="Comfortaa"/>
                <a:sym typeface="Comfortaa"/>
              </a:rPr>
              <a:t>, that is more efficient in that each thread calculates its local sum and then modifies the shared </a:t>
            </a:r>
            <a:r>
              <a:rPr b="1" lang="en" sz="1800">
                <a:solidFill>
                  <a:schemeClr val="dk1"/>
                </a:solidFill>
                <a:latin typeface="Courier New"/>
                <a:ea typeface="Courier New"/>
                <a:cs typeface="Courier New"/>
                <a:sym typeface="Courier New"/>
              </a:rPr>
              <a:t>Total</a:t>
            </a:r>
            <a:r>
              <a:rPr lang="en" sz="1800">
                <a:solidFill>
                  <a:schemeClr val="dk1"/>
                </a:solidFill>
                <a:latin typeface="Comfortaa"/>
                <a:ea typeface="Comfortaa"/>
                <a:cs typeface="Comfortaa"/>
                <a:sym typeface="Comfortaa"/>
              </a:rPr>
              <a:t> variable when finished calculating its local total.</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Build, Run, Test and Upload </a:t>
            </a:r>
            <a:r>
              <a:rPr b="1" lang="en" sz="1800">
                <a:solidFill>
                  <a:schemeClr val="dk1"/>
                </a:solidFill>
                <a:latin typeface="Courier New"/>
                <a:ea typeface="Courier New"/>
                <a:cs typeface="Courier New"/>
                <a:sym typeface="Courier New"/>
              </a:rPr>
              <a:t>sum3.c</a:t>
            </a:r>
            <a:r>
              <a:rPr lang="en" sz="1800">
                <a:solidFill>
                  <a:schemeClr val="dk1"/>
                </a:solidFill>
                <a:latin typeface="Comfortaa"/>
                <a:ea typeface="Comfortaa"/>
                <a:cs typeface="Comfortaa"/>
                <a:sym typeface="Comfortaa"/>
              </a:rPr>
              <a:t> to your submissions folder and provide a link to it here: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u="sng">
                <a:solidFill>
                  <a:schemeClr val="hlink"/>
                </a:solidFill>
                <a:latin typeface="Comfortaa"/>
                <a:ea typeface="Comfortaa"/>
                <a:cs typeface="Comfortaa"/>
                <a:sym typeface="Comfortaa"/>
                <a:hlinkClick r:id="rId3"/>
              </a:rPr>
              <a:t>https://drive.google.com/file/d/159yppIW2Bgm7NqyK070ZWWhbancc-Q36/view?usp=share_link</a:t>
            </a: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85" name="Google Shape;85;p18"/>
          <p:cNvSpPr txBox="1"/>
          <p:nvPr/>
        </p:nvSpPr>
        <p:spPr>
          <a:xfrm>
            <a:off x="2140900" y="4113025"/>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00"/>
                </a:highlight>
              </a:rPr>
              <a:t>Code looks good</a:t>
            </a:r>
            <a:endParaRPr>
              <a:highlight>
                <a:srgbClr val="00FF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302275" y="348450"/>
            <a:ext cx="8342700" cy="4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4</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Compare the performance of your </a:t>
            </a:r>
            <a:r>
              <a:rPr b="1" lang="en" sz="1800">
                <a:solidFill>
                  <a:schemeClr val="dk1"/>
                </a:solidFill>
                <a:latin typeface="Courier New"/>
                <a:ea typeface="Courier New"/>
                <a:cs typeface="Courier New"/>
                <a:sym typeface="Courier New"/>
              </a:rPr>
              <a:t>sum2</a:t>
            </a:r>
            <a:r>
              <a:rPr lang="en" sz="1800">
                <a:solidFill>
                  <a:schemeClr val="dk1"/>
                </a:solidFill>
                <a:latin typeface="Comfortaa"/>
                <a:ea typeface="Comfortaa"/>
                <a:cs typeface="Comfortaa"/>
                <a:sym typeface="Comfortaa"/>
              </a:rPr>
              <a:t> vs. </a:t>
            </a:r>
            <a:r>
              <a:rPr b="1" lang="en" sz="1800">
                <a:solidFill>
                  <a:schemeClr val="dk1"/>
                </a:solidFill>
                <a:latin typeface="Courier New"/>
                <a:ea typeface="Courier New"/>
                <a:cs typeface="Courier New"/>
                <a:sym typeface="Courier New"/>
              </a:rPr>
              <a:t>sum3</a:t>
            </a:r>
            <a:r>
              <a:rPr lang="en" sz="1800">
                <a:solidFill>
                  <a:schemeClr val="dk1"/>
                </a:solidFill>
                <a:latin typeface="Comfortaa"/>
                <a:ea typeface="Comfortaa"/>
                <a:cs typeface="Comfortaa"/>
                <a:sym typeface="Comfortaa"/>
              </a:rPr>
              <a:t> using 4 threads and each of these values for the "Rounds" input: 500, 1000, 2000, 4000, 8000. Construct a line graph comparing the runtime of </a:t>
            </a:r>
            <a:r>
              <a:rPr b="1" lang="en" sz="1800">
                <a:solidFill>
                  <a:schemeClr val="dk1"/>
                </a:solidFill>
                <a:latin typeface="Courier New"/>
                <a:ea typeface="Courier New"/>
                <a:cs typeface="Courier New"/>
                <a:sym typeface="Courier New"/>
              </a:rPr>
              <a:t>sum2</a:t>
            </a:r>
            <a:r>
              <a:rPr lang="en" sz="1800">
                <a:solidFill>
                  <a:schemeClr val="dk1"/>
                </a:solidFill>
                <a:latin typeface="Comfortaa"/>
                <a:ea typeface="Comfortaa"/>
                <a:cs typeface="Comfortaa"/>
                <a:sym typeface="Comfortaa"/>
              </a:rPr>
              <a:t> vs. </a:t>
            </a:r>
            <a:r>
              <a:rPr b="1" lang="en" sz="1800">
                <a:solidFill>
                  <a:schemeClr val="dk1"/>
                </a:solidFill>
                <a:latin typeface="Courier New"/>
                <a:ea typeface="Courier New"/>
                <a:cs typeface="Courier New"/>
                <a:sym typeface="Courier New"/>
              </a:rPr>
              <a:t>sum3</a:t>
            </a:r>
            <a:r>
              <a:rPr lang="en" sz="1800">
                <a:solidFill>
                  <a:schemeClr val="dk1"/>
                </a:solidFill>
                <a:latin typeface="Comfortaa"/>
                <a:ea typeface="Comfortaa"/>
                <a:cs typeface="Comfortaa"/>
                <a:sym typeface="Comfortaa"/>
              </a:rPr>
              <a:t> for each Rounds input value. Show your graph on the next page.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(btw, one easy way to measure the runtime of a program on Linux is to run it with the </a:t>
            </a:r>
            <a:r>
              <a:rPr b="1" lang="en" sz="1800">
                <a:solidFill>
                  <a:schemeClr val="dk1"/>
                </a:solidFill>
                <a:latin typeface="Courier New"/>
                <a:ea typeface="Courier New"/>
                <a:cs typeface="Courier New"/>
                <a:sym typeface="Courier New"/>
              </a:rPr>
              <a:t>time</a:t>
            </a:r>
            <a:r>
              <a:rPr lang="en" sz="1800">
                <a:solidFill>
                  <a:schemeClr val="dk1"/>
                </a:solidFill>
                <a:latin typeface="Comfortaa"/>
                <a:ea typeface="Comfortaa"/>
                <a:cs typeface="Comfortaa"/>
                <a:sym typeface="Comfortaa"/>
              </a:rPr>
              <a:t> command like this: </a:t>
            </a:r>
            <a:r>
              <a:rPr b="1" lang="en" sz="1800">
                <a:solidFill>
                  <a:schemeClr val="dk1"/>
                </a:solidFill>
                <a:latin typeface="Courier New"/>
                <a:ea typeface="Courier New"/>
                <a:cs typeface="Courier New"/>
                <a:sym typeface="Courier New"/>
              </a:rPr>
              <a:t>time &lt;my command&gt; </a:t>
            </a:r>
            <a:r>
              <a:rPr lang="en" sz="1800">
                <a:solidFill>
                  <a:schemeClr val="dk1"/>
                </a:solidFill>
                <a:latin typeface="Comfortaa"/>
                <a:ea typeface="Comfortaa"/>
                <a:cs typeface="Comfortaa"/>
                <a:sym typeface="Comfortaa"/>
              </a:rPr>
              <a:t>)</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nvSpPr>
        <p:spPr>
          <a:xfrm>
            <a:off x="302275" y="348450"/>
            <a:ext cx="8342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400">
                <a:solidFill>
                  <a:schemeClr val="dk1"/>
                </a:solidFill>
                <a:latin typeface="Comfortaa"/>
                <a:ea typeface="Comfortaa"/>
                <a:cs typeface="Comfortaa"/>
                <a:sym typeface="Comfortaa"/>
              </a:rPr>
              <a:t>Runtime Comparison of </a:t>
            </a:r>
            <a:r>
              <a:rPr b="1" lang="en" sz="2400">
                <a:solidFill>
                  <a:schemeClr val="dk1"/>
                </a:solidFill>
                <a:latin typeface="Courier New"/>
                <a:ea typeface="Courier New"/>
                <a:cs typeface="Courier New"/>
                <a:sym typeface="Courier New"/>
              </a:rPr>
              <a:t>sum2</a:t>
            </a:r>
            <a:r>
              <a:rPr lang="en" sz="2400">
                <a:solidFill>
                  <a:schemeClr val="dk1"/>
                </a:solidFill>
                <a:latin typeface="Comfortaa"/>
                <a:ea typeface="Comfortaa"/>
                <a:cs typeface="Comfortaa"/>
                <a:sym typeface="Comfortaa"/>
              </a:rPr>
              <a:t> vs. </a:t>
            </a:r>
            <a:r>
              <a:rPr b="1" lang="en" sz="2400">
                <a:solidFill>
                  <a:schemeClr val="dk1"/>
                </a:solidFill>
                <a:latin typeface="Courier New"/>
                <a:ea typeface="Courier New"/>
                <a:cs typeface="Courier New"/>
                <a:sym typeface="Courier New"/>
              </a:rPr>
              <a:t>sum3</a:t>
            </a:r>
            <a:endParaRPr b="1" sz="2400">
              <a:solidFill>
                <a:schemeClr val="dk1"/>
              </a:solidFill>
              <a:latin typeface="Courier New"/>
              <a:ea typeface="Courier New"/>
              <a:cs typeface="Courier New"/>
              <a:sym typeface="Courier New"/>
            </a:endParaRPr>
          </a:p>
        </p:txBody>
      </p:sp>
      <p:graphicFrame>
        <p:nvGraphicFramePr>
          <p:cNvPr id="96" name="Google Shape;96;p20"/>
          <p:cNvGraphicFramePr/>
          <p:nvPr/>
        </p:nvGraphicFramePr>
        <p:xfrm>
          <a:off x="400350" y="1004625"/>
          <a:ext cx="3000000" cy="3000000"/>
        </p:xfrm>
        <a:graphic>
          <a:graphicData uri="http://schemas.openxmlformats.org/drawingml/2006/table">
            <a:tbl>
              <a:tblPr>
                <a:noFill/>
                <a:tableStyleId>{29B821BC-CD54-4A9D-9155-22B1FAD636B7}</a:tableStyleId>
              </a:tblPr>
              <a:tblGrid>
                <a:gridCol w="1374100"/>
                <a:gridCol w="1374100"/>
                <a:gridCol w="1374100"/>
                <a:gridCol w="1374100"/>
                <a:gridCol w="1374100"/>
                <a:gridCol w="1374100"/>
              </a:tblGrid>
              <a:tr h="425325">
                <a:tc>
                  <a:txBody>
                    <a:bodyPr/>
                    <a:lstStyle/>
                    <a:p>
                      <a:pPr indent="0" lvl="0" marL="0" rtl="0" algn="l">
                        <a:spcBef>
                          <a:spcPts val="0"/>
                        </a:spcBef>
                        <a:spcAft>
                          <a:spcPts val="0"/>
                        </a:spcAft>
                        <a:buNone/>
                      </a:pPr>
                      <a:r>
                        <a:rPr lang="en"/>
                        <a:t>Rounds</a:t>
                      </a:r>
                      <a:endParaRPr/>
                    </a:p>
                  </a:txBody>
                  <a:tcPr marT="91425" marB="91425" marR="91425" marL="91425"/>
                </a:tc>
                <a:tc>
                  <a:txBody>
                    <a:bodyPr/>
                    <a:lstStyle/>
                    <a:p>
                      <a:pPr indent="0" lvl="0" marL="0" rtl="0" algn="l">
                        <a:spcBef>
                          <a:spcPts val="0"/>
                        </a:spcBef>
                        <a:spcAft>
                          <a:spcPts val="0"/>
                        </a:spcAft>
                        <a:buNone/>
                      </a:pPr>
                      <a:r>
                        <a:rPr lang="en"/>
                        <a:t>500</a:t>
                      </a:r>
                      <a:endParaRPr/>
                    </a:p>
                  </a:txBody>
                  <a:tcPr marT="91425" marB="91425" marR="91425" marL="91425"/>
                </a:tc>
                <a:tc>
                  <a:txBody>
                    <a:bodyPr/>
                    <a:lstStyle/>
                    <a:p>
                      <a:pPr indent="0" lvl="0" marL="0" rtl="0" algn="l">
                        <a:spcBef>
                          <a:spcPts val="0"/>
                        </a:spcBef>
                        <a:spcAft>
                          <a:spcPts val="0"/>
                        </a:spcAft>
                        <a:buNone/>
                      </a:pPr>
                      <a:r>
                        <a:rPr lang="en"/>
                        <a:t>1000</a:t>
                      </a:r>
                      <a:endParaRPr/>
                    </a:p>
                  </a:txBody>
                  <a:tcPr marT="91425" marB="91425" marR="91425" marL="91425"/>
                </a:tc>
                <a:tc>
                  <a:txBody>
                    <a:bodyPr/>
                    <a:lstStyle/>
                    <a:p>
                      <a:pPr indent="0" lvl="0" marL="0" rtl="0" algn="l">
                        <a:spcBef>
                          <a:spcPts val="0"/>
                        </a:spcBef>
                        <a:spcAft>
                          <a:spcPts val="0"/>
                        </a:spcAft>
                        <a:buNone/>
                      </a:pPr>
                      <a:r>
                        <a:rPr lang="en"/>
                        <a:t>2000</a:t>
                      </a:r>
                      <a:endParaRPr/>
                    </a:p>
                  </a:txBody>
                  <a:tcPr marT="91425" marB="91425" marR="91425" marL="91425"/>
                </a:tc>
                <a:tc>
                  <a:txBody>
                    <a:bodyPr/>
                    <a:lstStyle/>
                    <a:p>
                      <a:pPr indent="0" lvl="0" marL="0" rtl="0" algn="l">
                        <a:spcBef>
                          <a:spcPts val="0"/>
                        </a:spcBef>
                        <a:spcAft>
                          <a:spcPts val="0"/>
                        </a:spcAft>
                        <a:buNone/>
                      </a:pPr>
                      <a:r>
                        <a:rPr lang="en"/>
                        <a:t>4000</a:t>
                      </a:r>
                      <a:endParaRPr/>
                    </a:p>
                  </a:txBody>
                  <a:tcPr marT="91425" marB="91425" marR="91425" marL="91425"/>
                </a:tc>
                <a:tc>
                  <a:txBody>
                    <a:bodyPr/>
                    <a:lstStyle/>
                    <a:p>
                      <a:pPr indent="0" lvl="0" marL="0" rtl="0" algn="l">
                        <a:spcBef>
                          <a:spcPts val="0"/>
                        </a:spcBef>
                        <a:spcAft>
                          <a:spcPts val="0"/>
                        </a:spcAft>
                        <a:buNone/>
                      </a:pPr>
                      <a:r>
                        <a:rPr lang="en"/>
                        <a:t>8000</a:t>
                      </a:r>
                      <a:endParaRPr/>
                    </a:p>
                  </a:txBody>
                  <a:tcPr marT="91425" marB="91425" marR="91425" marL="91425"/>
                </a:tc>
              </a:tr>
              <a:tr h="425325">
                <a:tc>
                  <a:txBody>
                    <a:bodyPr/>
                    <a:lstStyle/>
                    <a:p>
                      <a:pPr indent="0" lvl="0" marL="0" rtl="0" algn="l">
                        <a:spcBef>
                          <a:spcPts val="0"/>
                        </a:spcBef>
                        <a:spcAft>
                          <a:spcPts val="0"/>
                        </a:spcAft>
                        <a:buNone/>
                      </a:pPr>
                      <a:r>
                        <a:rPr lang="en"/>
                        <a:t>sum2</a:t>
                      </a:r>
                      <a:endParaRPr/>
                    </a:p>
                  </a:txBody>
                  <a:tcPr marT="91425" marB="91425" marR="91425" marL="91425"/>
                </a:tc>
                <a:tc>
                  <a:txBody>
                    <a:bodyPr/>
                    <a:lstStyle/>
                    <a:p>
                      <a:pPr indent="0" lvl="0" marL="0" rtl="0" algn="l">
                        <a:spcBef>
                          <a:spcPts val="0"/>
                        </a:spcBef>
                        <a:spcAft>
                          <a:spcPts val="0"/>
                        </a:spcAft>
                        <a:buNone/>
                      </a:pPr>
                      <a:r>
                        <a:rPr lang="en"/>
                        <a:t>0.19</a:t>
                      </a:r>
                      <a:endParaRPr/>
                    </a:p>
                  </a:txBody>
                  <a:tcPr marT="91425" marB="91425" marR="91425" marL="91425"/>
                </a:tc>
                <a:tc>
                  <a:txBody>
                    <a:bodyPr/>
                    <a:lstStyle/>
                    <a:p>
                      <a:pPr indent="0" lvl="0" marL="0" rtl="0" algn="l">
                        <a:spcBef>
                          <a:spcPts val="0"/>
                        </a:spcBef>
                        <a:spcAft>
                          <a:spcPts val="0"/>
                        </a:spcAft>
                        <a:buNone/>
                      </a:pPr>
                      <a:r>
                        <a:rPr lang="en"/>
                        <a:t>0.39</a:t>
                      </a:r>
                      <a:endParaRPr/>
                    </a:p>
                  </a:txBody>
                  <a:tcPr marT="91425" marB="91425" marR="91425" marL="91425"/>
                </a:tc>
                <a:tc>
                  <a:txBody>
                    <a:bodyPr/>
                    <a:lstStyle/>
                    <a:p>
                      <a:pPr indent="0" lvl="0" marL="0" rtl="0" algn="l">
                        <a:spcBef>
                          <a:spcPts val="0"/>
                        </a:spcBef>
                        <a:spcAft>
                          <a:spcPts val="0"/>
                        </a:spcAft>
                        <a:buNone/>
                      </a:pPr>
                      <a:r>
                        <a:rPr lang="en"/>
                        <a:t>1.866</a:t>
                      </a:r>
                      <a:endParaRPr/>
                    </a:p>
                  </a:txBody>
                  <a:tcPr marT="91425" marB="91425" marR="91425" marL="91425"/>
                </a:tc>
                <a:tc>
                  <a:txBody>
                    <a:bodyPr/>
                    <a:lstStyle/>
                    <a:p>
                      <a:pPr indent="0" lvl="0" marL="0" rtl="0" algn="l">
                        <a:spcBef>
                          <a:spcPts val="0"/>
                        </a:spcBef>
                        <a:spcAft>
                          <a:spcPts val="0"/>
                        </a:spcAft>
                        <a:buNone/>
                      </a:pPr>
                      <a:r>
                        <a:rPr lang="en"/>
                        <a:t>7.099</a:t>
                      </a:r>
                      <a:endParaRPr/>
                    </a:p>
                  </a:txBody>
                  <a:tcPr marT="91425" marB="91425" marR="91425" marL="91425"/>
                </a:tc>
                <a:tc>
                  <a:txBody>
                    <a:bodyPr/>
                    <a:lstStyle/>
                    <a:p>
                      <a:pPr indent="0" lvl="0" marL="0" rtl="0" algn="l">
                        <a:spcBef>
                          <a:spcPts val="0"/>
                        </a:spcBef>
                        <a:spcAft>
                          <a:spcPts val="0"/>
                        </a:spcAft>
                        <a:buNone/>
                      </a:pPr>
                      <a:r>
                        <a:rPr lang="en"/>
                        <a:t>26.683</a:t>
                      </a:r>
                      <a:endParaRPr/>
                    </a:p>
                  </a:txBody>
                  <a:tcPr marT="91425" marB="91425" marR="91425" marL="91425"/>
                </a:tc>
              </a:tr>
              <a:tr h="425325">
                <a:tc>
                  <a:txBody>
                    <a:bodyPr/>
                    <a:lstStyle/>
                    <a:p>
                      <a:pPr indent="0" lvl="0" marL="0" rtl="0" algn="l">
                        <a:spcBef>
                          <a:spcPts val="0"/>
                        </a:spcBef>
                        <a:spcAft>
                          <a:spcPts val="0"/>
                        </a:spcAft>
                        <a:buNone/>
                      </a:pPr>
                      <a:r>
                        <a:rPr lang="en"/>
                        <a:t>sum3</a:t>
                      </a:r>
                      <a:endParaRPr/>
                    </a:p>
                  </a:txBody>
                  <a:tcPr marT="91425" marB="91425" marR="91425" marL="91425"/>
                </a:tc>
                <a:tc>
                  <a:txBody>
                    <a:bodyPr/>
                    <a:lstStyle/>
                    <a:p>
                      <a:pPr indent="0" lvl="0" marL="0" rtl="0" algn="l">
                        <a:spcBef>
                          <a:spcPts val="0"/>
                        </a:spcBef>
                        <a:spcAft>
                          <a:spcPts val="0"/>
                        </a:spcAft>
                        <a:buNone/>
                      </a:pPr>
                      <a:r>
                        <a:rPr lang="en"/>
                        <a:t>0.171</a:t>
                      </a:r>
                      <a:endParaRPr/>
                    </a:p>
                  </a:txBody>
                  <a:tcPr marT="91425" marB="91425" marR="91425" marL="91425"/>
                </a:tc>
                <a:tc>
                  <a:txBody>
                    <a:bodyPr/>
                    <a:lstStyle/>
                    <a:p>
                      <a:pPr indent="0" lvl="0" marL="0" rtl="0" algn="l">
                        <a:spcBef>
                          <a:spcPts val="0"/>
                        </a:spcBef>
                        <a:spcAft>
                          <a:spcPts val="0"/>
                        </a:spcAft>
                        <a:buNone/>
                      </a:pPr>
                      <a:r>
                        <a:rPr lang="en"/>
                        <a:t>0.306</a:t>
                      </a:r>
                      <a:endParaRPr/>
                    </a:p>
                  </a:txBody>
                  <a:tcPr marT="91425" marB="91425" marR="91425" marL="91425"/>
                </a:tc>
                <a:tc>
                  <a:txBody>
                    <a:bodyPr/>
                    <a:lstStyle/>
                    <a:p>
                      <a:pPr indent="0" lvl="0" marL="0" rtl="0" algn="l">
                        <a:spcBef>
                          <a:spcPts val="0"/>
                        </a:spcBef>
                        <a:spcAft>
                          <a:spcPts val="0"/>
                        </a:spcAft>
                        <a:buNone/>
                      </a:pPr>
                      <a:r>
                        <a:rPr lang="en"/>
                        <a:t>0.561</a:t>
                      </a:r>
                      <a:endParaRPr/>
                    </a:p>
                  </a:txBody>
                  <a:tcPr marT="91425" marB="91425" marR="91425" marL="91425"/>
                </a:tc>
                <a:tc>
                  <a:txBody>
                    <a:bodyPr/>
                    <a:lstStyle/>
                    <a:p>
                      <a:pPr indent="0" lvl="0" marL="0" rtl="0" algn="l">
                        <a:spcBef>
                          <a:spcPts val="0"/>
                        </a:spcBef>
                        <a:spcAft>
                          <a:spcPts val="0"/>
                        </a:spcAft>
                        <a:buNone/>
                      </a:pPr>
                      <a:r>
                        <a:rPr lang="en"/>
                        <a:t>1.21</a:t>
                      </a:r>
                      <a:endParaRPr/>
                    </a:p>
                  </a:txBody>
                  <a:tcPr marT="91425" marB="91425" marR="91425" marL="91425"/>
                </a:tc>
                <a:tc>
                  <a:txBody>
                    <a:bodyPr/>
                    <a:lstStyle/>
                    <a:p>
                      <a:pPr indent="0" lvl="0" marL="0" rtl="0" algn="l">
                        <a:spcBef>
                          <a:spcPts val="0"/>
                        </a:spcBef>
                        <a:spcAft>
                          <a:spcPts val="0"/>
                        </a:spcAft>
                        <a:buNone/>
                      </a:pPr>
                      <a:r>
                        <a:rPr lang="en"/>
                        <a:t>2.587</a:t>
                      </a:r>
                      <a:endParaRPr/>
                    </a:p>
                  </a:txBody>
                  <a:tcPr marT="91425" marB="91425" marR="91425" marL="91425"/>
                </a:tc>
              </a:tr>
            </a:tbl>
          </a:graphicData>
        </a:graphic>
      </p:graphicFrame>
      <p:pic>
        <p:nvPicPr>
          <p:cNvPr id="97" name="Google Shape;97;p20"/>
          <p:cNvPicPr preferRelativeResize="0"/>
          <p:nvPr/>
        </p:nvPicPr>
        <p:blipFill>
          <a:blip r:embed="rId3">
            <a:alphaModFix/>
          </a:blip>
          <a:stretch>
            <a:fillRect/>
          </a:stretch>
        </p:blipFill>
        <p:spPr>
          <a:xfrm>
            <a:off x="400350" y="2449125"/>
            <a:ext cx="4250294" cy="2558100"/>
          </a:xfrm>
          <a:prstGeom prst="rect">
            <a:avLst/>
          </a:prstGeom>
          <a:noFill/>
          <a:ln>
            <a:noFill/>
          </a:ln>
        </p:spPr>
      </p:pic>
      <p:sp>
        <p:nvSpPr>
          <p:cNvPr id="98" name="Google Shape;98;p20"/>
          <p:cNvSpPr txBox="1"/>
          <p:nvPr/>
        </p:nvSpPr>
        <p:spPr>
          <a:xfrm>
            <a:off x="5151550" y="3660100"/>
            <a:ext cx="400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Orange line - sum3</a:t>
            </a:r>
            <a:endParaRPr/>
          </a:p>
          <a:p>
            <a:pPr indent="0" lvl="0" marL="0" rtl="0" algn="l">
              <a:spcBef>
                <a:spcPts val="0"/>
              </a:spcBef>
              <a:spcAft>
                <a:spcPts val="0"/>
              </a:spcAft>
              <a:buNone/>
            </a:pPr>
            <a:r>
              <a:rPr lang="en"/>
              <a:t>Blue line - sum2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302275" y="348450"/>
            <a:ext cx="8342700" cy="247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What conclusions/observations do you make about the two fixed versions, </a:t>
            </a:r>
            <a:r>
              <a:rPr b="1" lang="en" sz="1800">
                <a:solidFill>
                  <a:schemeClr val="dk1"/>
                </a:solidFill>
                <a:latin typeface="Courier New"/>
                <a:ea typeface="Courier New"/>
                <a:cs typeface="Courier New"/>
                <a:sym typeface="Courier New"/>
              </a:rPr>
              <a:t>sum2</a:t>
            </a:r>
            <a:r>
              <a:rPr lang="en" sz="1800">
                <a:solidFill>
                  <a:schemeClr val="dk1"/>
                </a:solidFill>
                <a:latin typeface="Comfortaa"/>
                <a:ea typeface="Comfortaa"/>
                <a:cs typeface="Comfortaa"/>
                <a:sym typeface="Comfortaa"/>
              </a:rPr>
              <a:t> and </a:t>
            </a:r>
            <a:r>
              <a:rPr b="1" lang="en" sz="1800">
                <a:solidFill>
                  <a:schemeClr val="dk1"/>
                </a:solidFill>
                <a:latin typeface="Courier New"/>
                <a:ea typeface="Courier New"/>
                <a:cs typeface="Courier New"/>
                <a:sym typeface="Courier New"/>
              </a:rPr>
              <a:t>sum3</a:t>
            </a:r>
            <a:r>
              <a:rPr lang="en" sz="1800">
                <a:solidFill>
                  <a:schemeClr val="dk1"/>
                </a:solidFill>
                <a:latin typeface="Comfortaa"/>
                <a:ea typeface="Comfortaa"/>
                <a:cs typeface="Comfortaa"/>
                <a:sym typeface="Comfortaa"/>
              </a:rPr>
              <a:t>?</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just">
              <a:lnSpc>
                <a:spcPct val="115000"/>
              </a:lnSpc>
              <a:spcBef>
                <a:spcPts val="0"/>
              </a:spcBef>
              <a:spcAft>
                <a:spcPts val="0"/>
              </a:spcAft>
              <a:buNone/>
            </a:pPr>
            <a:r>
              <a:rPr b="1" lang="en" sz="1800">
                <a:solidFill>
                  <a:schemeClr val="dk1"/>
                </a:solidFill>
                <a:latin typeface="Comfortaa"/>
                <a:ea typeface="Comfortaa"/>
                <a:cs typeface="Comfortaa"/>
                <a:sym typeface="Comfortaa"/>
              </a:rPr>
              <a:t>Answer:</a:t>
            </a:r>
            <a:r>
              <a:rPr lang="en" sz="1800">
                <a:solidFill>
                  <a:schemeClr val="dk1"/>
                </a:solidFill>
                <a:latin typeface="Comfortaa"/>
                <a:ea typeface="Comfortaa"/>
                <a:cs typeface="Comfortaa"/>
                <a:sym typeface="Comfortaa"/>
              </a:rPr>
              <a:t> From the data from previous slide, we can say sum3 performs better when compared to sum2. When the no.of rounds are less sum2 and sum3 </a:t>
            </a:r>
            <a:r>
              <a:rPr lang="en" sz="1800">
                <a:solidFill>
                  <a:schemeClr val="dk1"/>
                </a:solidFill>
                <a:latin typeface="Comfortaa"/>
                <a:ea typeface="Comfortaa"/>
                <a:cs typeface="Comfortaa"/>
                <a:sym typeface="Comfortaa"/>
              </a:rPr>
              <a:t>performance</a:t>
            </a:r>
            <a:r>
              <a:rPr lang="en" sz="1800">
                <a:solidFill>
                  <a:schemeClr val="dk1"/>
                </a:solidFill>
                <a:latin typeface="Comfortaa"/>
                <a:ea typeface="Comfortaa"/>
                <a:cs typeface="Comfortaa"/>
                <a:sym typeface="Comfortaa"/>
              </a:rPr>
              <a:t> is almost the same. But when the no of rounds increased sum3 performed than sum2. </a:t>
            </a:r>
            <a:endParaRPr sz="1800">
              <a:solidFill>
                <a:schemeClr val="dk1"/>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