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omfortaa-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4"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10T06:41:49.602">
    <p:pos x="105" y="142"/>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hyperlink" Target="mailto:faiyaz@pdx.edu" TargetMode="External"/><Relationship Id="rId6" Type="http://schemas.openxmlformats.org/officeDocument/2006/relationships/hyperlink" Target="mailto:boyapati@pdx.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pthN_9W1vz9sTiihZlJaXB66I0nYdZGb/view?usp=shar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Condition Variables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4">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629050" y="3544950"/>
            <a:ext cx="42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5"/>
              </a:rPr>
              <a:t>faiyaz@pdx.edu</a:t>
            </a:r>
            <a:r>
              <a:rPr lang="en"/>
              <a:t> </a:t>
            </a:r>
            <a:endParaRPr/>
          </a:p>
          <a:p>
            <a:pPr indent="0" lvl="0" marL="0" rtl="0" algn="l">
              <a:spcBef>
                <a:spcPts val="0"/>
              </a:spcBef>
              <a:spcAft>
                <a:spcPts val="0"/>
              </a:spcAft>
              <a:buNone/>
            </a:pPr>
            <a:r>
              <a:rPr lang="en"/>
              <a:t>Partners mail id: </a:t>
            </a:r>
            <a:r>
              <a:rPr lang="en" u="sng">
                <a:solidFill>
                  <a:schemeClr val="hlink"/>
                </a:solidFill>
                <a:hlinkClick r:id="rId6"/>
              </a:rPr>
              <a:t>boyapati@pdx.edu</a:t>
            </a:r>
            <a:r>
              <a:rPr lang="en"/>
              <a:t> </a:t>
            </a:r>
            <a:endParaRPr/>
          </a:p>
        </p:txBody>
      </p:sp>
      <p:sp>
        <p:nvSpPr>
          <p:cNvPr id="59" name="Google Shape;59;p13"/>
          <p:cNvSpPr txBox="1"/>
          <p:nvPr/>
        </p:nvSpPr>
        <p:spPr>
          <a:xfrm>
            <a:off x="167725" y="225575"/>
            <a:ext cx="12318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pingpong.c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Your assignment is to read, understand, build, run and fix the </a:t>
            </a:r>
            <a:r>
              <a:rPr b="1" lang="en">
                <a:solidFill>
                  <a:schemeClr val="dk1"/>
                </a:solidFill>
                <a:latin typeface="Courier New"/>
                <a:ea typeface="Courier New"/>
                <a:cs typeface="Courier New"/>
                <a:sym typeface="Courier New"/>
              </a:rPr>
              <a:t>pingpong.c</a:t>
            </a:r>
            <a:r>
              <a:rPr lang="en">
                <a:solidFill>
                  <a:schemeClr val="dk1"/>
                </a:solidFill>
                <a:latin typeface="Comfortaa"/>
                <a:ea typeface="Comfortaa"/>
                <a:cs typeface="Comfortaa"/>
                <a:sym typeface="Comfortaa"/>
              </a:rPr>
              <a:t> program so that its two threads correctly take turns printing their output lines. Begin by reading and understanding the source code which is linked from the course plan document.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Next, build and run the original program. When you run the original version it should fail.</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Why does the original </a:t>
            </a:r>
            <a:r>
              <a:rPr b="1" lang="en" sz="1800">
                <a:latin typeface="Courier New"/>
                <a:ea typeface="Courier New"/>
                <a:cs typeface="Courier New"/>
                <a:sym typeface="Courier New"/>
              </a:rPr>
              <a:t>pingpong</a:t>
            </a:r>
            <a:r>
              <a:rPr lang="en" sz="1800">
                <a:latin typeface="Comfortaa"/>
                <a:ea typeface="Comfortaa"/>
                <a:cs typeface="Comfortaa"/>
                <a:sym typeface="Comfortaa"/>
              </a:rPr>
              <a:t> program fail? What is wrong with it?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a:t>
            </a:r>
            <a:r>
              <a:rPr lang="en" sz="1800">
                <a:latin typeface="Comfortaa"/>
                <a:ea typeface="Comfortaa"/>
                <a:cs typeface="Comfortaa"/>
                <a:sym typeface="Comfortaa"/>
              </a:rPr>
              <a:t> The pingpong programs fails because there is no synchronisation between the threads. Since the ping thread is running faster than the pong thread, due to this pong thread is not able to satisfy the condition. This leads to errors. </a:t>
            </a:r>
            <a:endParaRPr/>
          </a:p>
        </p:txBody>
      </p:sp>
      <p:sp>
        <p:nvSpPr>
          <p:cNvPr id="75" name="Google Shape;75;p16"/>
          <p:cNvSpPr txBox="1"/>
          <p:nvPr/>
        </p:nvSpPr>
        <p:spPr>
          <a:xfrm>
            <a:off x="2683625" y="3105825"/>
            <a:ext cx="827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Modify the </a:t>
            </a:r>
            <a:r>
              <a:rPr b="1" lang="en" sz="1800">
                <a:latin typeface="Courier New"/>
                <a:ea typeface="Courier New"/>
                <a:cs typeface="Courier New"/>
                <a:sym typeface="Courier New"/>
              </a:rPr>
              <a:t>pingpong.c</a:t>
            </a:r>
            <a:r>
              <a:rPr lang="en" sz="1800">
                <a:latin typeface="Comfortaa"/>
                <a:ea typeface="Comfortaa"/>
                <a:cs typeface="Comfortaa"/>
                <a:sym typeface="Comfortaa"/>
              </a:rPr>
              <a:t> source code to produce a new version called </a:t>
            </a:r>
            <a:r>
              <a:rPr b="1" lang="en" sz="1800">
                <a:latin typeface="Courier New"/>
                <a:ea typeface="Courier New"/>
                <a:cs typeface="Courier New"/>
                <a:sym typeface="Courier New"/>
              </a:rPr>
              <a:t>pingpong2.c</a:t>
            </a:r>
            <a:r>
              <a:rPr lang="en" sz="1800">
                <a:latin typeface="Comfortaa"/>
                <a:ea typeface="Comfortaa"/>
                <a:cs typeface="Comfortaa"/>
                <a:sym typeface="Comfortaa"/>
              </a:rPr>
              <a:t> that correctly, consistently, successfully outputs the correct pattern of PING and PONG.  Test </a:t>
            </a:r>
            <a:r>
              <a:rPr b="1" lang="en" sz="1800">
                <a:latin typeface="Courier New"/>
                <a:ea typeface="Courier New"/>
                <a:cs typeface="Courier New"/>
                <a:sym typeface="Courier New"/>
              </a:rPr>
              <a:t>pingpong2</a:t>
            </a:r>
            <a:r>
              <a:rPr lang="en" sz="1800">
                <a:latin typeface="Comfortaa"/>
                <a:ea typeface="Comfortaa"/>
                <a:cs typeface="Comfortaa"/>
                <a:sym typeface="Comfortaa"/>
              </a:rPr>
              <a:t> with varying number of rounds such as 10, 100, 1000, 10000, etc. It should work every time, regardless of the number of Rounds. Your code must properly use a condition variable to coordinate the two threads taking turns.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Upload your </a:t>
            </a:r>
            <a:r>
              <a:rPr b="1" lang="en" sz="1800">
                <a:latin typeface="Courier New"/>
                <a:ea typeface="Courier New"/>
                <a:cs typeface="Courier New"/>
                <a:sym typeface="Courier New"/>
              </a:rPr>
              <a:t>pingpong2.c</a:t>
            </a:r>
            <a:r>
              <a:rPr lang="en" sz="1800">
                <a:latin typeface="Comfortaa"/>
                <a:ea typeface="Comfortaa"/>
                <a:cs typeface="Comfortaa"/>
                <a:sym typeface="Comfortaa"/>
              </a:rPr>
              <a:t> file to your submissions folder and provide a link to it here:</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u="sng">
                <a:solidFill>
                  <a:schemeClr val="hlink"/>
                </a:solidFill>
                <a:latin typeface="Comfortaa"/>
                <a:ea typeface="Comfortaa"/>
                <a:cs typeface="Comfortaa"/>
                <a:sym typeface="Comfortaa"/>
                <a:hlinkClick r:id="rId3"/>
              </a:rPr>
              <a:t>https://drive.google.com/file/d/1pthN_9W1vz9sTiihZlJaXB66I0nYdZGb/view?usp=share_link</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1" name="Google Shape;81;p17"/>
          <p:cNvSpPr txBox="1"/>
          <p:nvPr/>
        </p:nvSpPr>
        <p:spPr>
          <a:xfrm>
            <a:off x="3001725" y="4204725"/>
            <a:ext cx="22962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302275" y="348450"/>
            <a:ext cx="8342700" cy="279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Could you have implemented </a:t>
            </a:r>
            <a:r>
              <a:rPr b="1" lang="en" sz="1800">
                <a:solidFill>
                  <a:schemeClr val="dk1"/>
                </a:solidFill>
                <a:latin typeface="Courier New"/>
                <a:ea typeface="Courier New"/>
                <a:cs typeface="Courier New"/>
                <a:sym typeface="Courier New"/>
              </a:rPr>
              <a:t>pingpong2</a:t>
            </a:r>
            <a:r>
              <a:rPr lang="en" sz="1800">
                <a:solidFill>
                  <a:schemeClr val="dk1"/>
                </a:solidFill>
                <a:latin typeface="Comfortaa"/>
                <a:ea typeface="Comfortaa"/>
                <a:cs typeface="Comfortaa"/>
                <a:sym typeface="Comfortaa"/>
              </a:rPr>
              <a:t> correctly with nothing more than mutexes (i.e., without the use of condition variables)? Would it have been simpler that way?</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just">
              <a:lnSpc>
                <a:spcPct val="115000"/>
              </a:lnSpc>
              <a:spcBef>
                <a:spcPts val="0"/>
              </a:spcBef>
              <a:spcAft>
                <a:spcPts val="0"/>
              </a:spcAft>
              <a:buNone/>
            </a:pPr>
            <a:r>
              <a:rPr lang="en" sz="1800">
                <a:solidFill>
                  <a:schemeClr val="dk1"/>
                </a:solidFill>
                <a:latin typeface="Comfortaa"/>
                <a:ea typeface="Comfortaa"/>
                <a:cs typeface="Comfortaa"/>
                <a:sym typeface="Comfortaa"/>
              </a:rPr>
              <a:t>Answer: It is really hard to implement </a:t>
            </a:r>
            <a:r>
              <a:rPr b="1" lang="en" sz="1800">
                <a:solidFill>
                  <a:schemeClr val="dk1"/>
                </a:solidFill>
                <a:latin typeface="Comfortaa"/>
                <a:ea typeface="Comfortaa"/>
                <a:cs typeface="Comfortaa"/>
                <a:sym typeface="Comfortaa"/>
              </a:rPr>
              <a:t>pingpong2</a:t>
            </a:r>
            <a:r>
              <a:rPr lang="en" sz="1800">
                <a:solidFill>
                  <a:schemeClr val="dk1"/>
                </a:solidFill>
                <a:latin typeface="Comfortaa"/>
                <a:ea typeface="Comfortaa"/>
                <a:cs typeface="Comfortaa"/>
                <a:sym typeface="Comfortaa"/>
              </a:rPr>
              <a:t> correctly with nothing more than mutexes. If we need to do this, we require some variables that could send the signals to threads. This signals will tell when to run and when to wait.  It uses a lot of CPU time. </a:t>
            </a:r>
            <a:endParaRPr sz="1800">
              <a:solidFill>
                <a:schemeClr val="dk1"/>
              </a:solidFill>
              <a:latin typeface="Comfortaa"/>
              <a:ea typeface="Comfortaa"/>
              <a:cs typeface="Comfortaa"/>
              <a:sym typeface="Comfortaa"/>
            </a:endParaRPr>
          </a:p>
        </p:txBody>
      </p:sp>
      <p:sp>
        <p:nvSpPr>
          <p:cNvPr id="87" name="Google Shape;87;p18"/>
          <p:cNvSpPr txBox="1"/>
          <p:nvPr/>
        </p:nvSpPr>
        <p:spPr>
          <a:xfrm>
            <a:off x="2793525" y="3458650"/>
            <a:ext cx="10932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