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omfortaa-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4"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3T05:16:23.463">
    <p:pos x="120" y="102"/>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236bbf5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236bbf5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36bbf5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36bbf5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hyperlink" Target="mailto:faiyaz@pdx.edu" TargetMode="External"/><Relationship Id="rId6"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f2HxaMoi6qJsuZHnyukF8QtlpZCfOvxf/view?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Concurrency Bugs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4">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717950" y="36111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5"/>
              </a:rPr>
              <a:t>faiyaz@pdx.edu</a:t>
            </a:r>
            <a:endParaRPr/>
          </a:p>
          <a:p>
            <a:pPr indent="0" lvl="0" marL="0" rtl="0" algn="l">
              <a:spcBef>
                <a:spcPts val="0"/>
              </a:spcBef>
              <a:spcAft>
                <a:spcPts val="0"/>
              </a:spcAft>
              <a:buNone/>
            </a:pPr>
            <a:r>
              <a:rPr lang="en"/>
              <a:t>Partners mail id: </a:t>
            </a:r>
            <a:r>
              <a:rPr lang="en" u="sng">
                <a:solidFill>
                  <a:schemeClr val="hlink"/>
                </a:solidFill>
                <a:hlinkClick r:id="rId6"/>
              </a:rPr>
              <a:t>boyapati@pdx.edu</a:t>
            </a:r>
            <a:r>
              <a:rPr lang="en"/>
              <a:t> </a:t>
            </a:r>
            <a:endParaRPr/>
          </a:p>
        </p:txBody>
      </p:sp>
      <p:sp>
        <p:nvSpPr>
          <p:cNvPr id="59" name="Google Shape;59;p13"/>
          <p:cNvSpPr txBox="1"/>
          <p:nvPr/>
        </p:nvSpPr>
        <p:spPr>
          <a:xfrm>
            <a:off x="190850" y="161950"/>
            <a:ext cx="1474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When you wrote your helloT program, did you encounter (or create) any concurrency bugs? If so, then describe what type of concurrency bug(s) you encountered. Use the terminology from the reading/lecture, i.e., "Data Race", "Deadlock", "Order Violation", etc.</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When we ran the helloT program, “Data Race” condition was occurred. Data race condition is a condition in which variable factorial is accessed by multiple threads. </a:t>
            </a:r>
            <a:r>
              <a:rPr lang="en" sz="1800" strike="sngStrike">
                <a:latin typeface="Comfortaa"/>
                <a:ea typeface="Comfortaa"/>
                <a:cs typeface="Comfortaa"/>
                <a:sym typeface="Comfortaa"/>
              </a:rPr>
              <a:t>We can also say this as order violation because threads were not running in the order they were initialized.</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0" name="Google Shape;70;p15"/>
          <p:cNvSpPr txBox="1"/>
          <p:nvPr/>
        </p:nvSpPr>
        <p:spPr>
          <a:xfrm>
            <a:off x="7206475" y="4181600"/>
            <a:ext cx="1145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
        <p:nvSpPr>
          <p:cNvPr id="71" name="Google Shape;71;p15"/>
          <p:cNvSpPr txBox="1"/>
          <p:nvPr/>
        </p:nvSpPr>
        <p:spPr>
          <a:xfrm>
            <a:off x="642000" y="3990750"/>
            <a:ext cx="51879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It’s not an order violation because we did not need the threads to execute in any specific order.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2A</a:t>
            </a:r>
            <a:r>
              <a:rPr lang="en" sz="1800">
                <a:latin typeface="Comfortaa"/>
                <a:ea typeface="Comfortaa"/>
                <a:cs typeface="Comfortaa"/>
                <a:sym typeface="Comfortaa"/>
              </a:rPr>
              <a:t>. The </a:t>
            </a:r>
            <a:r>
              <a:rPr lang="en" sz="1800">
                <a:latin typeface="Comfortaa"/>
                <a:ea typeface="Comfortaa"/>
                <a:cs typeface="Comfortaa"/>
                <a:sym typeface="Comfortaa"/>
              </a:rPr>
              <a:t>original</a:t>
            </a:r>
            <a:r>
              <a:rPr lang="en" sz="1800">
                <a:latin typeface="Comfortaa"/>
                <a:ea typeface="Comfortaa"/>
                <a:cs typeface="Comfortaa"/>
                <a:sym typeface="Comfortaa"/>
              </a:rPr>
              <a:t> </a:t>
            </a:r>
            <a:r>
              <a:rPr b="1" lang="en" sz="1800">
                <a:latin typeface="Courier New"/>
                <a:ea typeface="Courier New"/>
                <a:cs typeface="Courier New"/>
                <a:sym typeface="Courier New"/>
              </a:rPr>
              <a:t>sum</a:t>
            </a:r>
            <a:r>
              <a:rPr lang="en" sz="1800">
                <a:latin typeface="Comfortaa"/>
                <a:ea typeface="Comfortaa"/>
                <a:cs typeface="Comfortaa"/>
                <a:sym typeface="Comfortaa"/>
              </a:rPr>
              <a:t> program (from the Threads lab assignment) had a concurrency bug.  What type of Concurrency bug did it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 </a:t>
            </a:r>
            <a:r>
              <a:rPr lang="en" sz="1800">
                <a:latin typeface="Comfortaa"/>
                <a:ea typeface="Comfortaa"/>
                <a:cs typeface="Comfortaa"/>
                <a:sym typeface="Comfortaa"/>
              </a:rPr>
              <a:t>Data Race</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2B</a:t>
            </a:r>
            <a:r>
              <a:rPr lang="en" sz="1800">
                <a:latin typeface="Comfortaa"/>
                <a:ea typeface="Comfortaa"/>
                <a:cs typeface="Comfortaa"/>
                <a:sym typeface="Comfortaa"/>
              </a:rPr>
              <a:t>. </a:t>
            </a:r>
            <a:r>
              <a:rPr lang="en" sz="1800">
                <a:latin typeface="Comfortaa"/>
                <a:ea typeface="Comfortaa"/>
                <a:cs typeface="Comfortaa"/>
                <a:sym typeface="Comfortaa"/>
              </a:rPr>
              <a:t>You then created </a:t>
            </a:r>
            <a:r>
              <a:rPr b="1" lang="en" sz="1800">
                <a:latin typeface="Courier New"/>
                <a:ea typeface="Courier New"/>
                <a:cs typeface="Courier New"/>
                <a:sym typeface="Courier New"/>
              </a:rPr>
              <a:t>sum2.c</a:t>
            </a:r>
            <a:r>
              <a:rPr lang="en" sz="1800">
                <a:latin typeface="Comfortaa"/>
                <a:ea typeface="Comfortaa"/>
                <a:cs typeface="Comfortaa"/>
                <a:sym typeface="Comfortaa"/>
              </a:rPr>
              <a:t>. What type of Concurrency bug did </a:t>
            </a:r>
            <a:r>
              <a:rPr b="1" lang="en" sz="1800">
                <a:latin typeface="Courier New"/>
                <a:ea typeface="Courier New"/>
                <a:cs typeface="Courier New"/>
                <a:sym typeface="Courier New"/>
              </a:rPr>
              <a:t>sum2</a:t>
            </a:r>
            <a:r>
              <a:rPr lang="en" sz="1800">
                <a:latin typeface="Comfortaa"/>
                <a:ea typeface="Comfortaa"/>
                <a:cs typeface="Comfortaa"/>
                <a:sym typeface="Comfortaa"/>
              </a:rPr>
              <a: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 </a:t>
            </a:r>
            <a:r>
              <a:rPr lang="en" sz="1800">
                <a:latin typeface="Comfortaa"/>
                <a:ea typeface="Comfortaa"/>
                <a:cs typeface="Comfortaa"/>
                <a:sym typeface="Comfortaa"/>
              </a:rPr>
              <a:t>Excessive waiting.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7" name="Google Shape;77;p16"/>
          <p:cNvSpPr txBox="1"/>
          <p:nvPr/>
        </p:nvSpPr>
        <p:spPr>
          <a:xfrm>
            <a:off x="7206475" y="4181600"/>
            <a:ext cx="1145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The original </a:t>
            </a:r>
            <a:r>
              <a:rPr b="1" lang="en" sz="1800">
                <a:latin typeface="Courier New"/>
                <a:ea typeface="Courier New"/>
                <a:cs typeface="Courier New"/>
                <a:sym typeface="Courier New"/>
              </a:rPr>
              <a:t>pingpong.c</a:t>
            </a:r>
            <a:r>
              <a:rPr lang="en" sz="1800">
                <a:latin typeface="Comfortaa"/>
                <a:ea typeface="Comfortaa"/>
                <a:cs typeface="Comfortaa"/>
                <a:sym typeface="Comfortaa"/>
              </a:rPr>
              <a:t> source code had a concurrency bug.  What type of Concurrency bug did it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a:t>
            </a:r>
            <a:r>
              <a:rPr lang="en" sz="1800">
                <a:latin typeface="Comfortaa"/>
                <a:ea typeface="Comfortaa"/>
                <a:cs typeface="Comfortaa"/>
                <a:sym typeface="Comfortaa"/>
              </a:rPr>
              <a:t> Order violation.</a:t>
            </a:r>
            <a:endParaRPr/>
          </a:p>
        </p:txBody>
      </p:sp>
      <p:sp>
        <p:nvSpPr>
          <p:cNvPr id="83" name="Google Shape;83;p17"/>
          <p:cNvSpPr txBox="1"/>
          <p:nvPr/>
        </p:nvSpPr>
        <p:spPr>
          <a:xfrm>
            <a:off x="7206475" y="4181600"/>
            <a:ext cx="1145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
        <p:nvSpPr>
          <p:cNvPr id="84" name="Google Shape;84;p17"/>
          <p:cNvSpPr txBox="1"/>
          <p:nvPr/>
        </p:nvSpPr>
        <p:spPr>
          <a:xfrm>
            <a:off x="815500" y="1723525"/>
            <a:ext cx="6639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 With this program the threads were required to execute in alternating order.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522825"/>
            <a:ext cx="8520600" cy="44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a:solidFill>
                  <a:schemeClr val="dk1"/>
                </a:solidFill>
                <a:latin typeface="Comfortaa"/>
                <a:ea typeface="Comfortaa"/>
                <a:cs typeface="Comfortaa"/>
                <a:sym typeface="Comfortaa"/>
              </a:rPr>
              <a:t> Build and run the provided </a:t>
            </a:r>
            <a:r>
              <a:rPr b="1" lang="en">
                <a:solidFill>
                  <a:schemeClr val="dk1"/>
                </a:solidFill>
                <a:latin typeface="Courier New"/>
                <a:ea typeface="Courier New"/>
                <a:cs typeface="Courier New"/>
                <a:sym typeface="Courier New"/>
              </a:rPr>
              <a:t>bug4.c</a:t>
            </a:r>
            <a:r>
              <a:rPr lang="en">
                <a:solidFill>
                  <a:schemeClr val="dk1"/>
                </a:solidFill>
                <a:latin typeface="Comfortaa"/>
                <a:ea typeface="Comfortaa"/>
                <a:cs typeface="Comfortaa"/>
                <a:sym typeface="Comfortaa"/>
              </a:rPr>
              <a:t> program which is linked from the course plan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sz="2000">
                <a:solidFill>
                  <a:schemeClr val="dk1"/>
                </a:solidFill>
                <a:latin typeface="Comfortaa"/>
                <a:ea typeface="Comfortaa"/>
                <a:cs typeface="Comfortaa"/>
                <a:sym typeface="Comfortaa"/>
              </a:rPr>
              <a:t>4A</a:t>
            </a:r>
            <a:r>
              <a:rPr lang="en">
                <a:solidFill>
                  <a:schemeClr val="dk1"/>
                </a:solidFill>
                <a:latin typeface="Comfortaa"/>
                <a:ea typeface="Comfortaa"/>
                <a:cs typeface="Comfortaa"/>
                <a:sym typeface="Comfortaa"/>
              </a:rPr>
              <a:t>: What type of Concurrency bug does </a:t>
            </a:r>
            <a:r>
              <a:rPr b="1" lang="en">
                <a:solidFill>
                  <a:schemeClr val="dk1"/>
                </a:solidFill>
                <a:latin typeface="Courier New"/>
                <a:ea typeface="Courier New"/>
                <a:cs typeface="Courier New"/>
                <a:sym typeface="Courier New"/>
              </a:rPr>
              <a:t>bug4</a:t>
            </a:r>
            <a:r>
              <a:rPr lang="en">
                <a:solidFill>
                  <a:schemeClr val="dk1"/>
                </a:solidFill>
                <a:latin typeface="Comfortaa"/>
                <a:ea typeface="Comfortaa"/>
                <a:cs typeface="Comfortaa"/>
                <a:sym typeface="Comfortaa"/>
              </a:rPr>
              <a:t> have?</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Answer: Deadlock</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 sz="2000">
                <a:solidFill>
                  <a:schemeClr val="dk1"/>
                </a:solidFill>
                <a:latin typeface="Comfortaa"/>
                <a:ea typeface="Comfortaa"/>
                <a:cs typeface="Comfortaa"/>
                <a:sym typeface="Comfortaa"/>
              </a:rPr>
              <a:t>4B</a:t>
            </a:r>
            <a:r>
              <a:rPr lang="en">
                <a:solidFill>
                  <a:schemeClr val="dk1"/>
                </a:solidFill>
                <a:latin typeface="Comfortaa"/>
                <a:ea typeface="Comfortaa"/>
                <a:cs typeface="Comfortaa"/>
                <a:sym typeface="Comfortaa"/>
              </a:rPr>
              <a:t>: Modify bug4.c to produce a new version, </a:t>
            </a:r>
            <a:r>
              <a:rPr b="1" lang="en">
                <a:solidFill>
                  <a:schemeClr val="dk1"/>
                </a:solidFill>
                <a:latin typeface="Courier New"/>
                <a:ea typeface="Courier New"/>
                <a:cs typeface="Courier New"/>
                <a:sym typeface="Courier New"/>
              </a:rPr>
              <a:t>bug4_2.c</a:t>
            </a:r>
            <a:r>
              <a:rPr lang="en">
                <a:solidFill>
                  <a:schemeClr val="dk1"/>
                </a:solidFill>
                <a:latin typeface="Comfortaa"/>
                <a:ea typeface="Comfortaa"/>
                <a:cs typeface="Comfortaa"/>
                <a:sym typeface="Comfortaa"/>
              </a:rPr>
              <a:t> that runs correctly. Test it thoroughly to convince yourself that your new version is functioning correctly. Upload </a:t>
            </a:r>
            <a:r>
              <a:rPr b="1" lang="en">
                <a:solidFill>
                  <a:schemeClr val="dk1"/>
                </a:solidFill>
                <a:latin typeface="Courier New"/>
                <a:ea typeface="Courier New"/>
                <a:cs typeface="Courier New"/>
                <a:sym typeface="Courier New"/>
              </a:rPr>
              <a:t>bug4_2.c</a:t>
            </a:r>
            <a:r>
              <a:rPr lang="en">
                <a:solidFill>
                  <a:schemeClr val="dk1"/>
                </a:solidFill>
                <a:latin typeface="Comfortaa"/>
                <a:ea typeface="Comfortaa"/>
                <a:cs typeface="Comfortaa"/>
                <a:sym typeface="Comfortaa"/>
              </a:rPr>
              <a:t> to your submission folder and provide a link to it here: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u="sng">
                <a:solidFill>
                  <a:schemeClr val="hlink"/>
                </a:solidFill>
                <a:latin typeface="Comfortaa"/>
                <a:ea typeface="Comfortaa"/>
                <a:cs typeface="Comfortaa"/>
                <a:sym typeface="Comfortaa"/>
                <a:hlinkClick r:id="rId3"/>
              </a:rPr>
              <a:t>https://drive.google.com/file/d/1f2HxaMoi6qJsuZHnyukF8QtlpZCfOvxf/view?usp=share_link</a:t>
            </a:r>
            <a:r>
              <a:rPr lang="en">
                <a:solidFill>
                  <a:schemeClr val="dk1"/>
                </a:solidFill>
                <a:latin typeface="Comfortaa"/>
                <a:ea typeface="Comfortaa"/>
                <a:cs typeface="Comfortaa"/>
                <a:sym typeface="Comfortaa"/>
              </a:rPr>
              <a:t> </a:t>
            </a:r>
            <a:endParaRPr>
              <a:solidFill>
                <a:schemeClr val="dk1"/>
              </a:solidFill>
              <a:latin typeface="Comfortaa"/>
              <a:ea typeface="Comfortaa"/>
              <a:cs typeface="Comfortaa"/>
              <a:sym typeface="Comfortaa"/>
            </a:endParaRPr>
          </a:p>
        </p:txBody>
      </p:sp>
      <p:sp>
        <p:nvSpPr>
          <p:cNvPr id="90" name="Google Shape;90;p18"/>
          <p:cNvSpPr txBox="1"/>
          <p:nvPr/>
        </p:nvSpPr>
        <p:spPr>
          <a:xfrm>
            <a:off x="3823025" y="4517050"/>
            <a:ext cx="2706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