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y="5143500" cx="9144000"/>
  <p:notesSz cx="6858000" cy="9144000"/>
  <p:embeddedFontLst>
    <p:embeddedFont>
      <p:font typeface="Comfortaa"/>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Benjamin Totte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AC3EAE4-F792-4B97-8E10-9EDF2A433122}">
  <a:tblStyle styleId="{AAC3EAE4-F792-4B97-8E10-9EDF2A43312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mfortaa-regular.fntdata"/><Relationship Id="rId11" Type="http://schemas.openxmlformats.org/officeDocument/2006/relationships/slide" Target="slides/slide4.xml"/><Relationship Id="rId10" Type="http://schemas.openxmlformats.org/officeDocument/2006/relationships/slide" Target="slides/slide3.xml"/><Relationship Id="rId21" Type="http://schemas.openxmlformats.org/officeDocument/2006/relationships/font" Target="fonts/Comfortaa-bold.fntdata"/><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commentAuthors" Target="commentAuthors.xml"/><Relationship Id="rId19" Type="http://schemas.openxmlformats.org/officeDocument/2006/relationships/slide" Target="slides/slide12.xml"/><Relationship Id="rId6" Type="http://schemas.openxmlformats.org/officeDocument/2006/relationships/slideMaster" Target="slideMasters/slideMaster1.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2-02T17:17:47.562">
    <p:pos x="196" y="725"/>
    <p:text>Update: When code was compared with rubric code, this is ok</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236bbf62f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236bbf62f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236bbf62f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236bbf62f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1de28ff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1de28ff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b1e557be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b1e557be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1e557be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1e557be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236bbf53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236bbf53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236bbf62f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236bbf62f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236bbf62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236bbf62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a020a4ff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a020a4ff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f236bbf62f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f236bbf62f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236bbf62f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236bbf62f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mailto:faiyaz@pdx.edu" TargetMode="External"/><Relationship Id="rId5" Type="http://schemas.openxmlformats.org/officeDocument/2006/relationships/hyperlink" Target="mailto:boyapati@pdx.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rive.google.com/file/d/1V4A4U6Eg33Mlsbk4m20kG9yqSOl6M5Fm/view?usp=share_link"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12575"/>
            <a:ext cx="8520600" cy="97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Comfortaa"/>
                <a:ea typeface="Comfortaa"/>
                <a:cs typeface="Comfortaa"/>
                <a:sym typeface="Comfortaa"/>
              </a:rPr>
              <a:t>filecreator</a:t>
            </a:r>
            <a:endParaRPr sz="4800">
              <a:latin typeface="Comfortaa"/>
              <a:ea typeface="Comfortaa"/>
              <a:cs typeface="Comfortaa"/>
              <a:sym typeface="Comfortaa"/>
            </a:endParaRPr>
          </a:p>
        </p:txBody>
      </p:sp>
      <p:sp>
        <p:nvSpPr>
          <p:cNvPr id="55" name="Google Shape;55;p13"/>
          <p:cNvSpPr txBox="1"/>
          <p:nvPr>
            <p:ph idx="1" type="subTitle"/>
          </p:nvPr>
        </p:nvSpPr>
        <p:spPr>
          <a:xfrm>
            <a:off x="311700" y="24835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Lab Assignment</a:t>
            </a:r>
            <a:endParaRPr>
              <a:latin typeface="Comfortaa"/>
              <a:ea typeface="Comfortaa"/>
              <a:cs typeface="Comfortaa"/>
              <a:sym typeface="Comfortaa"/>
            </a:endParaRPr>
          </a:p>
        </p:txBody>
      </p:sp>
      <p:sp>
        <p:nvSpPr>
          <p:cNvPr id="56" name="Google Shape;56;p13"/>
          <p:cNvSpPr txBox="1"/>
          <p:nvPr>
            <p:ph idx="1" type="subTitle"/>
          </p:nvPr>
        </p:nvSpPr>
        <p:spPr>
          <a:xfrm>
            <a:off x="311700" y="5192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CS532: OS Foundations</a:t>
            </a:r>
            <a:endParaRPr>
              <a:latin typeface="Comfortaa"/>
              <a:ea typeface="Comfortaa"/>
              <a:cs typeface="Comfortaa"/>
              <a:sym typeface="Comfortaa"/>
            </a:endParaRPr>
          </a:p>
        </p:txBody>
      </p:sp>
      <p:pic>
        <p:nvPicPr>
          <p:cNvPr id="57" name="Google Shape;57;p13"/>
          <p:cNvPicPr preferRelativeResize="0"/>
          <p:nvPr/>
        </p:nvPicPr>
        <p:blipFill>
          <a:blip r:embed="rId3">
            <a:alphaModFix/>
          </a:blip>
          <a:stretch>
            <a:fillRect/>
          </a:stretch>
        </p:blipFill>
        <p:spPr>
          <a:xfrm>
            <a:off x="5827800" y="4018275"/>
            <a:ext cx="3316200" cy="1049850"/>
          </a:xfrm>
          <a:prstGeom prst="rect">
            <a:avLst/>
          </a:prstGeom>
          <a:noFill/>
          <a:ln>
            <a:noFill/>
          </a:ln>
        </p:spPr>
      </p:pic>
      <p:sp>
        <p:nvSpPr>
          <p:cNvPr id="58" name="Google Shape;58;p13"/>
          <p:cNvSpPr txBox="1"/>
          <p:nvPr/>
        </p:nvSpPr>
        <p:spPr>
          <a:xfrm>
            <a:off x="803675" y="3546875"/>
            <a:ext cx="6172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Mail id: </a:t>
            </a:r>
            <a:r>
              <a:rPr lang="en" u="sng">
                <a:solidFill>
                  <a:schemeClr val="hlink"/>
                </a:solidFill>
                <a:hlinkClick r:id="rId4"/>
              </a:rPr>
              <a:t>faiyaz@pdx.edu</a:t>
            </a:r>
            <a:endParaRPr/>
          </a:p>
          <a:p>
            <a:pPr indent="0" lvl="0" marL="0" rtl="0" algn="l">
              <a:spcBef>
                <a:spcPts val="0"/>
              </a:spcBef>
              <a:spcAft>
                <a:spcPts val="0"/>
              </a:spcAft>
              <a:buNone/>
            </a:pPr>
            <a:r>
              <a:rPr lang="en"/>
              <a:t>Partners mail id: </a:t>
            </a:r>
            <a:r>
              <a:rPr lang="en" u="sng">
                <a:solidFill>
                  <a:schemeClr val="hlink"/>
                </a:solidFill>
                <a:hlinkClick r:id="rId5"/>
              </a:rPr>
              <a:t>boyapati@pdx.edu</a:t>
            </a:r>
            <a:r>
              <a:rPr lang="en"/>
              <a:t> </a:t>
            </a:r>
            <a:endParaRPr/>
          </a:p>
        </p:txBody>
      </p:sp>
      <p:sp>
        <p:nvSpPr>
          <p:cNvPr id="59" name="Google Shape;59;p13"/>
          <p:cNvSpPr txBox="1"/>
          <p:nvPr/>
        </p:nvSpPr>
        <p:spPr>
          <a:xfrm>
            <a:off x="279450" y="69025"/>
            <a:ext cx="11985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000">
                <a:latin typeface="Comfortaa"/>
                <a:ea typeface="Comfortaa"/>
                <a:cs typeface="Comfortaa"/>
                <a:sym typeface="Comfortaa"/>
              </a:rPr>
              <a:t>3</a:t>
            </a:r>
            <a:r>
              <a:rPr lang="en" sz="1800">
                <a:latin typeface="Comfortaa"/>
                <a:ea typeface="Comfortaa"/>
                <a:cs typeface="Comfortaa"/>
                <a:sym typeface="Comfortaa"/>
              </a:rPr>
              <a:t>.  Create 100 files each with 10000 integers, like this:</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b="1" lang="en" sz="1800">
                <a:latin typeface="Courier New"/>
                <a:ea typeface="Courier New"/>
                <a:cs typeface="Courier New"/>
                <a:sym typeface="Courier New"/>
              </a:rPr>
              <a:t>./filecreator $(pwd)/unsorted 100 10000 10</a:t>
            </a:r>
            <a:endParaRPr b="1" sz="18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B</a:t>
            </a:r>
            <a:r>
              <a:rPr lang="en" sz="1800">
                <a:latin typeface="Comfortaa"/>
                <a:ea typeface="Comfortaa"/>
                <a:cs typeface="Comfortaa"/>
                <a:sym typeface="Comfortaa"/>
              </a:rPr>
              <a:t>inary files are not easy to read and manipulate. We can't easily edit them in a text editor, print them to the terminal or search for strings using 'grep'. No worries, the linux utility 'hexdump' can help.</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U</a:t>
            </a:r>
            <a:r>
              <a:rPr lang="en" sz="1800">
                <a:latin typeface="Comfortaa"/>
                <a:ea typeface="Comfortaa"/>
                <a:cs typeface="Comfortaa"/>
                <a:sym typeface="Comfortaa"/>
              </a:rPr>
              <a:t>se the unix utility 'hexdump' to examine the contents of one of your </a:t>
            </a:r>
            <a:r>
              <a:rPr b="1" lang="en" sz="1800">
                <a:latin typeface="Courier New"/>
                <a:ea typeface="Courier New"/>
                <a:cs typeface="Courier New"/>
                <a:sym typeface="Courier New"/>
              </a:rPr>
              <a:t>unsorted_xxx.bin</a:t>
            </a:r>
            <a:r>
              <a:rPr lang="en" sz="1800">
                <a:latin typeface="Comfortaa"/>
                <a:ea typeface="Comfortaa"/>
                <a:cs typeface="Comfortaa"/>
                <a:sym typeface="Comfortaa"/>
              </a:rPr>
              <a:t> files. read the hexdump man page or use google to learn how to print 32 bit integers from a binary data file.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For example, try </a:t>
            </a:r>
            <a:r>
              <a:rPr b="1" lang="en" sz="1800">
                <a:latin typeface="Courier New"/>
                <a:ea typeface="Courier New"/>
                <a:cs typeface="Courier New"/>
                <a:sym typeface="Courier New"/>
              </a:rPr>
              <a:t>hexdump -v -e '1/4 "%08d " "\n"'</a:t>
            </a:r>
            <a:r>
              <a:rPr lang="en" sz="1800">
                <a:latin typeface="Comfortaa"/>
                <a:ea typeface="Comfortaa"/>
                <a:cs typeface="Comfortaa"/>
                <a:sym typeface="Comfortaa"/>
              </a:rPr>
              <a:t>with one of your files.</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
        <p:nvSpPr>
          <p:cNvPr id="108" name="Google Shape;108;p22"/>
          <p:cNvSpPr txBox="1"/>
          <p:nvPr/>
        </p:nvSpPr>
        <p:spPr>
          <a:xfrm>
            <a:off x="7242200" y="4494225"/>
            <a:ext cx="14550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000">
                <a:latin typeface="Comfortaa"/>
                <a:ea typeface="Comfortaa"/>
                <a:cs typeface="Comfortaa"/>
                <a:sym typeface="Comfortaa"/>
              </a:rPr>
              <a:t>3A</a:t>
            </a:r>
            <a:r>
              <a:rPr lang="en" sz="1800">
                <a:latin typeface="Comfortaa"/>
                <a:ea typeface="Comfortaa"/>
                <a:cs typeface="Comfortaa"/>
                <a:sym typeface="Comfortaa"/>
              </a:rPr>
              <a:t>.  Do any of your </a:t>
            </a:r>
            <a:r>
              <a:rPr b="1" lang="en" sz="1800">
                <a:latin typeface="Courier New"/>
                <a:ea typeface="Courier New"/>
                <a:cs typeface="Courier New"/>
                <a:sym typeface="Courier New"/>
              </a:rPr>
              <a:t>unsorted_xxx.bin</a:t>
            </a:r>
            <a:r>
              <a:rPr lang="en" sz="1800">
                <a:latin typeface="Comfortaa"/>
                <a:ea typeface="Comfortaa"/>
                <a:cs typeface="Comfortaa"/>
                <a:sym typeface="Comfortaa"/>
              </a:rPr>
              <a:t> files contain integers between 555555 and 777777? What percentage of numbers are in this range? HINT: one way to do this is to write a small python script to check whether an input number is within the range, and then pipe the hexdump output through this script, like this:  </a:t>
            </a:r>
            <a:br>
              <a:rPr lang="en" sz="1800">
                <a:latin typeface="Comfortaa"/>
                <a:ea typeface="Comfortaa"/>
                <a:cs typeface="Comfortaa"/>
                <a:sym typeface="Comfortaa"/>
              </a:rPr>
            </a:br>
            <a:r>
              <a:rPr b="1" lang="en" sz="1800">
                <a:latin typeface="Courier New"/>
                <a:ea typeface="Courier New"/>
                <a:cs typeface="Courier New"/>
                <a:sym typeface="Courier New"/>
              </a:rPr>
              <a:t>hexdump -v -e '1/4 "%08d " "\n"' | python3 myscript.py</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This is only one way to solve the problem. You could also use a spreadsheet or other techniques to do it.</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b="1"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b="1" lang="en" sz="1800">
                <a:latin typeface="Comfortaa"/>
                <a:ea typeface="Comfortaa"/>
                <a:cs typeface="Comfortaa"/>
                <a:sym typeface="Comfortaa"/>
              </a:rPr>
              <a:t>Answer: </a:t>
            </a:r>
            <a:endParaRPr b="1"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The percentage of numbers in the range is 0.0101</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Total numbers is 1000000</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The count of numbers with in the range 555555 and 777777 is 101.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
        <p:nvSpPr>
          <p:cNvPr id="114" name="Google Shape;114;p23"/>
          <p:cNvSpPr txBox="1"/>
          <p:nvPr/>
        </p:nvSpPr>
        <p:spPr>
          <a:xfrm>
            <a:off x="7242200" y="4494225"/>
            <a:ext cx="14550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000">
                <a:latin typeface="Comfortaa"/>
                <a:ea typeface="Comfortaa"/>
                <a:cs typeface="Comfortaa"/>
                <a:sym typeface="Comfortaa"/>
              </a:rPr>
              <a:t>3B</a:t>
            </a:r>
            <a:r>
              <a:rPr lang="en" sz="1800">
                <a:latin typeface="Comfortaa"/>
                <a:ea typeface="Comfortaa"/>
                <a:cs typeface="Comfortaa"/>
                <a:sym typeface="Comfortaa"/>
              </a:rPr>
              <a:t>.  Describe how you went about determining your answer for 3A. If appropriate show the commands that you used.</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b="1"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b="1" lang="en" sz="1800">
                <a:latin typeface="Comfortaa"/>
                <a:ea typeface="Comfortaa"/>
                <a:cs typeface="Comfortaa"/>
                <a:sym typeface="Comfortaa"/>
              </a:rPr>
              <a:t>Answer:</a:t>
            </a:r>
            <a:endParaRPr b="1"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I used below command to answer the 3A.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b="1"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b="1" lang="en" sz="1800">
                <a:latin typeface="Comfortaa"/>
                <a:ea typeface="Comfortaa"/>
                <a:cs typeface="Comfortaa"/>
                <a:sym typeface="Comfortaa"/>
              </a:rPr>
              <a:t>hexdump -v -e '1/4 "%08d " "\n"' unsorted_*.bin | python3 myscript.py</a:t>
            </a:r>
            <a:endParaRPr b="1"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b="1"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myscript.py goes through the all the input and convert it into the int. If the number is with in the range it updates the count variable. In the end it prints total count of numbers and numbers within the range.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
        <p:nvSpPr>
          <p:cNvPr id="120" name="Google Shape;120;p24"/>
          <p:cNvSpPr txBox="1"/>
          <p:nvPr/>
        </p:nvSpPr>
        <p:spPr>
          <a:xfrm>
            <a:off x="7242200" y="4494225"/>
            <a:ext cx="14550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311700" y="522825"/>
            <a:ext cx="8520600" cy="42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Instructions</a:t>
            </a:r>
            <a:r>
              <a:rPr lang="en">
                <a:solidFill>
                  <a:schemeClr val="dk1"/>
                </a:solidFill>
                <a:latin typeface="Comfortaa"/>
                <a:ea typeface="Comfortaa"/>
                <a:cs typeface="Comfortaa"/>
                <a:sym typeface="Comfortaa"/>
              </a:rPr>
              <a:t>: Make a copy of this document, move your copy to your submissions folder and fill the document with your responses. U</a:t>
            </a:r>
            <a:r>
              <a:rPr lang="en">
                <a:solidFill>
                  <a:schemeClr val="dk1"/>
                </a:solidFill>
                <a:latin typeface="Comfortaa"/>
                <a:ea typeface="Comfortaa"/>
                <a:cs typeface="Comfortaa"/>
                <a:sym typeface="Comfortaa"/>
              </a:rPr>
              <a:t>se the space on each slide to show your responses, and add additional slides as needed.</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When ready for grading:</a:t>
            </a:r>
            <a:r>
              <a:rPr lang="en">
                <a:solidFill>
                  <a:schemeClr val="dk1"/>
                </a:solidFill>
                <a:latin typeface="Comfortaa"/>
                <a:ea typeface="Comfortaa"/>
                <a:cs typeface="Comfortaa"/>
                <a:sym typeface="Comfortaa"/>
              </a:rPr>
              <a:t> complete the lab assignment </a:t>
            </a:r>
            <a:r>
              <a:rPr lang="en">
                <a:solidFill>
                  <a:schemeClr val="dk1"/>
                </a:solidFill>
                <a:latin typeface="Comfortaa"/>
                <a:ea typeface="Comfortaa"/>
                <a:cs typeface="Comfortaa"/>
                <a:sym typeface="Comfortaa"/>
              </a:rPr>
              <a:t>submission</a:t>
            </a:r>
            <a:r>
              <a:rPr lang="en">
                <a:solidFill>
                  <a:schemeClr val="dk1"/>
                </a:solidFill>
                <a:latin typeface="Comfortaa"/>
                <a:ea typeface="Comfortaa"/>
                <a:cs typeface="Comfortaa"/>
                <a:sym typeface="Comfortaa"/>
              </a:rPr>
              <a:t> form and include a link to your filled document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Your assignment is to write a new program, called </a:t>
            </a:r>
            <a:r>
              <a:rPr b="1" lang="en" sz="1400">
                <a:latin typeface="Courier New"/>
                <a:ea typeface="Courier New"/>
                <a:cs typeface="Courier New"/>
                <a:sym typeface="Courier New"/>
              </a:rPr>
              <a:t>filecreator.c</a:t>
            </a:r>
            <a:r>
              <a:rPr lang="en" sz="1400">
                <a:latin typeface="Comfortaa"/>
                <a:ea typeface="Comfortaa"/>
                <a:cs typeface="Comfortaa"/>
                <a:sym typeface="Comfortaa"/>
              </a:rPr>
              <a:t>. It should accept four command line parameters (d = location of directory, f = number of files to create, r = number of integers to insert into each output file and t = number of threads).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it should assume that d exists and give an error if d does not exist or cannot be written to.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then it should create f files in the directory d. each output file should be named "unsorted_&lt;id&gt;.bin" where &lt;id&gt; is a unique integer from 0 to (f-1).</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in each output file the program should write r random 32-bit integers. each integer should be chosen randomly by the rand_r() function. note that the output files must be binary. not ascii.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finally, make this program multi-threaded such that each of t threads creates approximately f/t of the files.</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Your source code may NOT use these C language functions: fopen(), fclose(), fread(), fwrite() and related functions. use rand_r() for generating random numbers (do not use rand() or any other method for generating random numbers, use rand_r() only).  use any of the pthread functions.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instead of fopen, foclose, etc. use these linux system calls: open(), close(), write() and if needed read(). these are described in section 2 of the linux manual, so you can find documentation using the "man" command at the linux shell. like this:</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man 2 open</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man 2 close</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man 2 write</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man 2 read</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(you can also find the same information via googling)</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If you have questions about whether a specific API is allowed then contact me first. but the main thing I disallow is fopen(), fclose(), fwrite(), fread() and related functions.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Run your program with these inputs:</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./filecreator $(pwd)/unsorted 10 1 1</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./filecreator $(pwd)/unsorted 100 2 1</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./filecreator $(pwd)/unsorted 1000 10 1</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./filecreator $(pwd)/unsorted 10 1 2</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./filecreator $(pwd)/unsorted 100 2 2</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./filecreator $(pwd)/unsorted 1000 10 2</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(and try many more inputs to convince yourself that it is working properly)</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the above notation, specifically the $(pwd) part has been tested on the department's linux servers, but if you are using a different type of system then you might need to update it a bit. if you are having issues then test it with "echo $(pwd)" to see if $(pwd) corrrectly prints your current working directory. If not then replace the $(pwd) with the full pathname of your current working directory.</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1.</a:t>
            </a: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Upload your </a:t>
            </a:r>
            <a:r>
              <a:rPr b="1" lang="en" sz="1800">
                <a:latin typeface="Courier New"/>
                <a:ea typeface="Courier New"/>
                <a:cs typeface="Courier New"/>
                <a:sym typeface="Courier New"/>
              </a:rPr>
              <a:t>filecreator.c</a:t>
            </a:r>
            <a:r>
              <a:rPr lang="en" sz="1800">
                <a:latin typeface="Comfortaa"/>
                <a:ea typeface="Comfortaa"/>
                <a:cs typeface="Comfortaa"/>
                <a:sym typeface="Comfortaa"/>
              </a:rPr>
              <a:t> file to your submissions folder and provide a link to it here:</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u="sng">
                <a:solidFill>
                  <a:schemeClr val="hlink"/>
                </a:solidFill>
                <a:latin typeface="Comfortaa"/>
                <a:ea typeface="Comfortaa"/>
                <a:cs typeface="Comfortaa"/>
                <a:sym typeface="Comfortaa"/>
                <a:hlinkClick r:id="rId3"/>
              </a:rPr>
              <a:t>https://drive.google.com/file/d/1V4A4U6Eg33Mlsbk4m20kG9yqSOl6M5Fm/view?usp=share_link</a:t>
            </a: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I will take your source code and test it in the following ways:</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Can it create 1000 files?</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Are the created files all of the correct size?</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Does the program correctly detect when the directory does not exist or is not writeable (it should exit with an error in these cases)?</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Plus possibly some more tests to be determined.</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9"/>
          <p:cNvSpPr txBox="1"/>
          <p:nvPr>
            <p:ph idx="1" type="body"/>
          </p:nvPr>
        </p:nvSpPr>
        <p:spPr>
          <a:xfrm>
            <a:off x="311700" y="1152475"/>
            <a:ext cx="8520600" cy="3416400"/>
          </a:xfrm>
          <a:prstGeom prst="rect">
            <a:avLst/>
          </a:prstGeom>
          <a:solidFill>
            <a:srgbClr val="FFFF00"/>
          </a:solidFill>
        </p:spPr>
        <p:txBody>
          <a:bodyPr anchorCtr="0" anchor="t" bIns="91425" lIns="91425" spcFirstLastPara="1" rIns="91425" wrap="square" tIns="91425">
            <a:noAutofit/>
          </a:bodyPr>
          <a:lstStyle/>
          <a:p>
            <a:pPr indent="0" lvl="0" marL="0" rtl="0" algn="l">
              <a:spcBef>
                <a:spcPts val="0"/>
              </a:spcBef>
              <a:spcAft>
                <a:spcPts val="0"/>
              </a:spcAft>
              <a:buNone/>
            </a:pPr>
            <a:r>
              <a:rPr lang="en"/>
              <a:t>Pass with Warning</a:t>
            </a:r>
            <a:r>
              <a:rPr lang="en"/>
              <a:t>: the preceding command should have taken much less than 10 seconds (real).</a:t>
            </a:r>
            <a:endParaRPr/>
          </a:p>
          <a:p>
            <a:pPr indent="0" lvl="0" marL="0" rtl="0" algn="l">
              <a:spcBef>
                <a:spcPts val="1600"/>
              </a:spcBef>
              <a:spcAft>
                <a:spcPts val="1600"/>
              </a:spcAft>
              <a:buNone/>
            </a:pPr>
            <a:r>
              <a:rPr lang="en"/>
              <a:t>real    0m14.327s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2.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Even though Linux does not technically support typed files, it does provide a utility (called 'file') that allows us to determine whether a file is binary, ascii text or a legal executable.</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000">
                <a:latin typeface="Comfortaa"/>
                <a:ea typeface="Comfortaa"/>
                <a:cs typeface="Comfortaa"/>
                <a:sym typeface="Comfortaa"/>
              </a:rPr>
              <a:t>2A</a:t>
            </a:r>
            <a:r>
              <a:rPr lang="en" sz="1800">
                <a:latin typeface="Comfortaa"/>
                <a:ea typeface="Comfortaa"/>
                <a:cs typeface="Comfortaa"/>
                <a:sym typeface="Comfortaa"/>
              </a:rPr>
              <a:t>. Use the </a:t>
            </a:r>
            <a:r>
              <a:rPr b="1" lang="en" sz="1800">
                <a:latin typeface="Courier New"/>
                <a:ea typeface="Courier New"/>
                <a:cs typeface="Courier New"/>
                <a:sym typeface="Courier New"/>
              </a:rPr>
              <a:t>file</a:t>
            </a:r>
            <a:r>
              <a:rPr lang="en" sz="1800">
                <a:latin typeface="Comfortaa"/>
                <a:ea typeface="Comfortaa"/>
                <a:cs typeface="Comfortaa"/>
                <a:sym typeface="Comfortaa"/>
              </a:rPr>
              <a:t> command with </a:t>
            </a:r>
            <a:r>
              <a:rPr b="1" lang="en" sz="1800">
                <a:latin typeface="Courier New"/>
                <a:ea typeface="Courier New"/>
                <a:cs typeface="Courier New"/>
                <a:sym typeface="Courier New"/>
              </a:rPr>
              <a:t>filecreator.c</a:t>
            </a:r>
            <a:r>
              <a:rPr lang="en" sz="1800">
                <a:latin typeface="Comfortaa"/>
                <a:ea typeface="Comfortaa"/>
                <a:cs typeface="Comfortaa"/>
                <a:sym typeface="Comfortaa"/>
              </a:rPr>
              <a:t>, </a:t>
            </a:r>
            <a:r>
              <a:rPr b="1" lang="en" sz="1800">
                <a:latin typeface="Courier New"/>
                <a:ea typeface="Courier New"/>
                <a:cs typeface="Courier New"/>
                <a:sym typeface="Courier New"/>
              </a:rPr>
              <a:t>filecreator</a:t>
            </a:r>
            <a:r>
              <a:rPr lang="en" sz="1800">
                <a:latin typeface="Comfortaa"/>
                <a:ea typeface="Comfortaa"/>
                <a:cs typeface="Comfortaa"/>
                <a:sym typeface="Comfortaa"/>
              </a:rPr>
              <a:t> (or </a:t>
            </a:r>
            <a:r>
              <a:rPr b="1" lang="en" sz="1800">
                <a:latin typeface="Courier New"/>
                <a:ea typeface="Courier New"/>
                <a:cs typeface="Courier New"/>
                <a:sym typeface="Courier New"/>
              </a:rPr>
              <a:t>a.out</a:t>
            </a:r>
            <a:r>
              <a:rPr lang="en" sz="1800">
                <a:latin typeface="Comfortaa"/>
                <a:ea typeface="Comfortaa"/>
                <a:cs typeface="Comfortaa"/>
                <a:sym typeface="Comfortaa"/>
              </a:rPr>
              <a:t>), and one of your </a:t>
            </a:r>
            <a:r>
              <a:rPr b="1" lang="en" sz="1800">
                <a:latin typeface="Courier New"/>
                <a:ea typeface="Courier New"/>
                <a:cs typeface="Courier New"/>
                <a:sym typeface="Courier New"/>
              </a:rPr>
              <a:t>unsorted_xxx.bin</a:t>
            </a:r>
            <a:r>
              <a:rPr lang="en" sz="1800">
                <a:latin typeface="Comfortaa"/>
                <a:ea typeface="Comfortaa"/>
                <a:cs typeface="Comfortaa"/>
                <a:sym typeface="Comfortaa"/>
              </a:rPr>
              <a:t> files as inputs. What does the file command indicate for each of the files:</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graphicFrame>
        <p:nvGraphicFramePr>
          <p:cNvPr id="101" name="Google Shape;101;p21"/>
          <p:cNvGraphicFramePr/>
          <p:nvPr/>
        </p:nvGraphicFramePr>
        <p:xfrm>
          <a:off x="952500" y="1975825"/>
          <a:ext cx="3000000" cy="3000000"/>
        </p:xfrm>
        <a:graphic>
          <a:graphicData uri="http://schemas.openxmlformats.org/drawingml/2006/table">
            <a:tbl>
              <a:tblPr>
                <a:noFill/>
                <a:tableStyleId>{AAC3EAE4-F792-4B97-8E10-9EDF2A433122}</a:tableStyleId>
              </a:tblPr>
              <a:tblGrid>
                <a:gridCol w="1953550"/>
                <a:gridCol w="5285450"/>
              </a:tblGrid>
              <a:tr h="2301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Type</a:t>
                      </a:r>
                      <a:r>
                        <a:rPr lang="en"/>
                        <a:t> of file as indicated by </a:t>
                      </a:r>
                      <a:r>
                        <a:rPr b="1" lang="en">
                          <a:latin typeface="Courier New"/>
                          <a:ea typeface="Courier New"/>
                          <a:cs typeface="Courier New"/>
                          <a:sym typeface="Courier New"/>
                        </a:rPr>
                        <a:t>file</a:t>
                      </a:r>
                      <a:r>
                        <a:rPr lang="en"/>
                        <a:t> command</a:t>
                      </a:r>
                      <a:endParaRPr/>
                    </a:p>
                  </a:txBody>
                  <a:tcPr marT="91425" marB="91425" marR="91425" marL="91425"/>
                </a:tc>
              </a:tr>
              <a:tr h="381000">
                <a:tc>
                  <a:txBody>
                    <a:bodyPr/>
                    <a:lstStyle/>
                    <a:p>
                      <a:pPr indent="0" lvl="0" marL="0" rtl="0" algn="l">
                        <a:spcBef>
                          <a:spcPts val="0"/>
                        </a:spcBef>
                        <a:spcAft>
                          <a:spcPts val="0"/>
                        </a:spcAft>
                        <a:buNone/>
                      </a:pPr>
                      <a:r>
                        <a:rPr b="1" lang="en">
                          <a:latin typeface="Courier New"/>
                          <a:ea typeface="Courier New"/>
                          <a:cs typeface="Courier New"/>
                          <a:sym typeface="Courier New"/>
                        </a:rPr>
                        <a:t>filecreator.c</a:t>
                      </a:r>
                      <a:endParaRPr b="1">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t>filecreator.c: C source, ASCII text</a:t>
                      </a:r>
                      <a:endParaRPr/>
                    </a:p>
                  </a:txBody>
                  <a:tcPr marT="91425" marB="91425" marR="91425" marL="91425"/>
                </a:tc>
              </a:tr>
              <a:tr h="381000">
                <a:tc>
                  <a:txBody>
                    <a:bodyPr/>
                    <a:lstStyle/>
                    <a:p>
                      <a:pPr indent="0" lvl="0" marL="0" rtl="0" algn="l">
                        <a:spcBef>
                          <a:spcPts val="0"/>
                        </a:spcBef>
                        <a:spcAft>
                          <a:spcPts val="0"/>
                        </a:spcAft>
                        <a:buNone/>
                      </a:pPr>
                      <a:r>
                        <a:rPr b="1" lang="en">
                          <a:latin typeface="Courier New"/>
                          <a:ea typeface="Courier New"/>
                          <a:cs typeface="Courier New"/>
                          <a:sym typeface="Courier New"/>
                        </a:rPr>
                        <a:t>filecreator</a:t>
                      </a:r>
                      <a:endParaRPr b="1">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t>filecreator: ELF 64-bit LSB pie executable, x86-64, version 1 (SYSV), dynamically linked, interpreter /lib64/ld-linux-x86-64.so.2, BuildID[sha1]=c09303700e822e19fe69f1ec4188df69c927482d, for GNU/Linux 3.2.0, not stripped</a:t>
                      </a:r>
                      <a:endParaRPr/>
                    </a:p>
                  </a:txBody>
                  <a:tcPr marT="91425" marB="91425" marR="91425" marL="91425"/>
                </a:tc>
              </a:tr>
              <a:tr h="381000">
                <a:tc>
                  <a:txBody>
                    <a:bodyPr/>
                    <a:lstStyle/>
                    <a:p>
                      <a:pPr indent="0" lvl="0" marL="0" rtl="0" algn="l">
                        <a:spcBef>
                          <a:spcPts val="0"/>
                        </a:spcBef>
                        <a:spcAft>
                          <a:spcPts val="0"/>
                        </a:spcAft>
                        <a:buNone/>
                      </a:pPr>
                      <a:r>
                        <a:rPr b="1" lang="en">
                          <a:latin typeface="Courier New"/>
                          <a:ea typeface="Courier New"/>
                          <a:cs typeface="Courier New"/>
                          <a:sym typeface="Courier New"/>
                        </a:rPr>
                        <a:t>unsorted_xxx.bin</a:t>
                      </a:r>
                      <a:endParaRPr b="1">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t>unsorted_0.bin: data</a:t>
                      </a:r>
                      <a:endParaRPr/>
                    </a:p>
                  </a:txBody>
                  <a:tcPr marT="91425" marB="91425" marR="91425" marL="91425"/>
                </a:tc>
              </a:tr>
            </a:tbl>
          </a:graphicData>
        </a:graphic>
      </p:graphicFrame>
      <p:sp>
        <p:nvSpPr>
          <p:cNvPr id="102" name="Google Shape;102;p21"/>
          <p:cNvSpPr txBox="1"/>
          <p:nvPr/>
        </p:nvSpPr>
        <p:spPr>
          <a:xfrm>
            <a:off x="7242200" y="4494225"/>
            <a:ext cx="14550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