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52D3C0-1E4A-49FA-9C9A-F65697E8E390}">
  <a:tblStyle styleId="{E852D3C0-1E4A-49FA-9C9A-F65697E8E3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omfortaa-bold.fntdata"/><Relationship Id="rId6" Type="http://schemas.openxmlformats.org/officeDocument/2006/relationships/notesMaster" Target="notesMasters/notesMaster1.xml"/><Relationship Id="rId18"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a6243d8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a6243d8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370cfc4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370cfc4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a6243d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a6243d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d4a1ac3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d4a1ac3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a6243d8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a6243d8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Introduction to OS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707225" y="3450425"/>
            <a:ext cx="617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Email id: </a:t>
            </a:r>
            <a:r>
              <a:rPr lang="en" u="sng">
                <a:solidFill>
                  <a:schemeClr val="hlink"/>
                </a:solidFill>
                <a:hlinkClick r:id="rId4"/>
              </a:rPr>
              <a:t>faiyaz@pdx.edu</a:t>
            </a:r>
            <a:endParaRPr/>
          </a:p>
          <a:p>
            <a:pPr indent="0" lvl="0" marL="0" rtl="0" algn="l">
              <a:spcBef>
                <a:spcPts val="0"/>
              </a:spcBef>
              <a:spcAft>
                <a:spcPts val="0"/>
              </a:spcAft>
              <a:buNone/>
            </a:pPr>
            <a:r>
              <a:rPr lang="en"/>
              <a:t>Partner email id: </a:t>
            </a:r>
            <a:r>
              <a:rPr lang="en" u="sng">
                <a:solidFill>
                  <a:schemeClr val="hlink"/>
                </a:solidFill>
                <a:hlinkClick r:id="rId5"/>
              </a:rPr>
              <a:t>boyapati@pdx.edu</a:t>
            </a:r>
            <a:endParaRPr/>
          </a:p>
          <a:p>
            <a:pPr indent="0" lvl="0" marL="0" rtl="0" algn="l">
              <a:spcBef>
                <a:spcPts val="0"/>
              </a:spcBef>
              <a:spcAft>
                <a:spcPts val="0"/>
              </a:spcAft>
              <a:buNone/>
            </a:pPr>
            <a:r>
              <a:t/>
            </a:r>
            <a:endParaRPr/>
          </a:p>
        </p:txBody>
      </p:sp>
      <p:sp>
        <p:nvSpPr>
          <p:cNvPr id="59" name="Google Shape;59;p13"/>
          <p:cNvSpPr txBox="1"/>
          <p:nvPr/>
        </p:nvSpPr>
        <p:spPr>
          <a:xfrm>
            <a:off x="364675" y="288675"/>
            <a:ext cx="1200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8487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Traced System Calls for #5</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117" name="Google Shape;117;p22"/>
          <p:cNvGraphicFramePr/>
          <p:nvPr/>
        </p:nvGraphicFramePr>
        <p:xfrm>
          <a:off x="781625" y="763725"/>
          <a:ext cx="3000000" cy="3000000"/>
        </p:xfrm>
        <a:graphic>
          <a:graphicData uri="http://schemas.openxmlformats.org/drawingml/2006/table">
            <a:tbl>
              <a:tblPr>
                <a:noFill/>
                <a:tableStyleId>{E852D3C0-1E4A-49FA-9C9A-F65697E8E390}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a:t>
                      </a:r>
                      <a:r>
                        <a:rPr b="1" lang="en">
                          <a:latin typeface="Comfortaa"/>
                          <a:ea typeface="Comfortaa"/>
                          <a:cs typeface="Comfortaa"/>
                          <a:sym typeface="Comfortaa"/>
                        </a:rPr>
                        <a:t>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t>execve</a:t>
                      </a:r>
                      <a:endParaRPr/>
                    </a:p>
                  </a:txBody>
                  <a:tcPr marT="91425" marB="91425" marR="91425" marL="91425"/>
                </a:tc>
                <a:tc>
                  <a:txBody>
                    <a:bodyPr/>
                    <a:lstStyle/>
                    <a:p>
                      <a:pPr indent="0" lvl="0" marL="0" rtl="0" algn="l">
                        <a:spcBef>
                          <a:spcPts val="0"/>
                        </a:spcBef>
                        <a:spcAft>
                          <a:spcPts val="0"/>
                        </a:spcAft>
                        <a:buNone/>
                      </a:pPr>
                      <a:r>
                        <a:rPr lang="en"/>
                        <a:t>Executes program with the given pathname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arch_prctl</a:t>
                      </a:r>
                      <a:endParaRPr/>
                    </a:p>
                  </a:txBody>
                  <a:tcPr marT="91425" marB="91425" marR="91425" marL="91425"/>
                </a:tc>
                <a:tc>
                  <a:txBody>
                    <a:bodyPr/>
                    <a:lstStyle/>
                    <a:p>
                      <a:pPr indent="0" lvl="0" marL="0" rtl="0" algn="l">
                        <a:spcBef>
                          <a:spcPts val="0"/>
                        </a:spcBef>
                        <a:spcAft>
                          <a:spcPts val="0"/>
                        </a:spcAft>
                        <a:buNone/>
                      </a:pPr>
                      <a:r>
                        <a:rPr lang="en"/>
                        <a:t>Set architecture specific thread state</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set_tid_address</a:t>
                      </a:r>
                      <a:endParaRPr/>
                    </a:p>
                  </a:txBody>
                  <a:tcPr marT="91425" marB="91425" marR="91425" marL="91425"/>
                </a:tc>
                <a:tc>
                  <a:txBody>
                    <a:bodyPr/>
                    <a:lstStyle/>
                    <a:p>
                      <a:pPr indent="0" lvl="0" marL="0" rtl="0" algn="l">
                        <a:spcBef>
                          <a:spcPts val="0"/>
                        </a:spcBef>
                        <a:spcAft>
                          <a:spcPts val="0"/>
                        </a:spcAft>
                        <a:buNone/>
                      </a:pPr>
                      <a:r>
                        <a:rPr lang="en"/>
                        <a:t>Set pointer to thread ID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openat</a:t>
                      </a:r>
                      <a:endParaRPr/>
                    </a:p>
                  </a:txBody>
                  <a:tcPr marT="91425" marB="91425" marR="91425" marL="91425"/>
                </a:tc>
                <a:tc>
                  <a:txBody>
                    <a:bodyPr/>
                    <a:lstStyle/>
                    <a:p>
                      <a:pPr indent="0" lvl="0" marL="0" rtl="0" algn="l">
                        <a:spcBef>
                          <a:spcPts val="0"/>
                        </a:spcBef>
                        <a:spcAft>
                          <a:spcPts val="0"/>
                        </a:spcAft>
                        <a:buNone/>
                      </a:pPr>
                      <a:r>
                        <a:rPr lang="en"/>
                        <a:t>Open and possibly create a file</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newfstatat</a:t>
                      </a:r>
                      <a:endParaRPr/>
                    </a:p>
                  </a:txBody>
                  <a:tcPr marT="91425" marB="91425" marR="91425" marL="91425"/>
                </a:tc>
                <a:tc>
                  <a:txBody>
                    <a:bodyPr/>
                    <a:lstStyle/>
                    <a:p>
                      <a:pPr indent="0" lvl="0" marL="0" rtl="0" algn="l">
                        <a:spcBef>
                          <a:spcPts val="0"/>
                        </a:spcBef>
                        <a:spcAft>
                          <a:spcPts val="0"/>
                        </a:spcAft>
                        <a:buNone/>
                      </a:pPr>
                      <a:r>
                        <a:rPr lang="en"/>
                        <a:t>To get file status</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set_robust_list</a:t>
                      </a:r>
                      <a:endParaRPr/>
                    </a:p>
                  </a:txBody>
                  <a:tcPr marT="91425" marB="91425" marR="91425" marL="91425"/>
                </a:tc>
                <a:tc>
                  <a:txBody>
                    <a:bodyPr/>
                    <a:lstStyle/>
                    <a:p>
                      <a:pPr indent="0" lvl="0" marL="0" rtl="0" algn="l">
                        <a:spcBef>
                          <a:spcPts val="0"/>
                        </a:spcBef>
                        <a:spcAft>
                          <a:spcPts val="0"/>
                        </a:spcAft>
                        <a:buNone/>
                      </a:pPr>
                      <a:r>
                        <a:rPr lang="en"/>
                        <a:t>To set list of robust futexes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getrandom</a:t>
                      </a:r>
                      <a:endParaRPr/>
                    </a:p>
                  </a:txBody>
                  <a:tcPr marT="91425" marB="91425" marR="91425" marL="91425"/>
                </a:tc>
                <a:tc>
                  <a:txBody>
                    <a:bodyPr/>
                    <a:lstStyle/>
                    <a:p>
                      <a:pPr indent="0" lvl="0" marL="0" rtl="0" algn="l">
                        <a:spcBef>
                          <a:spcPts val="0"/>
                        </a:spcBef>
                        <a:spcAft>
                          <a:spcPts val="0"/>
                        </a:spcAft>
                        <a:buNone/>
                      </a:pPr>
                      <a:r>
                        <a:rPr lang="en"/>
                        <a:t>To obtain a series of random bytes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118" name="Google Shape;118;p22"/>
          <p:cNvSpPr txBox="1"/>
          <p:nvPr/>
        </p:nvSpPr>
        <p:spPr>
          <a:xfrm>
            <a:off x="4315375" y="2522350"/>
            <a:ext cx="26895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OK, </a:t>
            </a:r>
            <a:r>
              <a:rPr lang="en">
                <a:highlight>
                  <a:srgbClr val="FFFF00"/>
                </a:highlight>
              </a:rPr>
              <a:t>I am surprised that there are no calls to write()</a:t>
            </a:r>
            <a:endParaRPr>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8487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Traced System Calls for #5</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124" name="Google Shape;124;p23"/>
          <p:cNvGraphicFramePr/>
          <p:nvPr/>
        </p:nvGraphicFramePr>
        <p:xfrm>
          <a:off x="781625" y="763725"/>
          <a:ext cx="3000000" cy="3000000"/>
        </p:xfrm>
        <a:graphic>
          <a:graphicData uri="http://schemas.openxmlformats.org/drawingml/2006/table">
            <a:tbl>
              <a:tblPr>
                <a:noFill/>
                <a:tableStyleId>{E852D3C0-1E4A-49FA-9C9A-F65697E8E390}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t>read</a:t>
                      </a:r>
                      <a:endParaRPr/>
                    </a:p>
                  </a:txBody>
                  <a:tcPr marT="91425" marB="91425" marR="91425" marL="91425"/>
                </a:tc>
                <a:tc>
                  <a:txBody>
                    <a:bodyPr/>
                    <a:lstStyle/>
                    <a:p>
                      <a:pPr indent="0" lvl="0" marL="0" rtl="0" algn="l">
                        <a:spcBef>
                          <a:spcPts val="0"/>
                        </a:spcBef>
                        <a:spcAft>
                          <a:spcPts val="0"/>
                        </a:spcAft>
                        <a:buNone/>
                      </a:pPr>
                      <a:r>
                        <a:rPr lang="en"/>
                        <a:t>To read from a file descriptor</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close</a:t>
                      </a:r>
                      <a:endParaRPr/>
                    </a:p>
                  </a:txBody>
                  <a:tcPr marT="91425" marB="91425" marR="91425" marL="91425"/>
                </a:tc>
                <a:tc>
                  <a:txBody>
                    <a:bodyPr/>
                    <a:lstStyle/>
                    <a:p>
                      <a:pPr indent="0" lvl="0" marL="0" rtl="0" algn="l">
                        <a:spcBef>
                          <a:spcPts val="0"/>
                        </a:spcBef>
                        <a:spcAft>
                          <a:spcPts val="0"/>
                        </a:spcAft>
                        <a:buNone/>
                      </a:pPr>
                      <a:r>
                        <a:rPr lang="en"/>
                        <a:t>To close a file descriptor</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mmap</a:t>
                      </a:r>
                      <a:endParaRPr/>
                    </a:p>
                  </a:txBody>
                  <a:tcPr marT="91425" marB="91425" marR="91425" marL="91425"/>
                </a:tc>
                <a:tc>
                  <a:txBody>
                    <a:bodyPr/>
                    <a:lstStyle/>
                    <a:p>
                      <a:pPr indent="0" lvl="0" marL="0" rtl="0" algn="l">
                        <a:spcBef>
                          <a:spcPts val="0"/>
                        </a:spcBef>
                        <a:spcAft>
                          <a:spcPts val="0"/>
                        </a:spcAft>
                        <a:buNone/>
                      </a:pPr>
                      <a:r>
                        <a:rPr lang="en"/>
                        <a:t>It creates a new mapping in the virtual address space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81000">
                <a:tc>
                  <a:txBody>
                    <a:bodyPr/>
                    <a:lstStyle/>
                    <a:p>
                      <a:pPr indent="0" lvl="0" marL="0" rtl="0" algn="l">
                        <a:spcBef>
                          <a:spcPts val="0"/>
                        </a:spcBef>
                        <a:spcAft>
                          <a:spcPts val="0"/>
                        </a:spcAft>
                        <a:buNone/>
                      </a:pPr>
                      <a:r>
                        <a:rPr lang="en"/>
                        <a:t>mprotect</a:t>
                      </a:r>
                      <a:endParaRPr/>
                    </a:p>
                  </a:txBody>
                  <a:tcPr marT="91425" marB="91425" marR="91425" marL="91425"/>
                </a:tc>
                <a:tc>
                  <a:txBody>
                    <a:bodyPr/>
                    <a:lstStyle/>
                    <a:p>
                      <a:pPr indent="0" lvl="0" marL="0" rtl="0" algn="l">
                        <a:spcBef>
                          <a:spcPts val="0"/>
                        </a:spcBef>
                        <a:spcAft>
                          <a:spcPts val="0"/>
                        </a:spcAft>
                        <a:buNone/>
                      </a:pPr>
                      <a:r>
                        <a:rPr lang="en"/>
                        <a:t>To set protection on a region of memory</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munmap</a:t>
                      </a:r>
                      <a:endParaRPr/>
                    </a:p>
                  </a:txBody>
                  <a:tcPr marT="91425" marB="91425" marR="91425" marL="91425"/>
                </a:tc>
                <a:tc>
                  <a:txBody>
                    <a:bodyPr/>
                    <a:lstStyle/>
                    <a:p>
                      <a:pPr indent="0" lvl="0" marL="0" rtl="0" algn="l">
                        <a:spcBef>
                          <a:spcPts val="0"/>
                        </a:spcBef>
                        <a:spcAft>
                          <a:spcPts val="0"/>
                        </a:spcAft>
                        <a:buNone/>
                      </a:pPr>
                      <a:r>
                        <a:rPr lang="en"/>
                        <a:t>To unmap files into memory</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brk</a:t>
                      </a:r>
                      <a:endParaRPr/>
                    </a:p>
                  </a:txBody>
                  <a:tcPr marT="91425" marB="91425" marR="91425" marL="91425"/>
                </a:tc>
                <a:tc>
                  <a:txBody>
                    <a:bodyPr/>
                    <a:lstStyle/>
                    <a:p>
                      <a:pPr indent="0" lvl="0" marL="0" rtl="0" algn="l">
                        <a:spcBef>
                          <a:spcPts val="0"/>
                        </a:spcBef>
                        <a:spcAft>
                          <a:spcPts val="0"/>
                        </a:spcAft>
                        <a:buNone/>
                      </a:pPr>
                      <a:r>
                        <a:rPr lang="en"/>
                        <a:t>To change data segment size</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access</a:t>
                      </a:r>
                      <a:endParaRPr/>
                    </a:p>
                  </a:txBody>
                  <a:tcPr marT="91425" marB="91425" marR="91425" marL="91425"/>
                </a:tc>
                <a:tc>
                  <a:txBody>
                    <a:bodyPr/>
                    <a:lstStyle/>
                    <a:p>
                      <a:pPr indent="0" lvl="0" marL="0" rtl="0" algn="l">
                        <a:spcBef>
                          <a:spcPts val="0"/>
                        </a:spcBef>
                        <a:spcAft>
                          <a:spcPts val="0"/>
                        </a:spcAft>
                        <a:buNone/>
                      </a:pPr>
                      <a:r>
                        <a:rPr lang="en"/>
                        <a:t>To check users permission for a file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getpid</a:t>
                      </a:r>
                      <a:endParaRPr/>
                    </a:p>
                  </a:txBody>
                  <a:tcPr marT="91425" marB="91425" marR="91425" marL="91425"/>
                </a:tc>
                <a:tc>
                  <a:txBody>
                    <a:bodyPr/>
                    <a:lstStyle/>
                    <a:p>
                      <a:pPr indent="0" lvl="0" marL="0" rtl="0" algn="l">
                        <a:spcBef>
                          <a:spcPts val="0"/>
                        </a:spcBef>
                        <a:spcAft>
                          <a:spcPts val="0"/>
                        </a:spcAft>
                        <a:buNone/>
                      </a:pPr>
                      <a:r>
                        <a:rPr lang="en"/>
                        <a:t>To get process identification</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154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Which operating systems have you used prior to this class? List as many as you can think of.</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70" name="Google Shape;70;p15"/>
          <p:cNvSpPr txBox="1"/>
          <p:nvPr/>
        </p:nvSpPr>
        <p:spPr>
          <a:xfrm>
            <a:off x="375050" y="1800225"/>
            <a:ext cx="817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I have used other OS such as Linux, MacOS and Windows in the past.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Compile and run the mytest.c program and run three concurrent copies of it as shown in the lecture video. use the "jobs" command to list the running mytest processes, and use the "kill" command to terminate them. Take a screenshot of the result and paste into the follow slide.</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Answer:</a:t>
            </a:r>
            <a:endParaRPr b="1"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Running the mytest.c program.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409575" y="3163950"/>
            <a:ext cx="3486150"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278600" y="407200"/>
            <a:ext cx="61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Running the three concurrent copies:</a:t>
            </a:r>
            <a:endParaRPr sz="1800">
              <a:solidFill>
                <a:schemeClr val="dk1"/>
              </a:solidFill>
              <a:latin typeface="Comfortaa"/>
              <a:ea typeface="Comfortaa"/>
              <a:cs typeface="Comfortaa"/>
              <a:sym typeface="Comfortaa"/>
            </a:endParaRPr>
          </a:p>
        </p:txBody>
      </p:sp>
      <p:pic>
        <p:nvPicPr>
          <p:cNvPr id="82" name="Google Shape;82;p17"/>
          <p:cNvPicPr preferRelativeResize="0"/>
          <p:nvPr/>
        </p:nvPicPr>
        <p:blipFill>
          <a:blip r:embed="rId3">
            <a:alphaModFix/>
          </a:blip>
          <a:stretch>
            <a:fillRect/>
          </a:stretch>
        </p:blipFill>
        <p:spPr>
          <a:xfrm>
            <a:off x="450050" y="868900"/>
            <a:ext cx="6810375" cy="1838325"/>
          </a:xfrm>
          <a:prstGeom prst="rect">
            <a:avLst/>
          </a:prstGeom>
          <a:noFill/>
          <a:ln>
            <a:noFill/>
          </a:ln>
        </p:spPr>
      </p:pic>
      <p:sp>
        <p:nvSpPr>
          <p:cNvPr id="83" name="Google Shape;83;p17"/>
          <p:cNvSpPr txBox="1"/>
          <p:nvPr/>
        </p:nvSpPr>
        <p:spPr>
          <a:xfrm>
            <a:off x="492925" y="2839650"/>
            <a:ext cx="830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rPr lang="en" sz="1800">
                <a:solidFill>
                  <a:schemeClr val="dk1"/>
                </a:solidFill>
                <a:latin typeface="Comfortaa"/>
                <a:ea typeface="Comfortaa"/>
                <a:cs typeface="Comfortaa"/>
                <a:sym typeface="Comfortaa"/>
              </a:rPr>
              <a:t>List of mytest running processes(by using jobs command):</a:t>
            </a:r>
            <a:endParaRPr sz="1800">
              <a:solidFill>
                <a:schemeClr val="dk1"/>
              </a:solidFill>
              <a:latin typeface="Comfortaa"/>
              <a:ea typeface="Comfortaa"/>
              <a:cs typeface="Comfortaa"/>
              <a:sym typeface="Comfortaa"/>
            </a:endParaRPr>
          </a:p>
        </p:txBody>
      </p:sp>
      <p:pic>
        <p:nvPicPr>
          <p:cNvPr id="84" name="Google Shape;84;p17"/>
          <p:cNvPicPr preferRelativeResize="0"/>
          <p:nvPr/>
        </p:nvPicPr>
        <p:blipFill>
          <a:blip r:embed="rId4">
            <a:alphaModFix/>
          </a:blip>
          <a:stretch>
            <a:fillRect/>
          </a:stretch>
        </p:blipFill>
        <p:spPr>
          <a:xfrm>
            <a:off x="621525" y="3518025"/>
            <a:ext cx="4438650" cy="619125"/>
          </a:xfrm>
          <a:prstGeom prst="rect">
            <a:avLst/>
          </a:prstGeom>
          <a:noFill/>
          <a:ln>
            <a:noFill/>
          </a:ln>
        </p:spPr>
      </p:pic>
      <p:sp>
        <p:nvSpPr>
          <p:cNvPr id="85" name="Google Shape;85;p17"/>
          <p:cNvSpPr txBox="1"/>
          <p:nvPr/>
        </p:nvSpPr>
        <p:spPr>
          <a:xfrm>
            <a:off x="4900375" y="2469175"/>
            <a:ext cx="1200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257175"/>
            <a:ext cx="8520600" cy="43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Comfortaa"/>
                <a:ea typeface="Comfortaa"/>
                <a:cs typeface="Comfortaa"/>
                <a:sym typeface="Comfortaa"/>
              </a:rPr>
              <a:t>Terminating the processes using the kill command:</a:t>
            </a:r>
            <a:endParaRPr>
              <a:solidFill>
                <a:schemeClr val="dk1"/>
              </a:solidFill>
              <a:latin typeface="Comfortaa"/>
              <a:ea typeface="Comfortaa"/>
              <a:cs typeface="Comfortaa"/>
              <a:sym typeface="Comfortaa"/>
            </a:endParaRPr>
          </a:p>
        </p:txBody>
      </p:sp>
      <p:pic>
        <p:nvPicPr>
          <p:cNvPr id="91" name="Google Shape;91;p18"/>
          <p:cNvPicPr preferRelativeResize="0"/>
          <p:nvPr/>
        </p:nvPicPr>
        <p:blipFill>
          <a:blip r:embed="rId3">
            <a:alphaModFix/>
          </a:blip>
          <a:stretch>
            <a:fillRect/>
          </a:stretch>
        </p:blipFill>
        <p:spPr>
          <a:xfrm>
            <a:off x="520300" y="853663"/>
            <a:ext cx="4610100" cy="140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302275" y="348450"/>
            <a:ext cx="8388000" cy="279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Compile and run the mytest2.c program as shown in the lecture slides. Run it until it crashes with a "Segmentation Fault". What is a segmentation fault?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pic>
        <p:nvPicPr>
          <p:cNvPr id="97" name="Google Shape;97;p19"/>
          <p:cNvPicPr preferRelativeResize="0"/>
          <p:nvPr/>
        </p:nvPicPr>
        <p:blipFill>
          <a:blip r:embed="rId3">
            <a:alphaModFix/>
          </a:blip>
          <a:stretch>
            <a:fillRect/>
          </a:stretch>
        </p:blipFill>
        <p:spPr>
          <a:xfrm>
            <a:off x="388150" y="2227675"/>
            <a:ext cx="4591050" cy="1133475"/>
          </a:xfrm>
          <a:prstGeom prst="rect">
            <a:avLst/>
          </a:prstGeom>
          <a:noFill/>
          <a:ln>
            <a:noFill/>
          </a:ln>
        </p:spPr>
      </p:pic>
      <p:sp>
        <p:nvSpPr>
          <p:cNvPr id="98" name="Google Shape;98;p19"/>
          <p:cNvSpPr txBox="1"/>
          <p:nvPr/>
        </p:nvSpPr>
        <p:spPr>
          <a:xfrm>
            <a:off x="450050" y="3536150"/>
            <a:ext cx="849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Segmentation Fault:</a:t>
            </a:r>
            <a:r>
              <a:rPr lang="en">
                <a:solidFill>
                  <a:schemeClr val="dk1"/>
                </a:solidFill>
                <a:latin typeface="Comfortaa"/>
                <a:ea typeface="Comfortaa"/>
                <a:cs typeface="Comfortaa"/>
                <a:sym typeface="Comfortaa"/>
              </a:rPr>
              <a:t> Segmentation fault is caused when a program tries to access the memory that was not allowed/allocated to it. It causes program to crash. </a:t>
            </a:r>
            <a:endParaRPr>
              <a:solidFill>
                <a:schemeClr val="dk1"/>
              </a:solidFill>
              <a:latin typeface="Comfortaa"/>
              <a:ea typeface="Comfortaa"/>
              <a:cs typeface="Comfortaa"/>
              <a:sym typeface="Comfortaa"/>
            </a:endParaRPr>
          </a:p>
        </p:txBody>
      </p:sp>
      <p:sp>
        <p:nvSpPr>
          <p:cNvPr id="99" name="Google Shape;99;p19"/>
          <p:cNvSpPr txBox="1"/>
          <p:nvPr/>
        </p:nvSpPr>
        <p:spPr>
          <a:xfrm>
            <a:off x="5675300" y="4151750"/>
            <a:ext cx="1200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326900" y="239625"/>
            <a:ext cx="8342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lang="en" sz="1800">
                <a:solidFill>
                  <a:schemeClr val="dk1"/>
                </a:solidFill>
                <a:latin typeface="Comfortaa"/>
                <a:ea typeface="Comfortaa"/>
                <a:cs typeface="Comfortaa"/>
                <a:sym typeface="Comfortaa"/>
              </a:rPr>
              <a:t> Describe how you might fix the two bugs in the mytest2.c code.</a:t>
            </a:r>
            <a:endParaRPr/>
          </a:p>
        </p:txBody>
      </p:sp>
      <p:sp>
        <p:nvSpPr>
          <p:cNvPr id="105" name="Google Shape;105;p20"/>
          <p:cNvSpPr txBox="1"/>
          <p:nvPr/>
        </p:nvSpPr>
        <p:spPr>
          <a:xfrm>
            <a:off x="569850" y="1132300"/>
            <a:ext cx="7955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are two bugs in the given code. We can fix them as below.</a:t>
            </a:r>
            <a:endParaRPr/>
          </a:p>
          <a:p>
            <a:pPr indent="-317500" lvl="0" marL="457200" rtl="0" algn="l">
              <a:spcBef>
                <a:spcPts val="0"/>
              </a:spcBef>
              <a:spcAft>
                <a:spcPts val="0"/>
              </a:spcAft>
              <a:buSzPts val="1400"/>
              <a:buAutoNum type="arabicPeriod"/>
            </a:pPr>
            <a:r>
              <a:rPr lang="en"/>
              <a:t>Check NULL for malloc return. If it is NULL then the memory was not allocated.</a:t>
            </a:r>
            <a:endParaRPr/>
          </a:p>
          <a:p>
            <a:pPr indent="-317500" lvl="0" marL="457200" rtl="0" algn="l">
              <a:spcBef>
                <a:spcPts val="0"/>
              </a:spcBef>
              <a:spcAft>
                <a:spcPts val="0"/>
              </a:spcAft>
              <a:buSzPts val="1400"/>
              <a:buAutoNum type="arabicPeriod"/>
            </a:pPr>
            <a:r>
              <a:rPr lang="en"/>
              <a:t>The </a:t>
            </a:r>
            <a:r>
              <a:rPr lang="en"/>
              <a:t>another</a:t>
            </a:r>
            <a:r>
              <a:rPr lang="en"/>
              <a:t> bug is segmentation fault. That is due to infinite loop. If we can make the loop till &lt;10 times it can resolve the bug. The </a:t>
            </a:r>
            <a:r>
              <a:rPr lang="en"/>
              <a:t>reason</a:t>
            </a:r>
            <a:r>
              <a:rPr lang="en"/>
              <a:t> to choose 10 is, we have allocated 10 integer memory space.  </a:t>
            </a:r>
            <a:endParaRPr/>
          </a:p>
        </p:txBody>
      </p:sp>
      <p:sp>
        <p:nvSpPr>
          <p:cNvPr id="106" name="Google Shape;106;p20"/>
          <p:cNvSpPr txBox="1"/>
          <p:nvPr/>
        </p:nvSpPr>
        <p:spPr>
          <a:xfrm>
            <a:off x="4900375" y="2469175"/>
            <a:ext cx="1200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5</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200">
                <a:latin typeface="Comfortaa"/>
                <a:ea typeface="Comfortaa"/>
                <a:cs typeface="Comfortaa"/>
                <a:sym typeface="Comfortaa"/>
              </a:rPr>
              <a:t>One of the most useful OS skills you can learn is to trace system calls for a program. On our department's linux servers you can use the "strace" program to trace all of the OS system calls called by a program. Use the strace program to trace all system calls called by the ./mytest2 program. Do it like this: "strace ./mytest2" This command will cause strace to run the ./mytest2 program AND trace all of the system calls called by ./mytest2.  Collect the names of all of the system calls listed by strace and the number of times each syscall is called. Then use "man 2 &lt;syscallname&gt;" to get a one line description of each syscall.  Record your results in the table on the following slide. Add extra rows/pages as needed.</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