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slide" Target="slides/slide9.xml"/><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a6243d8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a6243d8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d7d4207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d7d4207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Limited Direct Execution</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714975" y="3446775"/>
            <a:ext cx="614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address: </a:t>
            </a:r>
            <a:r>
              <a:rPr lang="en" u="sng">
                <a:solidFill>
                  <a:schemeClr val="hlink"/>
                </a:solidFill>
                <a:hlinkClick r:id="rId4"/>
              </a:rPr>
              <a:t>faiyaz@pdx.edu</a:t>
            </a:r>
            <a:endParaRPr/>
          </a:p>
          <a:p>
            <a:pPr indent="0" lvl="0" marL="0" rtl="0" algn="l">
              <a:spcBef>
                <a:spcPts val="0"/>
              </a:spcBef>
              <a:spcAft>
                <a:spcPts val="0"/>
              </a:spcAft>
              <a:buNone/>
            </a:pPr>
            <a:r>
              <a:rPr lang="en"/>
              <a:t>Partner’s email address: </a:t>
            </a:r>
            <a:r>
              <a:rPr lang="en" u="sng">
                <a:solidFill>
                  <a:schemeClr val="hlink"/>
                </a:solidFill>
                <a:hlinkClick r:id="rId5"/>
              </a:rPr>
              <a:t>boyapati@pdx.edu</a:t>
            </a:r>
            <a:endParaRPr/>
          </a:p>
          <a:p>
            <a:pPr indent="0" lvl="0" marL="0" rtl="0" algn="l">
              <a:spcBef>
                <a:spcPts val="0"/>
              </a:spcBef>
              <a:spcAft>
                <a:spcPts val="0"/>
              </a:spcAft>
              <a:buNone/>
            </a:pPr>
            <a:r>
              <a:t/>
            </a:r>
            <a:endParaRPr/>
          </a:p>
        </p:txBody>
      </p:sp>
      <p:sp>
        <p:nvSpPr>
          <p:cNvPr id="59" name="Google Shape;59;p13"/>
          <p:cNvSpPr txBox="1"/>
          <p:nvPr/>
        </p:nvSpPr>
        <p:spPr>
          <a:xfrm>
            <a:off x="77600" y="141100"/>
            <a:ext cx="677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312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login to linux.cs.pdx.edu and run the command "vmstat -w 1 60". Widen your terminal window until a single line of stats fits on a single line of your terminal window. vmstat will print various OS statistics each second and finish after 60 seconds.  read the tool's man page (run "man vmstat") to decipher the meaning of the statistics. Specifically, we are interested in its counts of interrupts (in) and context switches (cs).  During your 60 seconds of observations, which occurred more frequently on ada.cs.pdx.edu, interrupts or context switches?</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70" name="Google Shape;70;p15"/>
          <p:cNvSpPr txBox="1"/>
          <p:nvPr/>
        </p:nvSpPr>
        <p:spPr>
          <a:xfrm>
            <a:off x="311700" y="4029075"/>
            <a:ext cx="81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During my observation, there are more context switches than interrupts on ada.cs.pdx.edu.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What was the highest rate of interrupts that you observed for any 1 second interval?</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76" name="Google Shape;76;p16"/>
          <p:cNvSpPr txBox="1"/>
          <p:nvPr/>
        </p:nvSpPr>
        <p:spPr>
          <a:xfrm>
            <a:off x="460775" y="2025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21097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302275" y="348450"/>
            <a:ext cx="8342700" cy="279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What was the highest rate of context switches that you observed for any 1 second interval?</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82" name="Google Shape;82;p17"/>
          <p:cNvSpPr txBox="1"/>
          <p:nvPr/>
        </p:nvSpPr>
        <p:spPr>
          <a:xfrm>
            <a:off x="460775" y="2025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27729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26900" y="239625"/>
            <a:ext cx="83427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Compile and run the program TestLimits01.c.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Compile it like this: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gcc -Wall -Werror TestLimits01.c -o TestLimits01</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and run it like this: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./TestLimits01 </a:t>
            </a:r>
            <a:endParaRPr b="1"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What feature of the operating system limits the direct execution of TestLimits01 and prevents it from running forever? (</a:t>
            </a:r>
            <a:r>
              <a:rPr lang="en" sz="1800">
                <a:highlight>
                  <a:srgbClr val="00FF00"/>
                </a:highlight>
                <a:latin typeface="Comfortaa"/>
                <a:ea typeface="Comfortaa"/>
                <a:cs typeface="Comfortaa"/>
                <a:sym typeface="Comfortaa"/>
              </a:rPr>
              <a:t>highlight</a:t>
            </a:r>
            <a:r>
              <a:rPr lang="en" sz="1800">
                <a:latin typeface="Comfortaa"/>
                <a:ea typeface="Comfortaa"/>
                <a:cs typeface="Comfortaa"/>
                <a:sym typeface="Comfortaa"/>
              </a:rPr>
              <a:t> any that apply)</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rPr lang="en" sz="1800">
                <a:highlight>
                  <a:srgbClr val="00FF00"/>
                </a:highlight>
                <a:latin typeface="Comfortaa"/>
                <a:ea typeface="Comfortaa"/>
                <a:cs typeface="Comfortaa"/>
                <a:sym typeface="Comfortaa"/>
              </a:rPr>
              <a:t>A. periodic timer interrupt allows OS to schedule itself and other processes</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B. MMU prevents access to kernel memory</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C. mode bit prevents execution of privileged instructions</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D. system call interface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E. other (describe)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326900" y="239625"/>
            <a:ext cx="8342700" cy="44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Compile and run the program TestLimits02.c. What feature of the operating system limits the direct execution of this program and prevents it from reading kernel memory?</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A. timer interrupt</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highlight>
                  <a:srgbClr val="00FF00"/>
                </a:highlight>
                <a:latin typeface="Comfortaa"/>
                <a:ea typeface="Comfortaa"/>
                <a:cs typeface="Comfortaa"/>
                <a:sym typeface="Comfortaa"/>
              </a:rPr>
              <a:t>B. MMU</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C. privileged mode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D. system call interface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E. other (describe)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326900" y="239625"/>
            <a:ext cx="8342700" cy="44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6</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Compile and run the program TestLimits03.c. What feature of the system limits the direct execution of this program and prevents it from writing to a file for which it does not have permission?</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A. timer interrupt</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B. MMU</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C. privileged mode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highlight>
                  <a:srgbClr val="00FF00"/>
                </a:highlight>
                <a:latin typeface="Comfortaa"/>
                <a:ea typeface="Comfortaa"/>
                <a:cs typeface="Comfortaa"/>
                <a:sym typeface="Comfortaa"/>
              </a:rPr>
              <a:t>D. system call interface</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chemeClr val="dk1"/>
                </a:solidFill>
                <a:latin typeface="Comfortaa"/>
                <a:ea typeface="Comfortaa"/>
                <a:cs typeface="Comfortaa"/>
                <a:sym typeface="Comfortaa"/>
              </a:rPr>
              <a:t>E. other (describe)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