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d7d420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d7d420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e220d0c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e220d0c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e220d0c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e220d0c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The Process Concept</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503625" y="3557600"/>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Email address: </a:t>
            </a:r>
            <a:r>
              <a:rPr lang="en" u="sng">
                <a:solidFill>
                  <a:schemeClr val="hlink"/>
                </a:solidFill>
                <a:hlinkClick r:id="rId4"/>
              </a:rPr>
              <a:t>faiyaz@pdx.edu</a:t>
            </a:r>
            <a:endParaRPr/>
          </a:p>
          <a:p>
            <a:pPr indent="0" lvl="0" marL="0" rtl="0" algn="l">
              <a:spcBef>
                <a:spcPts val="0"/>
              </a:spcBef>
              <a:spcAft>
                <a:spcPts val="0"/>
              </a:spcAft>
              <a:buNone/>
            </a:pPr>
            <a:r>
              <a:rPr lang="en"/>
              <a:t>Partners email address: </a:t>
            </a:r>
            <a:r>
              <a:rPr lang="en" u="sng">
                <a:solidFill>
                  <a:schemeClr val="hlink"/>
                </a:solidFill>
                <a:hlinkClick r:id="rId5"/>
              </a:rPr>
              <a:t>boyapati@pdx.edu</a:t>
            </a:r>
            <a:r>
              <a:rPr lang="en"/>
              <a:t> </a:t>
            </a:r>
            <a:endParaRPr/>
          </a:p>
        </p:txBody>
      </p:sp>
      <p:sp>
        <p:nvSpPr>
          <p:cNvPr id="59" name="Google Shape;59;p13"/>
          <p:cNvSpPr txBox="1"/>
          <p:nvPr/>
        </p:nvSpPr>
        <p:spPr>
          <a:xfrm>
            <a:off x="293150" y="142125"/>
            <a:ext cx="1421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326900" y="239625"/>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6</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One other important behavior is what to do when an I/O completes. With </a:t>
            </a:r>
            <a:r>
              <a:rPr b="1" lang="en" sz="1800">
                <a:solidFill>
                  <a:schemeClr val="dk1"/>
                </a:solidFill>
                <a:latin typeface="Courier New"/>
                <a:ea typeface="Courier New"/>
                <a:cs typeface="Courier New"/>
                <a:sym typeface="Courier New"/>
              </a:rPr>
              <a:t>-I IO_RUN_LATER</a:t>
            </a:r>
            <a:r>
              <a:rPr lang="en" sz="1800">
                <a:solidFill>
                  <a:schemeClr val="dk1"/>
                </a:solidFill>
                <a:latin typeface="Comfortaa"/>
                <a:ea typeface="Comfortaa"/>
                <a:cs typeface="Comfortaa"/>
                <a:sym typeface="Comfortaa"/>
              </a:rPr>
              <a:t>, when an I/O completes, the process that issued it is not necessarily run right away; rather, whatever was running at the time keeps running.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these parameters: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-l 3:0,5:100,5:100,5:100 -S SWITCH_ON_IO -I IO_RUN_LATER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Are system resources being effectively utilized?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12" name="Google Shape;112;p22"/>
          <p:cNvSpPr txBox="1"/>
          <p:nvPr/>
        </p:nvSpPr>
        <p:spPr>
          <a:xfrm>
            <a:off x="492925" y="3536150"/>
            <a:ext cx="61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NO, CPU is not utilized optimally.</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326900" y="239625"/>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7</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Now run the same processes, but with </a:t>
            </a:r>
            <a:r>
              <a:rPr b="1" lang="en" sz="1800">
                <a:solidFill>
                  <a:schemeClr val="dk1"/>
                </a:solidFill>
                <a:latin typeface="Courier New"/>
                <a:ea typeface="Courier New"/>
                <a:cs typeface="Courier New"/>
                <a:sym typeface="Courier New"/>
              </a:rPr>
              <a:t>-I IO_RUN_IMMEDIATE</a:t>
            </a:r>
            <a:r>
              <a:rPr lang="en" sz="1800">
                <a:solidFill>
                  <a:schemeClr val="dk1"/>
                </a:solidFill>
                <a:latin typeface="Comfortaa"/>
                <a:ea typeface="Comfortaa"/>
                <a:cs typeface="Comfortaa"/>
                <a:sym typeface="Comfortaa"/>
              </a:rPr>
              <a:t> set, which immediately runs the process that issued the I/O.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How does this behavior differ?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Why might it be a good idea to immediately run a process that just completed an I/O?</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18" name="Google Shape;118;p23"/>
          <p:cNvSpPr txBox="1"/>
          <p:nvPr/>
        </p:nvSpPr>
        <p:spPr>
          <a:xfrm>
            <a:off x="326900" y="1768075"/>
            <a:ext cx="817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While keeping the CPU busy 100% of the time, we completed this in 21 units instead of 31 time units</a:t>
            </a:r>
            <a:r>
              <a:rPr b="1" lang="en"/>
              <a:t>.</a:t>
            </a:r>
            <a:endParaRPr b="1"/>
          </a:p>
        </p:txBody>
      </p:sp>
      <p:sp>
        <p:nvSpPr>
          <p:cNvPr id="119" name="Google Shape;119;p23"/>
          <p:cNvSpPr txBox="1"/>
          <p:nvPr/>
        </p:nvSpPr>
        <p:spPr>
          <a:xfrm>
            <a:off x="439350" y="3493300"/>
            <a:ext cx="8230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Because the same process is more likely to create more IOs. Instead of waiting for it towards the end, we can wait while processing something.</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326900" y="239625"/>
            <a:ext cx="83427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8</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Try these </a:t>
            </a:r>
            <a:r>
              <a:rPr lang="en" sz="1800">
                <a:solidFill>
                  <a:schemeClr val="dk1"/>
                </a:solidFill>
                <a:latin typeface="Comfortaa"/>
                <a:ea typeface="Comfortaa"/>
                <a:cs typeface="Comfortaa"/>
                <a:sym typeface="Comfortaa"/>
              </a:rPr>
              <a:t>randomly generated processes (and additional scenarios chosen by you):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1 -l 3:50,3:50</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2 -l 3:50,3:50</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3 -l 3:50,3:50</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each with </a:t>
            </a:r>
            <a:r>
              <a:rPr b="1" lang="en" sz="1800">
                <a:solidFill>
                  <a:schemeClr val="dk1"/>
                </a:solidFill>
                <a:latin typeface="Courier New"/>
                <a:ea typeface="Courier New"/>
                <a:cs typeface="Courier New"/>
                <a:sym typeface="Courier New"/>
              </a:rPr>
              <a:t>-I IO_RUN_IMMEDIATE</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-I IO_RUN_LATER</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each with </a:t>
            </a:r>
            <a:r>
              <a:rPr b="1" lang="en" sz="1800">
                <a:solidFill>
                  <a:schemeClr val="dk1"/>
                </a:solidFill>
                <a:latin typeface="Courier New"/>
                <a:ea typeface="Courier New"/>
                <a:cs typeface="Courier New"/>
                <a:sym typeface="Courier New"/>
              </a:rPr>
              <a:t>-S SWITCH_ON_IO</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-S SWITCH_ON_END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No need to report anything for #8. Your goal is to develop intuition and understanding of why the system schedules processes in various scenarios.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dk1"/>
                </a:solidFill>
                <a:latin typeface="Comfortaa"/>
                <a:ea typeface="Comfortaa"/>
                <a:cs typeface="Comfortaa"/>
                <a:sym typeface="Comfortaa"/>
              </a:rPr>
              <a:t>Get the OSTEP Simulators</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For this lab assignment and several subsequent assignments you will utilize simulators provided by the authors of the OSTEP book. These simulators allow you to study infinite OS scenarios without the tedious, time-consuming work of configuring and measuring real operating systems.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To obtain all of the simulators, login to linux.cs.pdx.edu and clone the corresponding git repository. Do it like this:</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sz="1700">
                <a:latin typeface="Courier New"/>
                <a:ea typeface="Courier New"/>
                <a:cs typeface="Courier New"/>
                <a:sym typeface="Courier New"/>
              </a:rPr>
              <a:t>git clone https://github.com/remzi-arpacidusseau/ostep-homework/</a:t>
            </a:r>
            <a:endParaRPr b="1" sz="1700">
              <a:latin typeface="Courier New"/>
              <a:ea typeface="Courier New"/>
              <a:cs typeface="Courier New"/>
              <a:sym typeface="Courier New"/>
            </a:endParaRPr>
          </a:p>
          <a:p>
            <a:pPr indent="0" lvl="0" marL="0" rtl="0" algn="l">
              <a:spcBef>
                <a:spcPts val="160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process-run.py</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The process-run.py simulator helps us to understand process scheduling scenarios. To use it, cd into your new ostep-homework directory and then cd into the cpu-intro sub-directory. Read the Readme.md file contained in the cpu-intro directory. Read this file thoroughly and try every step shown there. Going through the Readme.md file thoroughly will give you a strong </a:t>
            </a:r>
            <a:r>
              <a:rPr b="1" lang="en">
                <a:solidFill>
                  <a:schemeClr val="dk1"/>
                </a:solidFill>
                <a:latin typeface="Comfortaa"/>
                <a:ea typeface="Comfortaa"/>
                <a:cs typeface="Comfortaa"/>
                <a:sym typeface="Comfortaa"/>
              </a:rPr>
              <a:t>understanding of not only this simulator but also many of the simulators used for other lab assignments in this class.</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Run process-run.py with the following flags: </a:t>
            </a:r>
            <a:r>
              <a:rPr b="1" lang="en" sz="1800">
                <a:latin typeface="Courier New"/>
                <a:ea typeface="Courier New"/>
                <a:cs typeface="Courier New"/>
                <a:sym typeface="Courier New"/>
              </a:rPr>
              <a:t>-l 5:100,5:100</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What should the CPU utilization be (e.g., the percent of time the CPU is in use?)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Explain your reasoning.</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sp>
        <p:nvSpPr>
          <p:cNvPr id="80" name="Google Shape;80;p17"/>
          <p:cNvSpPr txBox="1"/>
          <p:nvPr/>
        </p:nvSpPr>
        <p:spPr>
          <a:xfrm>
            <a:off x="385775" y="3011100"/>
            <a:ext cx="844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Answer:</a:t>
            </a:r>
            <a:r>
              <a:rPr lang="en" sz="1800">
                <a:solidFill>
                  <a:schemeClr val="dk1"/>
                </a:solidFill>
                <a:latin typeface="Comfortaa"/>
                <a:ea typeface="Comfortaa"/>
                <a:cs typeface="Comfortaa"/>
                <a:sym typeface="Comfortaa"/>
              </a:rPr>
              <a:t> The utilization of the CPU </a:t>
            </a:r>
            <a:r>
              <a:rPr lang="en" sz="1800">
                <a:solidFill>
                  <a:schemeClr val="dk1"/>
                </a:solidFill>
                <a:latin typeface="Comfortaa"/>
                <a:ea typeface="Comfortaa"/>
                <a:cs typeface="Comfortaa"/>
                <a:sym typeface="Comfortaa"/>
              </a:rPr>
              <a:t>should </a:t>
            </a:r>
            <a:r>
              <a:rPr lang="en" sz="1800">
                <a:solidFill>
                  <a:schemeClr val="dk1"/>
                </a:solidFill>
                <a:latin typeface="Comfortaa"/>
                <a:ea typeface="Comfortaa"/>
                <a:cs typeface="Comfortaa"/>
                <a:sym typeface="Comfortaa"/>
              </a:rPr>
              <a:t>be 100%. 5:100 denotes that the each of the 5 requests will be 100% CPU requests.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2</a:t>
            </a:r>
            <a:r>
              <a:rPr lang="en" sz="1800">
                <a:latin typeface="Comfortaa"/>
                <a:ea typeface="Comfortaa"/>
                <a:cs typeface="Comfortaa"/>
                <a:sym typeface="Comfortaa"/>
              </a:rPr>
              <a:t>. Now run with these flags: ./process-run.py -l 4:100,1:0. These flags specify one process with 4 instructions (all to use the CPU), and one that simply issues an I/O and waits for it to be done.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How long does it take to complete both processes?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
        <p:nvSpPr>
          <p:cNvPr id="86" name="Google Shape;86;p18"/>
          <p:cNvSpPr txBox="1"/>
          <p:nvPr/>
        </p:nvSpPr>
        <p:spPr>
          <a:xfrm>
            <a:off x="311700" y="3118225"/>
            <a:ext cx="61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Answer:</a:t>
            </a:r>
            <a:r>
              <a:rPr lang="en" sz="1800">
                <a:solidFill>
                  <a:schemeClr val="dk1"/>
                </a:solidFill>
                <a:latin typeface="Comfortaa"/>
                <a:ea typeface="Comfortaa"/>
                <a:cs typeface="Comfortaa"/>
                <a:sym typeface="Comfortaa"/>
              </a:rPr>
              <a:t> It will take 11 units of time. </a:t>
            </a:r>
            <a:endParaRPr sz="1800">
              <a:solidFill>
                <a:schemeClr val="dk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302275" y="348450"/>
            <a:ext cx="8342700" cy="460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3. Switch the order of the processes: -l 1:0,4:100.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What happens now?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Does switching the order matter?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Why?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In general the default IO tick is 5 units. In first, IO got CPU after waiting of 4 units. After That the IO has to wait for 5 more units of time to complete. Whereas IO starts and waits, whereas the CPU is processing the other request. </a:t>
            </a:r>
            <a:endParaRPr sz="1800">
              <a:solidFill>
                <a:schemeClr val="dk1"/>
              </a:solidFill>
              <a:latin typeface="Comfortaa"/>
              <a:ea typeface="Comfortaa"/>
              <a:cs typeface="Comfortaa"/>
              <a:sym typeface="Comfortaa"/>
            </a:endParaRPr>
          </a:p>
        </p:txBody>
      </p:sp>
      <p:sp>
        <p:nvSpPr>
          <p:cNvPr id="92" name="Google Shape;92;p19"/>
          <p:cNvSpPr txBox="1"/>
          <p:nvPr/>
        </p:nvSpPr>
        <p:spPr>
          <a:xfrm>
            <a:off x="302275" y="1435925"/>
            <a:ext cx="834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Answer:</a:t>
            </a:r>
            <a:r>
              <a:rPr lang="en" sz="1800">
                <a:solidFill>
                  <a:schemeClr val="dk1"/>
                </a:solidFill>
                <a:latin typeface="Comfortaa"/>
                <a:ea typeface="Comfortaa"/>
                <a:cs typeface="Comfortaa"/>
                <a:sym typeface="Comfortaa"/>
              </a:rPr>
              <a:t> It takes 7 units of time </a:t>
            </a:r>
            <a:r>
              <a:rPr lang="en" sz="1800">
                <a:solidFill>
                  <a:schemeClr val="dk1"/>
                </a:solidFill>
                <a:latin typeface="Comfortaa"/>
                <a:ea typeface="Comfortaa"/>
                <a:cs typeface="Comfortaa"/>
                <a:sym typeface="Comfortaa"/>
              </a:rPr>
              <a:t>in order</a:t>
            </a:r>
            <a:r>
              <a:rPr lang="en" sz="1800">
                <a:solidFill>
                  <a:schemeClr val="dk1"/>
                </a:solidFill>
                <a:latin typeface="Comfortaa"/>
                <a:ea typeface="Comfortaa"/>
                <a:cs typeface="Comfortaa"/>
                <a:sym typeface="Comfortaa"/>
              </a:rPr>
              <a:t> to complete the processing.</a:t>
            </a:r>
            <a:endParaRPr sz="1800">
              <a:solidFill>
                <a:schemeClr val="dk1"/>
              </a:solidFill>
              <a:latin typeface="Comfortaa"/>
              <a:ea typeface="Comfortaa"/>
              <a:cs typeface="Comfortaa"/>
              <a:sym typeface="Comfortaa"/>
            </a:endParaRPr>
          </a:p>
          <a:p>
            <a:pPr indent="0" lvl="0" marL="0" rtl="0" algn="l">
              <a:spcBef>
                <a:spcPts val="0"/>
              </a:spcBef>
              <a:spcAft>
                <a:spcPts val="0"/>
              </a:spcAft>
              <a:buNone/>
            </a:pP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p:txBody>
      </p:sp>
      <p:sp>
        <p:nvSpPr>
          <p:cNvPr id="93" name="Google Shape;93;p19"/>
          <p:cNvSpPr txBox="1"/>
          <p:nvPr/>
        </p:nvSpPr>
        <p:spPr>
          <a:xfrm>
            <a:off x="302275" y="2464600"/>
            <a:ext cx="246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Answer: </a:t>
            </a:r>
            <a:r>
              <a:rPr lang="en" sz="1800">
                <a:solidFill>
                  <a:schemeClr val="dk1"/>
                </a:solidFill>
                <a:latin typeface="Comfortaa"/>
                <a:ea typeface="Comfortaa"/>
                <a:cs typeface="Comfortaa"/>
                <a:sym typeface="Comfortaa"/>
              </a:rPr>
              <a:t>Yes</a:t>
            </a:r>
            <a:endParaRPr sz="1800">
              <a:solidFill>
                <a:schemeClr val="dk1"/>
              </a:solidFill>
              <a:latin typeface="Comfortaa"/>
              <a:ea typeface="Comfortaa"/>
              <a:cs typeface="Comfortaa"/>
              <a:sym typeface="Comfortaa"/>
            </a:endParaRPr>
          </a:p>
        </p:txBody>
      </p:sp>
      <p:sp>
        <p:nvSpPr>
          <p:cNvPr id="94" name="Google Shape;94;p19"/>
          <p:cNvSpPr txBox="1"/>
          <p:nvPr/>
        </p:nvSpPr>
        <p:spPr>
          <a:xfrm>
            <a:off x="302275" y="3171825"/>
            <a:ext cx="834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Answer: </a:t>
            </a:r>
            <a:endParaRPr b="1" sz="1800">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We’ll now explore some of the other flags. One important flag is </a:t>
            </a:r>
            <a:r>
              <a:rPr b="1" lang="en" sz="1800">
                <a:latin typeface="Courier New"/>
                <a:ea typeface="Courier New"/>
                <a:cs typeface="Courier New"/>
                <a:sym typeface="Courier New"/>
              </a:rPr>
              <a:t>-S</a:t>
            </a:r>
            <a:r>
              <a:rPr lang="en" sz="1800">
                <a:latin typeface="Comfortaa"/>
                <a:ea typeface="Comfortaa"/>
                <a:cs typeface="Comfortaa"/>
                <a:sym typeface="Comfortaa"/>
              </a:rPr>
              <a:t>, which determines how the system reacts when a process issues an I/O. With the flag set to </a:t>
            </a:r>
            <a:r>
              <a:rPr b="1" lang="en" sz="1800">
                <a:latin typeface="Courier New"/>
                <a:ea typeface="Courier New"/>
                <a:cs typeface="Courier New"/>
                <a:sym typeface="Courier New"/>
              </a:rPr>
              <a:t>SWITCH_ON_END</a:t>
            </a:r>
            <a:r>
              <a:rPr lang="en" sz="1800">
                <a:latin typeface="Comfortaa"/>
                <a:ea typeface="Comfortaa"/>
                <a:cs typeface="Comfortaa"/>
                <a:sym typeface="Comfortaa"/>
              </a:rPr>
              <a:t>, the system will NOT switch to another process while one is doing I/O, instead waiting until the process is completely finished.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What happens when you run the following two processes (</a:t>
            </a:r>
            <a:r>
              <a:rPr b="1" lang="en" sz="1800">
                <a:latin typeface="Courier New"/>
                <a:ea typeface="Courier New"/>
                <a:cs typeface="Courier New"/>
                <a:sym typeface="Courier New"/>
              </a:rPr>
              <a:t>-l 1:0,4:100 -S SWITCH_ON_END</a:t>
            </a:r>
            <a:r>
              <a:rPr lang="en" sz="1800">
                <a:latin typeface="Comfortaa"/>
                <a:ea typeface="Comfortaa"/>
                <a:cs typeface="Comfortaa"/>
                <a:sym typeface="Comfortaa"/>
              </a:rPr>
              <a:t>), one doing I/O and the other doing CPU work?</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00" name="Google Shape;100;p20"/>
          <p:cNvSpPr txBox="1"/>
          <p:nvPr/>
        </p:nvSpPr>
        <p:spPr>
          <a:xfrm>
            <a:off x="407200" y="3729050"/>
            <a:ext cx="8293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omfortaa"/>
                <a:ea typeface="Comfortaa"/>
                <a:cs typeface="Comfortaa"/>
                <a:sym typeface="Comfortaa"/>
              </a:rPr>
              <a:t>When waiting for an IO, the switch make sure the process isn’t switched. It ends up making it more inefficient. Addition of this flag makes the processing time to 11 time units.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326900" y="239625"/>
            <a:ext cx="83427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Now, run the same processes, but with the switching behavior set to switch to another process whenever one is WAITING for I/O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-l 1:0,4:100 -c -S SWITCH_ON_IO</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What happens now?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06" name="Google Shape;106;p21"/>
          <p:cNvSpPr txBox="1"/>
          <p:nvPr/>
        </p:nvSpPr>
        <p:spPr>
          <a:xfrm>
            <a:off x="326900" y="2828925"/>
            <a:ext cx="8395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omfortaa"/>
                <a:ea typeface="Comfortaa"/>
                <a:cs typeface="Comfortaa"/>
                <a:sym typeface="Comfortaa"/>
              </a:rPr>
              <a:t>This flag is turned on by default. Whenever the current process is waiting for an IO, this switches the another process which in ready state. The total processing time is 7 time units.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