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F7A802-E740-4A04-A014-9752DBDDF7CD}">
  <a:tblStyle styleId="{40F7A802-E740-4A04-A014-9752DBDDF7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omfortaa-bold.fntdata"/><Relationship Id="rId6" Type="http://schemas.openxmlformats.org/officeDocument/2006/relationships/notesMaster" Target="notesMasters/notesMaster1.xml"/><Relationship Id="rId18"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4d77370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4d77370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e220d0c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e220d0c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e1104bf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e1104bf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CPU Scheduling</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578650" y="3621875"/>
            <a:ext cx="617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Email address: </a:t>
            </a:r>
            <a:r>
              <a:rPr lang="en" u="sng">
                <a:solidFill>
                  <a:schemeClr val="hlink"/>
                </a:solidFill>
                <a:hlinkClick r:id="rId4"/>
              </a:rPr>
              <a:t>faiyaz@pdx.edu</a:t>
            </a:r>
            <a:endParaRPr/>
          </a:p>
          <a:p>
            <a:pPr indent="0" lvl="0" marL="0" rtl="0" algn="l">
              <a:spcBef>
                <a:spcPts val="0"/>
              </a:spcBef>
              <a:spcAft>
                <a:spcPts val="0"/>
              </a:spcAft>
              <a:buNone/>
            </a:pPr>
            <a:r>
              <a:rPr lang="en"/>
              <a:t>Partners email address: </a:t>
            </a:r>
            <a:r>
              <a:rPr lang="en" u="sng">
                <a:solidFill>
                  <a:schemeClr val="hlink"/>
                </a:solidFill>
                <a:hlinkClick r:id="rId5"/>
              </a:rPr>
              <a:t>boyapati@pdx.edu</a:t>
            </a:r>
            <a:endParaRPr/>
          </a:p>
          <a:p>
            <a:pPr indent="0" lvl="0" marL="0" rtl="0" algn="l">
              <a:spcBef>
                <a:spcPts val="0"/>
              </a:spcBef>
              <a:spcAft>
                <a:spcPts val="0"/>
              </a:spcAft>
              <a:buNone/>
            </a:pPr>
            <a:r>
              <a:t/>
            </a:r>
            <a:endParaRPr/>
          </a:p>
        </p:txBody>
      </p:sp>
      <p:sp>
        <p:nvSpPr>
          <p:cNvPr id="59" name="Google Shape;59;p13"/>
          <p:cNvSpPr txBox="1"/>
          <p:nvPr/>
        </p:nvSpPr>
        <p:spPr>
          <a:xfrm>
            <a:off x="307950" y="98275"/>
            <a:ext cx="1422000" cy="8313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a:p>
            <a:pPr indent="0" lvl="0" marL="0" rtl="0" algn="l">
              <a:spcBef>
                <a:spcPts val="0"/>
              </a:spcBef>
              <a:spcAft>
                <a:spcPts val="0"/>
              </a:spcAft>
              <a:buNone/>
            </a:pPr>
            <a:r>
              <a:rPr lang="en"/>
              <a:t>All looks good 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88125" y="246450"/>
            <a:ext cx="4219549" cy="3298025"/>
          </a:xfrm>
          <a:prstGeom prst="rect">
            <a:avLst/>
          </a:prstGeom>
          <a:noFill/>
          <a:ln>
            <a:noFill/>
          </a:ln>
        </p:spPr>
      </p:pic>
      <p:pic>
        <p:nvPicPr>
          <p:cNvPr id="120" name="Google Shape;120;p22"/>
          <p:cNvPicPr preferRelativeResize="0"/>
          <p:nvPr/>
        </p:nvPicPr>
        <p:blipFill rotWithShape="1">
          <a:blip r:embed="rId4">
            <a:alphaModFix/>
          </a:blip>
          <a:srcRect b="21630" l="0" r="21630" t="0"/>
          <a:stretch/>
        </p:blipFill>
        <p:spPr>
          <a:xfrm>
            <a:off x="4475650" y="246450"/>
            <a:ext cx="4219549" cy="3297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326900" y="239625"/>
            <a:ext cx="83427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7</a:t>
            </a:r>
            <a:r>
              <a:rPr lang="en" sz="1800">
                <a:solidFill>
                  <a:schemeClr val="dk1"/>
                </a:solidFill>
                <a:latin typeface="Comfortaa"/>
                <a:ea typeface="Comfortaa"/>
                <a:cs typeface="Comfortaa"/>
                <a:sym typeface="Comfortaa"/>
              </a:rPr>
              <a:t>. What happens to response time with RR as quantum lengths increase?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Provide an equation that gives the worst-case response time, given N jobs.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26" name="Google Shape;126;p23"/>
          <p:cNvSpPr txBox="1"/>
          <p:nvPr/>
        </p:nvSpPr>
        <p:spPr>
          <a:xfrm>
            <a:off x="450050" y="1071575"/>
            <a:ext cx="815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With the increase in quantum length, the response time increases monotonically. </a:t>
            </a:r>
            <a:endParaRPr b="1" sz="1800">
              <a:solidFill>
                <a:schemeClr val="dk1"/>
              </a:solidFill>
              <a:latin typeface="Comfortaa"/>
              <a:ea typeface="Comfortaa"/>
              <a:cs typeface="Comfortaa"/>
              <a:sym typeface="Comfortaa"/>
            </a:endParaRPr>
          </a:p>
        </p:txBody>
      </p:sp>
      <p:sp>
        <p:nvSpPr>
          <p:cNvPr id="127" name="Google Shape;127;p23"/>
          <p:cNvSpPr txBox="1"/>
          <p:nvPr/>
        </p:nvSpPr>
        <p:spPr>
          <a:xfrm>
            <a:off x="326900" y="2818200"/>
            <a:ext cx="8085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With time quantum as Q, the equation for worst-case response time is Q(N-1)</a:t>
            </a:r>
            <a:endParaRPr b="1" sz="1800">
              <a:solidFill>
                <a:schemeClr val="dk1"/>
              </a:solidFill>
              <a:latin typeface="Comfortaa"/>
              <a:ea typeface="Comfortaa"/>
              <a:cs typeface="Comfortaa"/>
              <a:sym typeface="Comfortaa"/>
            </a:endParaRPr>
          </a:p>
        </p:txBody>
      </p:sp>
      <p:sp>
        <p:nvSpPr>
          <p:cNvPr id="128" name="Google Shape;128;p23"/>
          <p:cNvSpPr txBox="1"/>
          <p:nvPr/>
        </p:nvSpPr>
        <p:spPr>
          <a:xfrm>
            <a:off x="3043700" y="3316275"/>
            <a:ext cx="1181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submission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scheduler</a:t>
            </a:r>
            <a:r>
              <a:rPr b="1" lang="en" sz="3100">
                <a:solidFill>
                  <a:schemeClr val="dk1"/>
                </a:solidFill>
                <a:latin typeface="Courier New"/>
                <a:ea typeface="Courier New"/>
                <a:cs typeface="Courier New"/>
                <a:sym typeface="Courier New"/>
              </a:rPr>
              <a:t>.py</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Go to the </a:t>
            </a:r>
            <a:r>
              <a:rPr b="1" lang="en">
                <a:solidFill>
                  <a:schemeClr val="dk1"/>
                </a:solidFill>
                <a:latin typeface="Courier New"/>
                <a:ea typeface="Courier New"/>
                <a:cs typeface="Courier New"/>
                <a:sym typeface="Courier New"/>
              </a:rPr>
              <a:t>cpu-sched</a:t>
            </a:r>
            <a:r>
              <a:rPr lang="en">
                <a:solidFill>
                  <a:schemeClr val="dk1"/>
                </a:solidFill>
                <a:latin typeface="Comfortaa"/>
                <a:ea typeface="Comfortaa"/>
                <a:cs typeface="Comfortaa"/>
                <a:sym typeface="Comfortaa"/>
              </a:rPr>
              <a:t> sub-directory within your </a:t>
            </a:r>
            <a:r>
              <a:rPr b="1" lang="en">
                <a:solidFill>
                  <a:schemeClr val="dk1"/>
                </a:solidFill>
                <a:latin typeface="Courier New"/>
                <a:ea typeface="Courier New"/>
                <a:cs typeface="Courier New"/>
                <a:sym typeface="Courier New"/>
              </a:rPr>
              <a:t>ostep-homework</a:t>
            </a:r>
            <a:r>
              <a:rPr lang="en">
                <a:solidFill>
                  <a:schemeClr val="dk1"/>
                </a:solidFill>
                <a:latin typeface="Comfortaa"/>
                <a:ea typeface="Comfortaa"/>
                <a:cs typeface="Comfortaa"/>
                <a:sym typeface="Comfortaa"/>
              </a:rPr>
              <a:t> directory on linux.cs.pdx.edu, and read the </a:t>
            </a:r>
            <a:r>
              <a:rPr b="1" lang="en">
                <a:solidFill>
                  <a:schemeClr val="dk1"/>
                </a:solidFill>
                <a:latin typeface="Courier New"/>
                <a:ea typeface="Courier New"/>
                <a:cs typeface="Courier New"/>
                <a:sym typeface="Courier New"/>
              </a:rPr>
              <a:t>Readme.md</a:t>
            </a:r>
            <a:r>
              <a:rPr lang="en">
                <a:solidFill>
                  <a:schemeClr val="dk1"/>
                </a:solidFill>
                <a:latin typeface="Comfortaa"/>
                <a:ea typeface="Comfortaa"/>
                <a:cs typeface="Comfortaa"/>
                <a:sym typeface="Comfortaa"/>
              </a:rPr>
              <a:t> file. Read this file thoroughly and try every example shown there. The </a:t>
            </a:r>
            <a:r>
              <a:rPr b="1" lang="en">
                <a:solidFill>
                  <a:schemeClr val="dk1"/>
                </a:solidFill>
                <a:latin typeface="Courier New"/>
                <a:ea typeface="Courier New"/>
                <a:cs typeface="Courier New"/>
                <a:sym typeface="Courier New"/>
              </a:rPr>
              <a:t>scheduler.py</a:t>
            </a:r>
            <a:r>
              <a:rPr lang="en">
                <a:solidFill>
                  <a:schemeClr val="dk1"/>
                </a:solidFill>
                <a:latin typeface="Comfortaa"/>
                <a:ea typeface="Comfortaa"/>
                <a:cs typeface="Comfortaa"/>
                <a:sym typeface="Comfortaa"/>
              </a:rPr>
              <a:t> program in this sub-directory allows you to measure and compare various scheduling algorithms using metrics such as response time, turnaround time and total wait time.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Use </a:t>
            </a:r>
            <a:r>
              <a:rPr b="1" lang="en">
                <a:solidFill>
                  <a:schemeClr val="dk1"/>
                </a:solidFill>
                <a:latin typeface="Courier New"/>
                <a:ea typeface="Courier New"/>
                <a:cs typeface="Courier New"/>
                <a:sym typeface="Courier New"/>
              </a:rPr>
              <a:t>scheduler.py</a:t>
            </a:r>
            <a:r>
              <a:rPr lang="en">
                <a:solidFill>
                  <a:schemeClr val="dk1"/>
                </a:solidFill>
                <a:latin typeface="Comfortaa"/>
                <a:ea typeface="Comfortaa"/>
                <a:cs typeface="Comfortaa"/>
                <a:sym typeface="Comfortaa"/>
              </a:rPr>
              <a:t> to help answer each of the questions in this assignment.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Compute the response time and turnaround time when running three jobs of length 400 with the SJF and FIFO schedulers.</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75" name="Google Shape;75;p16"/>
          <p:cNvGraphicFramePr/>
          <p:nvPr/>
        </p:nvGraphicFramePr>
        <p:xfrm>
          <a:off x="941784" y="2000250"/>
          <a:ext cx="3000000" cy="3000000"/>
        </p:xfrm>
        <a:graphic>
          <a:graphicData uri="http://schemas.openxmlformats.org/drawingml/2006/table">
            <a:tbl>
              <a:tblPr>
                <a:noFill/>
                <a:tableStyleId>{40F7A802-E740-4A04-A014-9752DBDDF7CD}</a:tableStyleId>
              </a:tblPr>
              <a:tblGrid>
                <a:gridCol w="1099950"/>
                <a:gridCol w="1431275"/>
                <a:gridCol w="17245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962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r>
              <a:tr h="3962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r>
            </a:tbl>
          </a:graphicData>
        </a:graphic>
      </p:graphicFrame>
      <p:sp>
        <p:nvSpPr>
          <p:cNvPr id="76" name="Google Shape;76;p16"/>
          <p:cNvSpPr txBox="1"/>
          <p:nvPr/>
        </p:nvSpPr>
        <p:spPr>
          <a:xfrm>
            <a:off x="5956175" y="1948375"/>
            <a:ext cx="1181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Now do the same but with jobs of different lengths: 300, 500, and 700.</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2" name="Google Shape;82;p17"/>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83" name="Google Shape;83;p17"/>
          <p:cNvGraphicFramePr/>
          <p:nvPr/>
        </p:nvGraphicFramePr>
        <p:xfrm>
          <a:off x="941784" y="2000250"/>
          <a:ext cx="3000000" cy="3000000"/>
        </p:xfrm>
        <a:graphic>
          <a:graphicData uri="http://schemas.openxmlformats.org/drawingml/2006/table">
            <a:tbl>
              <a:tblPr>
                <a:noFill/>
                <a:tableStyleId>{40F7A802-E740-4A04-A014-9752DBDDF7CD}</a:tableStyleId>
              </a:tblPr>
              <a:tblGrid>
                <a:gridCol w="1099950"/>
                <a:gridCol w="1431275"/>
                <a:gridCol w="17245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962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tc>
                <a:tc>
                  <a:txBody>
                    <a:bodyPr/>
                    <a:lstStyle/>
                    <a:p>
                      <a:pPr indent="0" lvl="0" marL="0" rtl="0" algn="l">
                        <a:spcBef>
                          <a:spcPts val="0"/>
                        </a:spcBef>
                        <a:spcAft>
                          <a:spcPts val="0"/>
                        </a:spcAft>
                        <a:buNone/>
                      </a:pPr>
                      <a:r>
                        <a:rPr lang="en"/>
                        <a:t>866.67</a:t>
                      </a:r>
                      <a:endParaRPr/>
                    </a:p>
                  </a:txBody>
                  <a:tcPr marT="91425" marB="91425" marR="91425" marL="91425"/>
                </a:tc>
              </a:tr>
              <a:tr h="3962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tc>
                <a:tc>
                  <a:txBody>
                    <a:bodyPr/>
                    <a:lstStyle/>
                    <a:p>
                      <a:pPr indent="0" lvl="0" marL="0" rtl="0" algn="l">
                        <a:spcBef>
                          <a:spcPts val="0"/>
                        </a:spcBef>
                        <a:spcAft>
                          <a:spcPts val="0"/>
                        </a:spcAft>
                        <a:buNone/>
                      </a:pPr>
                      <a:r>
                        <a:rPr lang="en"/>
                        <a:t>866.67</a:t>
                      </a:r>
                      <a:endParaRPr/>
                    </a:p>
                  </a:txBody>
                  <a:tcPr marT="91425" marB="91425" marR="91425" marL="91425"/>
                </a:tc>
              </a:tr>
            </a:tbl>
          </a:graphicData>
        </a:graphic>
      </p:graphicFrame>
      <p:sp>
        <p:nvSpPr>
          <p:cNvPr id="84" name="Google Shape;84;p17"/>
          <p:cNvSpPr txBox="1"/>
          <p:nvPr/>
        </p:nvSpPr>
        <p:spPr>
          <a:xfrm>
            <a:off x="5956175" y="1948375"/>
            <a:ext cx="1181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302275" y="348450"/>
            <a:ext cx="8342700" cy="24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Now do the same, but also with the RR scheduler and a time-slice of 2.</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90" name="Google Shape;90;p18"/>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91" name="Google Shape;91;p18"/>
          <p:cNvGraphicFramePr/>
          <p:nvPr/>
        </p:nvGraphicFramePr>
        <p:xfrm>
          <a:off x="941784" y="2000250"/>
          <a:ext cx="3000000" cy="3000000"/>
        </p:xfrm>
        <a:graphic>
          <a:graphicData uri="http://schemas.openxmlformats.org/drawingml/2006/table">
            <a:tbl>
              <a:tblPr>
                <a:noFill/>
                <a:tableStyleId>{40F7A802-E740-4A04-A014-9752DBDDF7CD}</a:tableStyleId>
              </a:tblPr>
              <a:tblGrid>
                <a:gridCol w="1099950"/>
                <a:gridCol w="1431275"/>
                <a:gridCol w="17245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96200">
                <a:tc>
                  <a:txBody>
                    <a:bodyPr/>
                    <a:lstStyle/>
                    <a:p>
                      <a:pPr indent="0" lvl="0" marL="0" rtl="0" algn="l">
                        <a:spcBef>
                          <a:spcPts val="0"/>
                        </a:spcBef>
                        <a:spcAft>
                          <a:spcPts val="0"/>
                        </a:spcAft>
                        <a:buNone/>
                      </a:pPr>
                      <a:r>
                        <a:rPr lang="en"/>
                        <a:t>RR</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1231.33</a:t>
                      </a:r>
                      <a:endParaRPr/>
                    </a:p>
                  </a:txBody>
                  <a:tcPr marT="91425" marB="91425" marR="91425" marL="91425"/>
                </a:tc>
              </a:tr>
            </a:tbl>
          </a:graphicData>
        </a:graphic>
      </p:graphicFrame>
      <p:sp>
        <p:nvSpPr>
          <p:cNvPr id="92" name="Google Shape;92;p18"/>
          <p:cNvSpPr txBox="1"/>
          <p:nvPr/>
        </p:nvSpPr>
        <p:spPr>
          <a:xfrm>
            <a:off x="5956175" y="1948375"/>
            <a:ext cx="1181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4</a:t>
            </a:r>
            <a:r>
              <a:rPr lang="en" sz="1800">
                <a:latin typeface="Comfortaa"/>
                <a:ea typeface="Comfortaa"/>
                <a:cs typeface="Comfortaa"/>
                <a:sym typeface="Comfortaa"/>
              </a:rPr>
              <a:t>. For what types of workloads does SJF deliver the same turnaround times as FIFO?</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
        <p:nvSpPr>
          <p:cNvPr id="98" name="Google Shape;98;p19"/>
          <p:cNvSpPr txBox="1"/>
          <p:nvPr/>
        </p:nvSpPr>
        <p:spPr>
          <a:xfrm>
            <a:off x="311700" y="1585925"/>
            <a:ext cx="798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The </a:t>
            </a:r>
            <a:r>
              <a:rPr b="1" lang="en" sz="1800">
                <a:solidFill>
                  <a:schemeClr val="dk1"/>
                </a:solidFill>
                <a:latin typeface="Comfortaa"/>
                <a:ea typeface="Comfortaa"/>
                <a:cs typeface="Comfortaa"/>
                <a:sym typeface="Comfortaa"/>
              </a:rPr>
              <a:t>workload</a:t>
            </a:r>
            <a:r>
              <a:rPr b="1" lang="en" sz="1800">
                <a:solidFill>
                  <a:schemeClr val="dk1"/>
                </a:solidFill>
                <a:latin typeface="Comfortaa"/>
                <a:ea typeface="Comfortaa"/>
                <a:cs typeface="Comfortaa"/>
                <a:sym typeface="Comfortaa"/>
              </a:rPr>
              <a:t> with constant or increasing time costs. </a:t>
            </a:r>
            <a:endParaRPr b="1" sz="1800">
              <a:solidFill>
                <a:schemeClr val="dk1"/>
              </a:solidFill>
              <a:latin typeface="Comfortaa"/>
              <a:ea typeface="Comfortaa"/>
              <a:cs typeface="Comfortaa"/>
              <a:sym typeface="Comfortaa"/>
            </a:endParaRPr>
          </a:p>
        </p:txBody>
      </p:sp>
      <p:sp>
        <p:nvSpPr>
          <p:cNvPr id="99" name="Google Shape;99;p19"/>
          <p:cNvSpPr txBox="1"/>
          <p:nvPr/>
        </p:nvSpPr>
        <p:spPr>
          <a:xfrm>
            <a:off x="5956175" y="1948375"/>
            <a:ext cx="1181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326900" y="239625"/>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lang="en" sz="1800">
                <a:solidFill>
                  <a:schemeClr val="dk1"/>
                </a:solidFill>
                <a:latin typeface="Comfortaa"/>
                <a:ea typeface="Comfortaa"/>
                <a:cs typeface="Comfortaa"/>
                <a:sym typeface="Comfortaa"/>
              </a:rPr>
              <a:t>  For what types of workloads and quantum lengths does </a:t>
            </a:r>
            <a:r>
              <a:rPr b="1" lang="en" sz="1800">
                <a:solidFill>
                  <a:schemeClr val="dk1"/>
                </a:solidFill>
                <a:latin typeface="Comfortaa"/>
                <a:ea typeface="Comfortaa"/>
                <a:cs typeface="Comfortaa"/>
                <a:sym typeface="Comfortaa"/>
              </a:rPr>
              <a:t>SJF</a:t>
            </a:r>
            <a:r>
              <a:rPr lang="en" sz="1800">
                <a:solidFill>
                  <a:schemeClr val="dk1"/>
                </a:solidFill>
                <a:latin typeface="Comfortaa"/>
                <a:ea typeface="Comfortaa"/>
                <a:cs typeface="Comfortaa"/>
                <a:sym typeface="Comfortaa"/>
              </a:rPr>
              <a:t> deliver the same response times as </a:t>
            </a:r>
            <a:r>
              <a:rPr b="1" lang="en" sz="1800">
                <a:solidFill>
                  <a:schemeClr val="dk1"/>
                </a:solidFill>
                <a:latin typeface="Comfortaa"/>
                <a:ea typeface="Comfortaa"/>
                <a:cs typeface="Comfortaa"/>
                <a:sym typeface="Comfortaa"/>
              </a:rPr>
              <a:t>RR</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Response 1:</a:t>
            </a:r>
            <a:r>
              <a:rPr lang="en" sz="1800">
                <a:solidFill>
                  <a:schemeClr val="dk1"/>
                </a:solidFill>
                <a:latin typeface="Comfortaa"/>
                <a:ea typeface="Comfortaa"/>
                <a:cs typeface="Comfortaa"/>
                <a:sym typeface="Comfortaa"/>
              </a:rPr>
              <a:t> </a:t>
            </a:r>
            <a:r>
              <a:rPr lang="en" sz="1800" strike="sngStrike">
                <a:solidFill>
                  <a:schemeClr val="dk1"/>
                </a:solidFill>
                <a:latin typeface="Comfortaa"/>
                <a:ea typeface="Comfortaa"/>
                <a:cs typeface="Comfortaa"/>
                <a:sym typeface="Comfortaa"/>
              </a:rPr>
              <a:t>For both SJF and RR have same response time when the jobs have same job lengths and quantum lengths. I also happens when the jobs run at a time without any jobs in between. Below simulators gave same response time.</a:t>
            </a:r>
            <a:endParaRPr sz="1800" strike="sngStrike">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strike="sngStrike">
                <a:solidFill>
                  <a:schemeClr val="dk1"/>
                </a:solidFill>
                <a:latin typeface="Comfortaa"/>
                <a:ea typeface="Comfortaa"/>
                <a:cs typeface="Comfortaa"/>
                <a:sym typeface="Comfortaa"/>
              </a:rPr>
              <a:t>Ex: : ./scheduler.py -p SJF -l 70,60,20 -c</a:t>
            </a:r>
            <a:endParaRPr sz="1800" strike="sngStrike">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strike="sngStrike">
                <a:solidFill>
                  <a:schemeClr val="dk1"/>
                </a:solidFill>
                <a:latin typeface="Comfortaa"/>
                <a:ea typeface="Comfortaa"/>
                <a:cs typeface="Comfortaa"/>
                <a:sym typeface="Comfortaa"/>
              </a:rPr>
              <a:t>./scheduler.py -p SJF -l 70,60,20 -c q</a:t>
            </a:r>
            <a:r>
              <a:rPr lang="en" sz="1800" strike="sngStrike">
                <a:solidFill>
                  <a:schemeClr val="dk1"/>
                </a:solidFill>
                <a:latin typeface="Comfortaa"/>
                <a:ea typeface="Comfortaa"/>
                <a:cs typeface="Comfortaa"/>
                <a:sym typeface="Comfortaa"/>
              </a:rPr>
              <a:t> 100</a:t>
            </a:r>
            <a:endParaRPr sz="1800" strike="sngStrike">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Response 2:</a:t>
            </a:r>
            <a:r>
              <a:rPr lang="en" sz="1800">
                <a:solidFill>
                  <a:schemeClr val="dk1"/>
                </a:solidFill>
                <a:latin typeface="Comfortaa"/>
                <a:ea typeface="Comfortaa"/>
                <a:cs typeface="Comfortaa"/>
                <a:sym typeface="Comfortaa"/>
              </a:rPr>
              <a:t> </a:t>
            </a:r>
            <a:r>
              <a:rPr lang="en" sz="1800">
                <a:solidFill>
                  <a:schemeClr val="dk1"/>
                </a:solidFill>
                <a:highlight>
                  <a:srgbClr val="D9EAD3"/>
                </a:highlight>
                <a:latin typeface="Comfortaa"/>
                <a:ea typeface="Comfortaa"/>
                <a:cs typeface="Comfortaa"/>
                <a:sym typeface="Comfortaa"/>
              </a:rPr>
              <a:t>When the quantum length of RR is greater than or equal to the largest job to be serviced and where the job lengths are in increasing order then the SJF delivers the response time same as RR.</a:t>
            </a:r>
            <a:r>
              <a:rPr lang="en" sz="1800">
                <a:solidFill>
                  <a:schemeClr val="dk1"/>
                </a:solidFill>
                <a:highlight>
                  <a:srgbClr val="00FF00"/>
                </a:highlight>
                <a:latin typeface="Comfortaa"/>
                <a:ea typeface="Comfortaa"/>
                <a:cs typeface="Comfortaa"/>
                <a:sym typeface="Comfortaa"/>
              </a:rPr>
              <a:t> </a:t>
            </a:r>
            <a:endParaRPr sz="1800">
              <a:solidFill>
                <a:schemeClr val="dk1"/>
              </a:solidFill>
              <a:highlight>
                <a:srgbClr val="00FF00"/>
              </a:highlight>
              <a:latin typeface="Comfortaa"/>
              <a:ea typeface="Comfortaa"/>
              <a:cs typeface="Comfortaa"/>
              <a:sym typeface="Comfortaa"/>
            </a:endParaRPr>
          </a:p>
        </p:txBody>
      </p:sp>
      <p:sp>
        <p:nvSpPr>
          <p:cNvPr id="105" name="Google Shape;105;p20"/>
          <p:cNvSpPr txBox="1"/>
          <p:nvPr/>
        </p:nvSpPr>
        <p:spPr>
          <a:xfrm>
            <a:off x="326900" y="1703775"/>
            <a:ext cx="848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dk1"/>
              </a:solidFill>
              <a:latin typeface="Comfortaa"/>
              <a:ea typeface="Comfortaa"/>
              <a:cs typeface="Comfortaa"/>
              <a:sym typeface="Comfortaa"/>
            </a:endParaRPr>
          </a:p>
        </p:txBody>
      </p:sp>
      <p:sp>
        <p:nvSpPr>
          <p:cNvPr id="106" name="Google Shape;106;p20"/>
          <p:cNvSpPr txBox="1"/>
          <p:nvPr/>
        </p:nvSpPr>
        <p:spPr>
          <a:xfrm>
            <a:off x="6794650" y="4665200"/>
            <a:ext cx="1199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326900" y="239625"/>
            <a:ext cx="83427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6</a:t>
            </a:r>
            <a:r>
              <a:rPr lang="en" sz="1800">
                <a:solidFill>
                  <a:schemeClr val="dk1"/>
                </a:solidFill>
                <a:latin typeface="Comfortaa"/>
                <a:ea typeface="Comfortaa"/>
                <a:cs typeface="Comfortaa"/>
                <a:sym typeface="Comfortaa"/>
              </a:rPr>
              <a:t>. What happens to response time with SJF as job lengths increase? Can you use scheduler.py to demonstrate the trend?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12" name="Google Shape;112;p21"/>
          <p:cNvSpPr txBox="1"/>
          <p:nvPr/>
        </p:nvSpPr>
        <p:spPr>
          <a:xfrm>
            <a:off x="326900" y="1125150"/>
            <a:ext cx="834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The response time increases as the job length increases. This can be shown below clearly. </a:t>
            </a:r>
            <a:endParaRPr sz="1800">
              <a:solidFill>
                <a:schemeClr val="dk1"/>
              </a:solidFill>
              <a:latin typeface="Comfortaa"/>
              <a:ea typeface="Comfortaa"/>
              <a:cs typeface="Comfortaa"/>
              <a:sym typeface="Comfortaa"/>
            </a:endParaRPr>
          </a:p>
        </p:txBody>
      </p:sp>
      <p:pic>
        <p:nvPicPr>
          <p:cNvPr id="113" name="Google Shape;113;p21"/>
          <p:cNvPicPr preferRelativeResize="0"/>
          <p:nvPr/>
        </p:nvPicPr>
        <p:blipFill>
          <a:blip r:embed="rId3">
            <a:alphaModFix/>
          </a:blip>
          <a:stretch>
            <a:fillRect/>
          </a:stretch>
        </p:blipFill>
        <p:spPr>
          <a:xfrm>
            <a:off x="326900" y="1793371"/>
            <a:ext cx="5254518" cy="3010800"/>
          </a:xfrm>
          <a:prstGeom prst="rect">
            <a:avLst/>
          </a:prstGeom>
          <a:noFill/>
          <a:ln>
            <a:noFill/>
          </a:ln>
        </p:spPr>
      </p:pic>
      <p:sp>
        <p:nvSpPr>
          <p:cNvPr id="114" name="Google Shape;114;p21"/>
          <p:cNvSpPr txBox="1"/>
          <p:nvPr/>
        </p:nvSpPr>
        <p:spPr>
          <a:xfrm>
            <a:off x="5956175" y="1948375"/>
            <a:ext cx="1181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