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Comforta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511478-1038-4934-8726-63F31325BA80}">
  <a:tblStyle styleId="{F2511478-1038-4934-8726-63F31325BA8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Comfortaa-bold.fntdata"/><Relationship Id="rId6" Type="http://schemas.openxmlformats.org/officeDocument/2006/relationships/notesMaster" Target="notesMasters/notesMaster1.xml"/><Relationship Id="rId18" Type="http://schemas.openxmlformats.org/officeDocument/2006/relationships/font" Target="fonts/Comfortaa-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d7d42073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d7d42073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e2c355d2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e2c355d2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e2c355d2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e2c355d2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5197f803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5197f803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e2c355d2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e2c355d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mailto:faiyaz@pdx.edu" TargetMode="External"/><Relationship Id="rId5" Type="http://schemas.openxmlformats.org/officeDocument/2006/relationships/hyperlink" Target="mailto:boyapati@pdx.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ive.google.com/file/d/1uyEOxOBaPQ7r5QfCR_h3yS9PhkGtb3vF/view?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Memory Management </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688275" y="3530150"/>
            <a:ext cx="426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Mail id: </a:t>
            </a:r>
            <a:r>
              <a:rPr lang="en" u="sng">
                <a:solidFill>
                  <a:schemeClr val="hlink"/>
                </a:solidFill>
                <a:hlinkClick r:id="rId4"/>
              </a:rPr>
              <a:t>faiyaz@pdx.edu</a:t>
            </a:r>
            <a:endParaRPr/>
          </a:p>
          <a:p>
            <a:pPr indent="0" lvl="0" marL="0" rtl="0" algn="l">
              <a:spcBef>
                <a:spcPts val="0"/>
              </a:spcBef>
              <a:spcAft>
                <a:spcPts val="0"/>
              </a:spcAft>
              <a:buNone/>
            </a:pPr>
            <a:r>
              <a:rPr lang="en"/>
              <a:t>Partner’s mail id: </a:t>
            </a:r>
            <a:r>
              <a:rPr lang="en" u="sng">
                <a:solidFill>
                  <a:schemeClr val="hlink"/>
                </a:solidFill>
                <a:hlinkClick r:id="rId5"/>
              </a:rPr>
              <a:t>boyapati@pdx.edu</a:t>
            </a:r>
            <a:r>
              <a:rPr lang="en"/>
              <a:t> </a:t>
            </a:r>
            <a:endParaRPr/>
          </a:p>
        </p:txBody>
      </p:sp>
      <p:sp>
        <p:nvSpPr>
          <p:cNvPr id="59" name="Google Shape;59;p13"/>
          <p:cNvSpPr txBox="1"/>
          <p:nvPr/>
        </p:nvSpPr>
        <p:spPr>
          <a:xfrm>
            <a:off x="256475" y="242225"/>
            <a:ext cx="12396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nvSpPr>
        <p:spPr>
          <a:xfrm>
            <a:off x="326900" y="239625"/>
            <a:ext cx="8342700" cy="343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5</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 How many mappings make up the process map for your </a:t>
            </a:r>
            <a:r>
              <a:rPr b="1" lang="en" sz="1800">
                <a:solidFill>
                  <a:schemeClr val="dk1"/>
                </a:solidFill>
                <a:latin typeface="Courier New"/>
                <a:ea typeface="Courier New"/>
                <a:cs typeface="Courier New"/>
                <a:sym typeface="Courier New"/>
              </a:rPr>
              <a:t>cs532-memory-user</a:t>
            </a:r>
            <a:r>
              <a:rPr lang="en" sz="1800">
                <a:solidFill>
                  <a:schemeClr val="dk1"/>
                </a:solidFill>
                <a:latin typeface="Comfortaa"/>
                <a:ea typeface="Comfortaa"/>
                <a:cs typeface="Comfortaa"/>
                <a:sym typeface="Comfortaa"/>
              </a:rPr>
              <a:t> program?</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B. What is the smallest size of any mapping shown by pmap?</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
        <p:nvSpPr>
          <p:cNvPr id="107" name="Google Shape;107;p22"/>
          <p:cNvSpPr txBox="1"/>
          <p:nvPr/>
        </p:nvSpPr>
        <p:spPr>
          <a:xfrm>
            <a:off x="326900" y="1724375"/>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Answer: It took 23.</a:t>
            </a:r>
            <a:endParaRPr/>
          </a:p>
        </p:txBody>
      </p:sp>
      <p:sp>
        <p:nvSpPr>
          <p:cNvPr id="108" name="Google Shape;108;p22"/>
          <p:cNvSpPr txBox="1"/>
          <p:nvPr/>
        </p:nvSpPr>
        <p:spPr>
          <a:xfrm>
            <a:off x="384850" y="3019475"/>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Answer: The smallest was 4k.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nvSpPr>
        <p:spPr>
          <a:xfrm>
            <a:off x="326900" y="239625"/>
            <a:ext cx="834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C. List the 5 largest mappings along with their sizes.</a:t>
            </a:r>
            <a:endParaRPr sz="1800">
              <a:solidFill>
                <a:schemeClr val="dk1"/>
              </a:solidFill>
              <a:latin typeface="Comfortaa"/>
              <a:ea typeface="Comfortaa"/>
              <a:cs typeface="Comfortaa"/>
              <a:sym typeface="Comfortaa"/>
            </a:endParaRPr>
          </a:p>
        </p:txBody>
      </p:sp>
      <p:graphicFrame>
        <p:nvGraphicFramePr>
          <p:cNvPr id="114" name="Google Shape;114;p23"/>
          <p:cNvGraphicFramePr/>
          <p:nvPr/>
        </p:nvGraphicFramePr>
        <p:xfrm>
          <a:off x="552400" y="1036550"/>
          <a:ext cx="3000000" cy="3000000"/>
        </p:xfrm>
        <a:graphic>
          <a:graphicData uri="http://schemas.openxmlformats.org/drawingml/2006/table">
            <a:tbl>
              <a:tblPr>
                <a:noFill/>
                <a:tableStyleId>{F2511478-1038-4934-8726-63F31325BA80}</a:tableStyleId>
              </a:tblPr>
              <a:tblGrid>
                <a:gridCol w="3619500"/>
                <a:gridCol w="3619500"/>
              </a:tblGrid>
              <a:tr h="381000">
                <a:tc>
                  <a:txBody>
                    <a:bodyPr/>
                    <a:lstStyle/>
                    <a:p>
                      <a:pPr indent="0" lvl="0" marL="0" rtl="0" algn="ctr">
                        <a:spcBef>
                          <a:spcPts val="0"/>
                        </a:spcBef>
                        <a:spcAft>
                          <a:spcPts val="0"/>
                        </a:spcAft>
                        <a:buNone/>
                      </a:pPr>
                      <a:r>
                        <a:rPr lang="en" sz="1900"/>
                        <a:t>Mapping name</a:t>
                      </a:r>
                      <a:endParaRPr sz="1900"/>
                    </a:p>
                  </a:txBody>
                  <a:tcPr marT="91425" marB="91425" marR="91425" marL="91425">
                    <a:solidFill>
                      <a:srgbClr val="D9D9D9"/>
                    </a:solidFill>
                  </a:tcPr>
                </a:tc>
                <a:tc>
                  <a:txBody>
                    <a:bodyPr/>
                    <a:lstStyle/>
                    <a:p>
                      <a:pPr indent="0" lvl="0" marL="0" rtl="0" algn="ctr">
                        <a:spcBef>
                          <a:spcPts val="0"/>
                        </a:spcBef>
                        <a:spcAft>
                          <a:spcPts val="0"/>
                        </a:spcAft>
                        <a:buNone/>
                      </a:pPr>
                      <a:r>
                        <a:rPr lang="en" sz="1900"/>
                        <a:t>Size (in kilobytes, as reported by pmap)</a:t>
                      </a:r>
                      <a:endParaRPr sz="1900"/>
                    </a:p>
                  </a:txBody>
                  <a:tcPr marT="91425" marB="91425" marR="91425" marL="91425">
                    <a:solidFill>
                      <a:srgbClr val="D9D9D9"/>
                    </a:solidFill>
                  </a:tcPr>
                </a:tc>
              </a:tr>
              <a:tr h="381000">
                <a:tc>
                  <a:txBody>
                    <a:bodyPr/>
                    <a:lstStyle/>
                    <a:p>
                      <a:pPr indent="0" lvl="0" marL="0" rtl="0" algn="l">
                        <a:spcBef>
                          <a:spcPts val="0"/>
                        </a:spcBef>
                        <a:spcAft>
                          <a:spcPts val="0"/>
                        </a:spcAft>
                        <a:buNone/>
                      </a:pPr>
                      <a:r>
                        <a:rPr lang="en"/>
                        <a:t>[ anon ]</a:t>
                      </a:r>
                      <a:endParaRPr/>
                    </a:p>
                  </a:txBody>
                  <a:tcPr marT="91425" marB="91425" marR="91425" marL="91425"/>
                </a:tc>
                <a:tc>
                  <a:txBody>
                    <a:bodyPr/>
                    <a:lstStyle/>
                    <a:p>
                      <a:pPr indent="0" lvl="0" marL="0" rtl="0" algn="l">
                        <a:spcBef>
                          <a:spcPts val="0"/>
                        </a:spcBef>
                        <a:spcAft>
                          <a:spcPts val="0"/>
                        </a:spcAft>
                        <a:buNone/>
                      </a:pPr>
                      <a:r>
                        <a:rPr lang="en"/>
                        <a:t>102416K</a:t>
                      </a:r>
                      <a:endParaRPr/>
                    </a:p>
                  </a:txBody>
                  <a:tcPr marT="91425" marB="91425" marR="91425" marL="91425"/>
                </a:tc>
              </a:tr>
              <a:tr h="381000">
                <a:tc>
                  <a:txBody>
                    <a:bodyPr/>
                    <a:lstStyle/>
                    <a:p>
                      <a:pPr indent="0" lvl="0" marL="0" rtl="0" algn="l">
                        <a:spcBef>
                          <a:spcPts val="0"/>
                        </a:spcBef>
                        <a:spcAft>
                          <a:spcPts val="0"/>
                        </a:spcAft>
                        <a:buNone/>
                      </a:pPr>
                      <a:r>
                        <a:rPr lang="en"/>
                        <a:t>libc.so.6</a:t>
                      </a:r>
                      <a:endParaRPr/>
                    </a:p>
                  </a:txBody>
                  <a:tcPr marT="91425" marB="91425" marR="91425" marL="91425"/>
                </a:tc>
                <a:tc>
                  <a:txBody>
                    <a:bodyPr/>
                    <a:lstStyle/>
                    <a:p>
                      <a:pPr indent="0" lvl="0" marL="0" rtl="0" algn="l">
                        <a:spcBef>
                          <a:spcPts val="0"/>
                        </a:spcBef>
                        <a:spcAft>
                          <a:spcPts val="0"/>
                        </a:spcAft>
                        <a:buNone/>
                      </a:pPr>
                      <a:r>
                        <a:rPr lang="en"/>
                        <a:t>1620K</a:t>
                      </a:r>
                      <a:endParaRPr/>
                    </a:p>
                  </a:txBody>
                  <a:tcPr marT="91425" marB="91425" marR="91425" marL="91425"/>
                </a:tc>
              </a:tr>
              <a:tr h="381000">
                <a:tc>
                  <a:txBody>
                    <a:bodyPr/>
                    <a:lstStyle/>
                    <a:p>
                      <a:pPr indent="0" lvl="0" marL="0" rtl="0" algn="l">
                        <a:spcBef>
                          <a:spcPts val="0"/>
                        </a:spcBef>
                        <a:spcAft>
                          <a:spcPts val="0"/>
                        </a:spcAft>
                        <a:buNone/>
                      </a:pPr>
                      <a:r>
                        <a:rPr lang="en"/>
                        <a:t>libc.so.6</a:t>
                      </a:r>
                      <a:endParaRPr/>
                    </a:p>
                  </a:txBody>
                  <a:tcPr marT="91425" marB="91425" marR="91425" marL="91425"/>
                </a:tc>
                <a:tc>
                  <a:txBody>
                    <a:bodyPr/>
                    <a:lstStyle/>
                    <a:p>
                      <a:pPr indent="0" lvl="0" marL="0" rtl="0" algn="l">
                        <a:spcBef>
                          <a:spcPts val="0"/>
                        </a:spcBef>
                        <a:spcAft>
                          <a:spcPts val="0"/>
                        </a:spcAft>
                        <a:buNone/>
                      </a:pPr>
                      <a:r>
                        <a:rPr lang="en"/>
                        <a:t>352K</a:t>
                      </a:r>
                      <a:endParaRPr/>
                    </a:p>
                  </a:txBody>
                  <a:tcPr marT="91425" marB="91425" marR="91425" marL="91425"/>
                </a:tc>
              </a:tr>
              <a:tr h="381000">
                <a:tc>
                  <a:txBody>
                    <a:bodyPr/>
                    <a:lstStyle/>
                    <a:p>
                      <a:pPr indent="0" lvl="0" marL="0" rtl="0" algn="l">
                        <a:spcBef>
                          <a:spcPts val="0"/>
                        </a:spcBef>
                        <a:spcAft>
                          <a:spcPts val="0"/>
                        </a:spcAft>
                        <a:buNone/>
                      </a:pPr>
                      <a:r>
                        <a:rPr lang="en"/>
                        <a:t>ld-linux-x86-64.so.2</a:t>
                      </a:r>
                      <a:endParaRPr/>
                    </a:p>
                  </a:txBody>
                  <a:tcPr marT="91425" marB="91425" marR="91425" marL="91425"/>
                </a:tc>
                <a:tc>
                  <a:txBody>
                    <a:bodyPr/>
                    <a:lstStyle/>
                    <a:p>
                      <a:pPr indent="0" lvl="0" marL="0" rtl="0" algn="l">
                        <a:spcBef>
                          <a:spcPts val="0"/>
                        </a:spcBef>
                        <a:spcAft>
                          <a:spcPts val="0"/>
                        </a:spcAft>
                        <a:buNone/>
                      </a:pPr>
                      <a:r>
                        <a:rPr lang="en"/>
                        <a:t>168K</a:t>
                      </a:r>
                      <a:endParaRPr/>
                    </a:p>
                  </a:txBody>
                  <a:tcPr marT="91425" marB="91425" marR="91425" marL="91425"/>
                </a:tc>
              </a:tr>
              <a:tr h="381000">
                <a:tc>
                  <a:txBody>
                    <a:bodyPr/>
                    <a:lstStyle/>
                    <a:p>
                      <a:pPr indent="0" lvl="0" marL="0" rtl="0" algn="l">
                        <a:spcBef>
                          <a:spcPts val="0"/>
                        </a:spcBef>
                        <a:spcAft>
                          <a:spcPts val="0"/>
                        </a:spcAft>
                        <a:buNone/>
                      </a:pPr>
                      <a:r>
                        <a:rPr lang="en"/>
                        <a:t>[stack]</a:t>
                      </a:r>
                      <a:endParaRPr/>
                    </a:p>
                  </a:txBody>
                  <a:tcPr marT="91425" marB="91425" marR="91425" marL="91425"/>
                </a:tc>
                <a:tc>
                  <a:txBody>
                    <a:bodyPr/>
                    <a:lstStyle/>
                    <a:p>
                      <a:pPr indent="0" lvl="0" marL="0" rtl="0" algn="l">
                        <a:spcBef>
                          <a:spcPts val="0"/>
                        </a:spcBef>
                        <a:spcAft>
                          <a:spcPts val="0"/>
                        </a:spcAft>
                        <a:buNone/>
                      </a:pPr>
                      <a:r>
                        <a:rPr lang="en"/>
                        <a:t>132K</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522825"/>
            <a:ext cx="8520600" cy="47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1"/>
                </a:solidFill>
                <a:latin typeface="Comfortaa"/>
                <a:ea typeface="Comfortaa"/>
                <a:cs typeface="Comfortaa"/>
                <a:sym typeface="Comfortaa"/>
              </a:rPr>
              <a:t>Linux utilities:</a:t>
            </a:r>
            <a:r>
              <a:rPr b="1" lang="en" sz="3100">
                <a:solidFill>
                  <a:schemeClr val="dk1"/>
                </a:solidFill>
                <a:latin typeface="Courier New"/>
                <a:ea typeface="Courier New"/>
                <a:cs typeface="Courier New"/>
                <a:sym typeface="Courier New"/>
              </a:rPr>
              <a:t> free </a:t>
            </a:r>
            <a:r>
              <a:rPr b="1" lang="en" sz="3100">
                <a:solidFill>
                  <a:schemeClr val="dk1"/>
                </a:solidFill>
                <a:latin typeface="Comfortaa"/>
                <a:ea typeface="Comfortaa"/>
                <a:cs typeface="Comfortaa"/>
                <a:sym typeface="Comfortaa"/>
              </a:rPr>
              <a:t>and</a:t>
            </a:r>
            <a:r>
              <a:rPr b="1" lang="en" sz="3100">
                <a:solidFill>
                  <a:schemeClr val="dk1"/>
                </a:solidFill>
                <a:latin typeface="Courier New"/>
                <a:ea typeface="Courier New"/>
                <a:cs typeface="Courier New"/>
                <a:sym typeface="Courier New"/>
              </a:rPr>
              <a:t> pmap</a:t>
            </a:r>
            <a:endParaRPr b="1" sz="3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For this assignment you will need to use a Linux system such as babbage.cs.pdx.edu so that you can run the tools </a:t>
            </a:r>
            <a:r>
              <a:rPr b="1" lang="en">
                <a:solidFill>
                  <a:schemeClr val="dk1"/>
                </a:solidFill>
                <a:latin typeface="Courier New"/>
                <a:ea typeface="Courier New"/>
                <a:cs typeface="Courier New"/>
                <a:sym typeface="Courier New"/>
              </a:rPr>
              <a:t>free</a:t>
            </a:r>
            <a:r>
              <a:rPr lang="en">
                <a:solidFill>
                  <a:schemeClr val="dk1"/>
                </a:solidFill>
                <a:latin typeface="Comfortaa"/>
                <a:ea typeface="Comfortaa"/>
                <a:cs typeface="Comfortaa"/>
                <a:sym typeface="Comfortaa"/>
              </a:rPr>
              <a:t> and </a:t>
            </a:r>
            <a:r>
              <a:rPr b="1" lang="en">
                <a:solidFill>
                  <a:schemeClr val="dk1"/>
                </a:solidFill>
                <a:latin typeface="Courier New"/>
                <a:ea typeface="Courier New"/>
                <a:cs typeface="Courier New"/>
                <a:sym typeface="Courier New"/>
              </a:rPr>
              <a:t>pmap</a:t>
            </a:r>
            <a:r>
              <a:rPr lang="en">
                <a:solidFill>
                  <a:schemeClr val="dk1"/>
                </a:solidFill>
                <a:latin typeface="Comfortaa"/>
                <a:ea typeface="Comfortaa"/>
                <a:cs typeface="Comfortaa"/>
                <a:sym typeface="Comfortaa"/>
              </a:rPr>
              <a:t>.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When logged into babbage.cs.pdx.edu use the </a:t>
            </a:r>
            <a:r>
              <a:rPr b="1" lang="en">
                <a:solidFill>
                  <a:schemeClr val="dk1"/>
                </a:solidFill>
                <a:latin typeface="Courier New"/>
                <a:ea typeface="Courier New"/>
                <a:cs typeface="Courier New"/>
                <a:sym typeface="Courier New"/>
              </a:rPr>
              <a:t>man</a:t>
            </a:r>
            <a:r>
              <a:rPr lang="en">
                <a:solidFill>
                  <a:schemeClr val="dk1"/>
                </a:solidFill>
                <a:latin typeface="Comfortaa"/>
                <a:ea typeface="Comfortaa"/>
                <a:cs typeface="Comfortaa"/>
                <a:sym typeface="Comfortaa"/>
              </a:rPr>
              <a:t> command to learn about these tools. Specifically, run these commands and study the output: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man 1 free</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man 1 pmap</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a:solidFill>
                  <a:schemeClr val="dk1"/>
                </a:solidFill>
                <a:latin typeface="Comfortaa"/>
                <a:ea typeface="Comfortaa"/>
                <a:cs typeface="Comfortaa"/>
                <a:sym typeface="Comfortaa"/>
              </a:rPr>
              <a:t>You will only need a few of the many features provided by these tools.</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Use </a:t>
            </a:r>
            <a:r>
              <a:rPr b="1" lang="en" sz="1800">
                <a:latin typeface="Courier New"/>
                <a:ea typeface="Courier New"/>
                <a:cs typeface="Courier New"/>
                <a:sym typeface="Courier New"/>
              </a:rPr>
              <a:t>free</a:t>
            </a:r>
            <a:r>
              <a:rPr lang="en" sz="1800">
                <a:latin typeface="Comfortaa"/>
                <a:ea typeface="Comfortaa"/>
                <a:cs typeface="Comfortaa"/>
                <a:sym typeface="Comfortaa"/>
              </a:rPr>
              <a:t> to answer these questions:</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A. How much memory is in your system (in gigabytes)?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800">
                <a:latin typeface="Comfortaa"/>
                <a:ea typeface="Comfortaa"/>
                <a:cs typeface="Comfortaa"/>
                <a:sym typeface="Comfortaa"/>
              </a:rPr>
              <a:t>Answer:</a:t>
            </a:r>
            <a:r>
              <a:rPr lang="en" sz="1800">
                <a:latin typeface="Comfortaa"/>
                <a:ea typeface="Comfortaa"/>
                <a:cs typeface="Comfortaa"/>
                <a:sym typeface="Comfortaa"/>
              </a:rPr>
              <a:t> 67Gi</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B. How much is free?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800">
                <a:latin typeface="Comfortaa"/>
                <a:ea typeface="Comfortaa"/>
                <a:cs typeface="Comfortaa"/>
                <a:sym typeface="Comfortaa"/>
              </a:rPr>
              <a:t>Answer:</a:t>
            </a:r>
            <a:r>
              <a:rPr lang="en" sz="1800">
                <a:latin typeface="Comfortaa"/>
                <a:ea typeface="Comfortaa"/>
                <a:cs typeface="Comfortaa"/>
                <a:sym typeface="Comfortaa"/>
              </a:rPr>
              <a:t> 50Gi</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C. Do these numbers match your intuition?</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800">
                <a:latin typeface="Comfortaa"/>
                <a:ea typeface="Comfortaa"/>
                <a:cs typeface="Comfortaa"/>
                <a:sym typeface="Comfortaa"/>
              </a:rPr>
              <a:t>Answer: </a:t>
            </a:r>
            <a:r>
              <a:rPr lang="en" sz="1800">
                <a:latin typeface="Comfortaa"/>
                <a:ea typeface="Comfortaa"/>
                <a:cs typeface="Comfortaa"/>
                <a:sym typeface="Comfortaa"/>
              </a:rPr>
              <a:t>No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45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 Write, compile and run a C program (call it </a:t>
            </a:r>
            <a:r>
              <a:rPr b="1" lang="en" sz="1800">
                <a:latin typeface="Courier New"/>
                <a:ea typeface="Courier New"/>
                <a:cs typeface="Courier New"/>
                <a:sym typeface="Courier New"/>
              </a:rPr>
              <a:t>cs532-memory-user.c</a:t>
            </a:r>
            <a:r>
              <a:rPr lang="en" sz="1800">
                <a:latin typeface="Comfortaa"/>
                <a:ea typeface="Comfortaa"/>
                <a:cs typeface="Comfortaa"/>
                <a:sym typeface="Comfortaa"/>
              </a:rPr>
              <a:t>) that uses a known amount of memory. This program should take one command line argument: the number of megabytes of memory to allocate. When run, it should allocate an array of this size and repeatedly iterate through the array, touching each entry. The program should do this indefinitely until the user stops it with </a:t>
            </a:r>
            <a:r>
              <a:rPr b="1" lang="en" sz="1800">
                <a:latin typeface="Courier New"/>
                <a:ea typeface="Courier New"/>
                <a:cs typeface="Courier New"/>
                <a:sym typeface="Courier New"/>
              </a:rPr>
              <a:t>Ctrl-C</a:t>
            </a:r>
            <a:r>
              <a:rPr lang="en" sz="1800">
                <a:latin typeface="Comfortaa"/>
                <a:ea typeface="Comfortaa"/>
                <a:cs typeface="Comfortaa"/>
                <a:sym typeface="Comfortaa"/>
              </a:rPr>
              <a:t>.</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Add a new slide (or multiple) showing your code. Or copy your code to your </a:t>
            </a:r>
            <a:r>
              <a:rPr lang="en" sz="1800">
                <a:latin typeface="Comfortaa"/>
                <a:ea typeface="Comfortaa"/>
                <a:cs typeface="Comfortaa"/>
                <a:sym typeface="Comfortaa"/>
              </a:rPr>
              <a:t>submissions</a:t>
            </a:r>
            <a:r>
              <a:rPr lang="en" sz="1800">
                <a:latin typeface="Comfortaa"/>
                <a:ea typeface="Comfortaa"/>
                <a:cs typeface="Comfortaa"/>
                <a:sym typeface="Comfortaa"/>
              </a:rPr>
              <a:t> folder and include a link to it &lt;HERE&gt;.</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u="sng">
                <a:solidFill>
                  <a:schemeClr val="hlink"/>
                </a:solidFill>
                <a:latin typeface="Comfortaa"/>
                <a:ea typeface="Comfortaa"/>
                <a:cs typeface="Comfortaa"/>
                <a:sym typeface="Comfortaa"/>
                <a:hlinkClick r:id="rId3"/>
              </a:rPr>
              <a:t>https://drive.google.com/file/d/1uyEOxOBaPQ7r5QfCR_h3yS9PhkGtb3vF/view?usp=sharing</a:t>
            </a: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302275" y="348450"/>
            <a:ext cx="8342700" cy="471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Now, while running your </a:t>
            </a:r>
            <a:r>
              <a:rPr b="1" lang="en" sz="1800">
                <a:solidFill>
                  <a:schemeClr val="dk1"/>
                </a:solidFill>
                <a:latin typeface="Courier New"/>
                <a:ea typeface="Courier New"/>
                <a:cs typeface="Courier New"/>
                <a:sym typeface="Courier New"/>
              </a:rPr>
              <a:t>cs532-memory-user</a:t>
            </a:r>
            <a:r>
              <a:rPr lang="en" sz="1800">
                <a:solidFill>
                  <a:schemeClr val="dk1"/>
                </a:solidFill>
                <a:latin typeface="Comfortaa"/>
                <a:ea typeface="Comfortaa"/>
                <a:cs typeface="Comfortaa"/>
                <a:sym typeface="Comfortaa"/>
              </a:rPr>
              <a:t> program, also (in a different terminal window, but on the same machine) run the </a:t>
            </a:r>
            <a:r>
              <a:rPr b="1" lang="en" sz="1800">
                <a:solidFill>
                  <a:schemeClr val="dk1"/>
                </a:solidFill>
                <a:latin typeface="Courier New"/>
                <a:ea typeface="Courier New"/>
                <a:cs typeface="Courier New"/>
                <a:sym typeface="Courier New"/>
              </a:rPr>
              <a:t>free</a:t>
            </a:r>
            <a:r>
              <a:rPr lang="en" sz="1800">
                <a:solidFill>
                  <a:schemeClr val="dk1"/>
                </a:solidFill>
                <a:latin typeface="Comfortaa"/>
                <a:ea typeface="Comfortaa"/>
                <a:cs typeface="Comfortaa"/>
                <a:sym typeface="Comfortaa"/>
              </a:rPr>
              <a:t> tool.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 How do the memory usage totals change when your program is running?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b="1" lang="en" sz="1800">
                <a:solidFill>
                  <a:schemeClr val="dk1"/>
                </a:solidFill>
                <a:latin typeface="Comfortaa"/>
                <a:ea typeface="Comfortaa"/>
                <a:cs typeface="Comfortaa"/>
                <a:sym typeface="Comfortaa"/>
              </a:rPr>
              <a:t>Answer: </a:t>
            </a:r>
            <a:r>
              <a:rPr lang="en" sz="1800">
                <a:solidFill>
                  <a:schemeClr val="dk1"/>
                </a:solidFill>
                <a:latin typeface="Comfortaa"/>
                <a:ea typeface="Comfortaa"/>
                <a:cs typeface="Comfortaa"/>
                <a:sym typeface="Comfortaa"/>
              </a:rPr>
              <a:t>The free is goes on decreasing when the programming is running with an input.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B. How about when you terminate the </a:t>
            </a:r>
            <a:r>
              <a:rPr b="1" lang="en" sz="1800">
                <a:solidFill>
                  <a:schemeClr val="dk1"/>
                </a:solidFill>
                <a:latin typeface="Courier New"/>
                <a:ea typeface="Courier New"/>
                <a:cs typeface="Courier New"/>
                <a:sym typeface="Courier New"/>
              </a:rPr>
              <a:t>cs532-memory-user</a:t>
            </a:r>
            <a:r>
              <a:rPr lang="en" sz="1800">
                <a:solidFill>
                  <a:schemeClr val="dk1"/>
                </a:solidFill>
                <a:latin typeface="Comfortaa"/>
                <a:ea typeface="Comfortaa"/>
                <a:cs typeface="Comfortaa"/>
                <a:sym typeface="Comfortaa"/>
              </a:rPr>
              <a:t> program? Do the numbers match your expectations?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b="1" lang="en" sz="1800">
                <a:solidFill>
                  <a:schemeClr val="dk1"/>
                </a:solidFill>
                <a:latin typeface="Comfortaa"/>
                <a:ea typeface="Comfortaa"/>
                <a:cs typeface="Comfortaa"/>
                <a:sym typeface="Comfortaa"/>
              </a:rPr>
              <a:t>Answer: </a:t>
            </a:r>
            <a:r>
              <a:rPr lang="en" sz="1800">
                <a:solidFill>
                  <a:schemeClr val="dk1"/>
                </a:solidFill>
                <a:latin typeface="Comfortaa"/>
                <a:ea typeface="Comfortaa"/>
                <a:cs typeface="Comfortaa"/>
                <a:sym typeface="Comfortaa"/>
              </a:rPr>
              <a:t>When I terminated the program cs532-memory-user with the help of ctrl+c, the memory is returned back. Yes, the numbers matches my expectation.</a:t>
            </a:r>
            <a:endParaRPr b="1" sz="1800">
              <a:solidFill>
                <a:schemeClr val="dk1"/>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nvSpPr>
        <p:spPr>
          <a:xfrm>
            <a:off x="302275" y="348450"/>
            <a:ext cx="83427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C</a:t>
            </a:r>
            <a:r>
              <a:rPr lang="en" sz="1800">
                <a:solidFill>
                  <a:schemeClr val="dk1"/>
                </a:solidFill>
                <a:latin typeface="Comfortaa"/>
                <a:ea typeface="Comfortaa"/>
                <a:cs typeface="Comfortaa"/>
                <a:sym typeface="Comfortaa"/>
              </a:rPr>
              <a:t>.  Fill the following table using your </a:t>
            </a:r>
            <a:r>
              <a:rPr b="1" lang="en" sz="1800">
                <a:solidFill>
                  <a:schemeClr val="dk1"/>
                </a:solidFill>
                <a:latin typeface="Courier New"/>
                <a:ea typeface="Courier New"/>
                <a:cs typeface="Courier New"/>
                <a:sym typeface="Courier New"/>
              </a:rPr>
              <a:t>cs532-memory-user</a:t>
            </a:r>
            <a:r>
              <a:rPr lang="en" sz="1800">
                <a:solidFill>
                  <a:schemeClr val="dk1"/>
                </a:solidFill>
                <a:latin typeface="Comfortaa"/>
                <a:ea typeface="Comfortaa"/>
                <a:cs typeface="Comfortaa"/>
                <a:sym typeface="Comfortaa"/>
              </a:rPr>
              <a:t> program and the </a:t>
            </a:r>
            <a:r>
              <a:rPr b="1" lang="en" sz="1800">
                <a:solidFill>
                  <a:schemeClr val="dk1"/>
                </a:solidFill>
                <a:latin typeface="Courier New"/>
                <a:ea typeface="Courier New"/>
                <a:cs typeface="Courier New"/>
                <a:sym typeface="Courier New"/>
              </a:rPr>
              <a:t>free</a:t>
            </a:r>
            <a:r>
              <a:rPr lang="en" sz="1800">
                <a:solidFill>
                  <a:schemeClr val="dk1"/>
                </a:solidFill>
                <a:latin typeface="Comfortaa"/>
                <a:ea typeface="Comfortaa"/>
                <a:cs typeface="Comfortaa"/>
                <a:sym typeface="Comfortaa"/>
              </a:rPr>
              <a:t> utility. Record the amount of free memory (in megabytes) before, during and after running </a:t>
            </a:r>
            <a:r>
              <a:rPr b="1" lang="en" sz="1800">
                <a:solidFill>
                  <a:schemeClr val="dk1"/>
                </a:solidFill>
                <a:latin typeface="Courier New"/>
                <a:ea typeface="Courier New"/>
                <a:cs typeface="Courier New"/>
                <a:sym typeface="Courier New"/>
              </a:rPr>
              <a:t>cs532-memory-user</a:t>
            </a:r>
            <a:r>
              <a:rPr lang="en" sz="1800">
                <a:solidFill>
                  <a:schemeClr val="dk1"/>
                </a:solidFill>
                <a:latin typeface="Comfortaa"/>
                <a:ea typeface="Comfortaa"/>
                <a:cs typeface="Comfortaa"/>
                <a:sym typeface="Comfortaa"/>
              </a:rPr>
              <a:t> utilizing each corresponding amount of memory.</a:t>
            </a:r>
            <a:endParaRPr sz="1800">
              <a:solidFill>
                <a:schemeClr val="dk1"/>
              </a:solidFill>
              <a:latin typeface="Comfortaa"/>
              <a:ea typeface="Comfortaa"/>
              <a:cs typeface="Comfortaa"/>
              <a:sym typeface="Comfortaa"/>
            </a:endParaRPr>
          </a:p>
        </p:txBody>
      </p:sp>
      <p:graphicFrame>
        <p:nvGraphicFramePr>
          <p:cNvPr id="90" name="Google Shape;90;p19"/>
          <p:cNvGraphicFramePr/>
          <p:nvPr/>
        </p:nvGraphicFramePr>
        <p:xfrm>
          <a:off x="1658600" y="2092200"/>
          <a:ext cx="3000000" cy="3000000"/>
        </p:xfrm>
        <a:graphic>
          <a:graphicData uri="http://schemas.openxmlformats.org/drawingml/2006/table">
            <a:tbl>
              <a:tblPr>
                <a:noFill/>
                <a:tableStyleId>{F2511478-1038-4934-8726-63F31325BA80}</a:tableStyleId>
              </a:tblPr>
              <a:tblGrid>
                <a:gridCol w="1060475"/>
                <a:gridCol w="1052250"/>
                <a:gridCol w="1049425"/>
                <a:gridCol w="8464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before</a:t>
                      </a:r>
                      <a:endParaRPr/>
                    </a:p>
                  </a:txBody>
                  <a:tcPr marT="91425" marB="91425" marR="91425" marL="91425"/>
                </a:tc>
                <a:tc>
                  <a:txBody>
                    <a:bodyPr/>
                    <a:lstStyle/>
                    <a:p>
                      <a:pPr indent="0" lvl="0" marL="0" rtl="0" algn="ctr">
                        <a:spcBef>
                          <a:spcPts val="0"/>
                        </a:spcBef>
                        <a:spcAft>
                          <a:spcPts val="0"/>
                        </a:spcAft>
                        <a:buNone/>
                      </a:pPr>
                      <a:r>
                        <a:rPr lang="en"/>
                        <a:t>during</a:t>
                      </a:r>
                      <a:endParaRPr/>
                    </a:p>
                  </a:txBody>
                  <a:tcPr marT="91425" marB="91425" marR="91425" marL="91425"/>
                </a:tc>
                <a:tc>
                  <a:txBody>
                    <a:bodyPr/>
                    <a:lstStyle/>
                    <a:p>
                      <a:pPr indent="0" lvl="0" marL="0" rtl="0" algn="ctr">
                        <a:spcBef>
                          <a:spcPts val="0"/>
                        </a:spcBef>
                        <a:spcAft>
                          <a:spcPts val="0"/>
                        </a:spcAft>
                        <a:buNone/>
                      </a:pPr>
                      <a:r>
                        <a:rPr lang="en"/>
                        <a:t>after</a:t>
                      </a:r>
                      <a:endParaRPr/>
                    </a:p>
                  </a:txBody>
                  <a:tcPr marT="91425" marB="91425" marR="91425" marL="91425"/>
                </a:tc>
              </a:tr>
              <a:tr h="396200">
                <a:tc>
                  <a:txBody>
                    <a:bodyPr/>
                    <a:lstStyle/>
                    <a:p>
                      <a:pPr indent="0" lvl="0" marL="0" rtl="0" algn="l">
                        <a:spcBef>
                          <a:spcPts val="0"/>
                        </a:spcBef>
                        <a:spcAft>
                          <a:spcPts val="0"/>
                        </a:spcAft>
                        <a:buNone/>
                      </a:pPr>
                      <a:r>
                        <a:rPr lang="en"/>
                        <a:t>10 MB</a:t>
                      </a:r>
                      <a:endParaRPr/>
                    </a:p>
                  </a:txBody>
                  <a:tcPr marT="91425" marB="91425" marR="91425" marL="91425"/>
                </a:tc>
                <a:tc>
                  <a:txBody>
                    <a:bodyPr/>
                    <a:lstStyle/>
                    <a:p>
                      <a:pPr indent="0" lvl="0" marL="0" rtl="0" algn="l">
                        <a:spcBef>
                          <a:spcPts val="0"/>
                        </a:spcBef>
                        <a:spcAft>
                          <a:spcPts val="0"/>
                        </a:spcAft>
                        <a:buNone/>
                      </a:pPr>
                      <a:r>
                        <a:rPr lang="en"/>
                        <a:t>42230</a:t>
                      </a:r>
                      <a:endParaRPr/>
                    </a:p>
                  </a:txBody>
                  <a:tcPr marT="91425" marB="91425" marR="91425" marL="91425"/>
                </a:tc>
                <a:tc>
                  <a:txBody>
                    <a:bodyPr/>
                    <a:lstStyle/>
                    <a:p>
                      <a:pPr indent="0" lvl="0" marL="0" rtl="0" algn="l">
                        <a:spcBef>
                          <a:spcPts val="0"/>
                        </a:spcBef>
                        <a:spcAft>
                          <a:spcPts val="0"/>
                        </a:spcAft>
                        <a:buNone/>
                      </a:pPr>
                      <a:r>
                        <a:rPr lang="en"/>
                        <a:t>42132</a:t>
                      </a:r>
                      <a:endParaRPr/>
                    </a:p>
                  </a:txBody>
                  <a:tcPr marT="91425" marB="91425" marR="91425" marL="91425"/>
                </a:tc>
                <a:tc>
                  <a:txBody>
                    <a:bodyPr/>
                    <a:lstStyle/>
                    <a:p>
                      <a:pPr indent="0" lvl="0" marL="0" rtl="0" algn="l">
                        <a:spcBef>
                          <a:spcPts val="0"/>
                        </a:spcBef>
                        <a:spcAft>
                          <a:spcPts val="0"/>
                        </a:spcAft>
                        <a:buNone/>
                      </a:pPr>
                      <a:r>
                        <a:rPr lang="en"/>
                        <a:t>42231</a:t>
                      </a:r>
                      <a:endParaRPr/>
                    </a:p>
                  </a:txBody>
                  <a:tcPr marT="91425" marB="91425" marR="91425" marL="91425"/>
                </a:tc>
              </a:tr>
              <a:tr h="396200">
                <a:tc>
                  <a:txBody>
                    <a:bodyPr/>
                    <a:lstStyle/>
                    <a:p>
                      <a:pPr indent="0" lvl="0" marL="0" rtl="0" algn="l">
                        <a:spcBef>
                          <a:spcPts val="0"/>
                        </a:spcBef>
                        <a:spcAft>
                          <a:spcPts val="0"/>
                        </a:spcAft>
                        <a:buNone/>
                      </a:pPr>
                      <a:r>
                        <a:rPr lang="en"/>
                        <a:t>100 MB</a:t>
                      </a:r>
                      <a:endParaRPr/>
                    </a:p>
                  </a:txBody>
                  <a:tcPr marT="91425" marB="91425" marR="91425" marL="91425"/>
                </a:tc>
                <a:tc>
                  <a:txBody>
                    <a:bodyPr/>
                    <a:lstStyle/>
                    <a:p>
                      <a:pPr indent="0" lvl="0" marL="0" rtl="0" algn="l">
                        <a:spcBef>
                          <a:spcPts val="0"/>
                        </a:spcBef>
                        <a:spcAft>
                          <a:spcPts val="0"/>
                        </a:spcAft>
                        <a:buNone/>
                      </a:pPr>
                      <a:r>
                        <a:rPr lang="en"/>
                        <a:t>42145</a:t>
                      </a:r>
                      <a:endParaRPr/>
                    </a:p>
                  </a:txBody>
                  <a:tcPr marT="91425" marB="91425" marR="91425" marL="91425"/>
                </a:tc>
                <a:tc>
                  <a:txBody>
                    <a:bodyPr/>
                    <a:lstStyle/>
                    <a:p>
                      <a:pPr indent="0" lvl="0" marL="0" rtl="0" algn="l">
                        <a:spcBef>
                          <a:spcPts val="0"/>
                        </a:spcBef>
                        <a:spcAft>
                          <a:spcPts val="0"/>
                        </a:spcAft>
                        <a:buNone/>
                      </a:pPr>
                      <a:r>
                        <a:rPr lang="en"/>
                        <a:t>42128</a:t>
                      </a:r>
                      <a:endParaRPr/>
                    </a:p>
                  </a:txBody>
                  <a:tcPr marT="91425" marB="91425" marR="91425" marL="91425"/>
                </a:tc>
                <a:tc>
                  <a:txBody>
                    <a:bodyPr/>
                    <a:lstStyle/>
                    <a:p>
                      <a:pPr indent="0" lvl="0" marL="0" rtl="0" algn="l">
                        <a:spcBef>
                          <a:spcPts val="0"/>
                        </a:spcBef>
                        <a:spcAft>
                          <a:spcPts val="0"/>
                        </a:spcAft>
                        <a:buNone/>
                      </a:pPr>
                      <a:r>
                        <a:rPr lang="en"/>
                        <a:t>42239</a:t>
                      </a:r>
                      <a:endParaRPr/>
                    </a:p>
                  </a:txBody>
                  <a:tcPr marT="91425" marB="91425" marR="91425" marL="91425"/>
                </a:tc>
              </a:tr>
              <a:tr h="396200">
                <a:tc>
                  <a:txBody>
                    <a:bodyPr/>
                    <a:lstStyle/>
                    <a:p>
                      <a:pPr indent="0" lvl="0" marL="0" rtl="0" algn="l">
                        <a:spcBef>
                          <a:spcPts val="0"/>
                        </a:spcBef>
                        <a:spcAft>
                          <a:spcPts val="0"/>
                        </a:spcAft>
                        <a:buNone/>
                      </a:pPr>
                      <a:r>
                        <a:rPr lang="en"/>
                        <a:t>1 GB</a:t>
                      </a:r>
                      <a:endParaRPr/>
                    </a:p>
                  </a:txBody>
                  <a:tcPr marT="91425" marB="91425" marR="91425" marL="91425"/>
                </a:tc>
                <a:tc>
                  <a:txBody>
                    <a:bodyPr/>
                    <a:lstStyle/>
                    <a:p>
                      <a:pPr indent="0" lvl="0" marL="0" rtl="0" algn="l">
                        <a:spcBef>
                          <a:spcPts val="0"/>
                        </a:spcBef>
                        <a:spcAft>
                          <a:spcPts val="0"/>
                        </a:spcAft>
                        <a:buNone/>
                      </a:pPr>
                      <a:r>
                        <a:rPr lang="en"/>
                        <a:t>42228</a:t>
                      </a:r>
                      <a:endParaRPr/>
                    </a:p>
                  </a:txBody>
                  <a:tcPr marT="91425" marB="91425" marR="91425" marL="91425"/>
                </a:tc>
                <a:tc>
                  <a:txBody>
                    <a:bodyPr/>
                    <a:lstStyle/>
                    <a:p>
                      <a:pPr indent="0" lvl="0" marL="0" rtl="0" algn="l">
                        <a:spcBef>
                          <a:spcPts val="0"/>
                        </a:spcBef>
                        <a:spcAft>
                          <a:spcPts val="0"/>
                        </a:spcAft>
                        <a:buNone/>
                      </a:pPr>
                      <a:r>
                        <a:rPr lang="en"/>
                        <a:t>41115</a:t>
                      </a:r>
                      <a:endParaRPr/>
                    </a:p>
                  </a:txBody>
                  <a:tcPr marT="91425" marB="91425" marR="91425" marL="91425"/>
                </a:tc>
                <a:tc>
                  <a:txBody>
                    <a:bodyPr/>
                    <a:lstStyle/>
                    <a:p>
                      <a:pPr indent="0" lvl="0" marL="0" rtl="0" algn="l">
                        <a:spcBef>
                          <a:spcPts val="0"/>
                        </a:spcBef>
                        <a:spcAft>
                          <a:spcPts val="0"/>
                        </a:spcAft>
                        <a:buNone/>
                      </a:pPr>
                      <a:r>
                        <a:rPr lang="en"/>
                        <a:t>42232</a:t>
                      </a:r>
                      <a:endParaRPr/>
                    </a:p>
                  </a:txBody>
                  <a:tcPr marT="91425" marB="91425" marR="91425" marL="91425"/>
                </a:tc>
              </a:tr>
              <a:tr h="396200">
                <a:tc>
                  <a:txBody>
                    <a:bodyPr/>
                    <a:lstStyle/>
                    <a:p>
                      <a:pPr indent="0" lvl="0" marL="0" rtl="0" algn="l">
                        <a:spcBef>
                          <a:spcPts val="0"/>
                        </a:spcBef>
                        <a:spcAft>
                          <a:spcPts val="0"/>
                        </a:spcAft>
                        <a:buNone/>
                      </a:pPr>
                      <a:r>
                        <a:rPr lang="en"/>
                        <a:t>10 GB</a:t>
                      </a:r>
                      <a:endParaRPr/>
                    </a:p>
                  </a:txBody>
                  <a:tcPr marT="91425" marB="91425" marR="91425" marL="91425"/>
                </a:tc>
                <a:tc>
                  <a:txBody>
                    <a:bodyPr/>
                    <a:lstStyle/>
                    <a:p>
                      <a:pPr indent="0" lvl="0" marL="0" rtl="0" algn="l">
                        <a:spcBef>
                          <a:spcPts val="0"/>
                        </a:spcBef>
                        <a:spcAft>
                          <a:spcPts val="0"/>
                        </a:spcAft>
                        <a:buNone/>
                      </a:pPr>
                      <a:r>
                        <a:rPr lang="en"/>
                        <a:t>56021</a:t>
                      </a:r>
                      <a:endParaRPr/>
                    </a:p>
                  </a:txBody>
                  <a:tcPr marT="91425" marB="91425" marR="91425" marL="91425"/>
                </a:tc>
                <a:tc>
                  <a:txBody>
                    <a:bodyPr/>
                    <a:lstStyle/>
                    <a:p>
                      <a:pPr indent="0" lvl="0" marL="0" rtl="0" algn="l">
                        <a:spcBef>
                          <a:spcPts val="0"/>
                        </a:spcBef>
                        <a:spcAft>
                          <a:spcPts val="0"/>
                        </a:spcAft>
                        <a:buNone/>
                      </a:pPr>
                      <a:r>
                        <a:rPr lang="en"/>
                        <a:t>45666</a:t>
                      </a:r>
                      <a:endParaRPr/>
                    </a:p>
                  </a:txBody>
                  <a:tcPr marT="91425" marB="91425" marR="91425" marL="91425"/>
                </a:tc>
                <a:tc>
                  <a:txBody>
                    <a:bodyPr/>
                    <a:lstStyle/>
                    <a:p>
                      <a:pPr indent="0" lvl="0" marL="0" rtl="0" algn="l">
                        <a:spcBef>
                          <a:spcPts val="0"/>
                        </a:spcBef>
                        <a:spcAft>
                          <a:spcPts val="0"/>
                        </a:spcAft>
                        <a:buNone/>
                      </a:pPr>
                      <a:r>
                        <a:rPr lang="en"/>
                        <a:t>55922</a:t>
                      </a:r>
                      <a:endParaRPr/>
                    </a:p>
                  </a:txBody>
                  <a:tcPr marT="91425" marB="91425" marR="91425" marL="91425"/>
                </a:tc>
              </a:tr>
              <a:tr h="396200">
                <a:tc>
                  <a:txBody>
                    <a:bodyPr/>
                    <a:lstStyle/>
                    <a:p>
                      <a:pPr indent="0" lvl="0" marL="0" rtl="0" algn="l">
                        <a:spcBef>
                          <a:spcPts val="0"/>
                        </a:spcBef>
                        <a:spcAft>
                          <a:spcPts val="0"/>
                        </a:spcAft>
                        <a:buNone/>
                      </a:pPr>
                      <a:r>
                        <a:rPr lang="en"/>
                        <a:t>100 GB</a:t>
                      </a:r>
                      <a:endParaRPr/>
                    </a:p>
                  </a:txBody>
                  <a:tcPr marT="91425" marB="91425" marR="91425" marL="91425"/>
                </a:tc>
                <a:tc>
                  <a:txBody>
                    <a:bodyPr/>
                    <a:lstStyle/>
                    <a:p>
                      <a:pPr indent="0" lvl="0" marL="0" rtl="0" algn="l">
                        <a:spcBef>
                          <a:spcPts val="0"/>
                        </a:spcBef>
                        <a:spcAft>
                          <a:spcPts val="0"/>
                        </a:spcAft>
                        <a:buNone/>
                      </a:pPr>
                      <a:r>
                        <a:rPr lang="en"/>
                        <a:t>42138</a:t>
                      </a:r>
                      <a:endParaRPr/>
                    </a:p>
                  </a:txBody>
                  <a:tcPr marT="91425" marB="91425" marR="91425" marL="91425"/>
                </a:tc>
                <a:tc>
                  <a:txBody>
                    <a:bodyPr/>
                    <a:lstStyle/>
                    <a:p>
                      <a:pPr indent="0" lvl="0" marL="0" rtl="0" algn="l">
                        <a:spcBef>
                          <a:spcPts val="0"/>
                        </a:spcBef>
                        <a:spcAft>
                          <a:spcPts val="0"/>
                        </a:spcAft>
                        <a:buNone/>
                      </a:pPr>
                      <a:r>
                        <a:rPr lang="en"/>
                        <a:t>Memory allocation failed</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484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Comfortaa"/>
                <a:ea typeface="Comfortaa"/>
                <a:cs typeface="Comfortaa"/>
                <a:sym typeface="Comfortaa"/>
              </a:rPr>
              <a:t>To use </a:t>
            </a:r>
            <a:r>
              <a:rPr b="1" lang="en" sz="1800">
                <a:latin typeface="Courier New"/>
                <a:ea typeface="Courier New"/>
                <a:cs typeface="Courier New"/>
                <a:sym typeface="Courier New"/>
              </a:rPr>
              <a:t>pmap</a:t>
            </a:r>
            <a:r>
              <a:rPr lang="en" sz="1800">
                <a:latin typeface="Comfortaa"/>
                <a:ea typeface="Comfortaa"/>
                <a:cs typeface="Comfortaa"/>
                <a:sym typeface="Comfortaa"/>
              </a:rPr>
              <a:t>, you must know the ID of the process to monitor. So, first run your </a:t>
            </a:r>
            <a:r>
              <a:rPr b="1" lang="en" sz="1800">
                <a:latin typeface="Courier New"/>
                <a:ea typeface="Courier New"/>
                <a:cs typeface="Courier New"/>
                <a:sym typeface="Courier New"/>
              </a:rPr>
              <a:t>cs532-memory-user</a:t>
            </a:r>
            <a:r>
              <a:rPr lang="en" sz="1800">
                <a:latin typeface="Comfortaa"/>
                <a:ea typeface="Comfortaa"/>
                <a:cs typeface="Comfortaa"/>
                <a:sym typeface="Comfortaa"/>
              </a:rPr>
              <a:t> program in one terminal window (ask it to allocate 100 megabytes). Then, in a separate terminal window, run </a:t>
            </a:r>
            <a:r>
              <a:rPr b="1" lang="en" sz="1800">
                <a:latin typeface="Courier New"/>
                <a:ea typeface="Courier New"/>
                <a:cs typeface="Courier New"/>
                <a:sym typeface="Courier New"/>
              </a:rPr>
              <a:t>ps auxw</a:t>
            </a:r>
            <a:r>
              <a:rPr lang="en" sz="1800">
                <a:latin typeface="Comfortaa"/>
                <a:ea typeface="Comfortaa"/>
                <a:cs typeface="Comfortaa"/>
                <a:sym typeface="Comfortaa"/>
              </a:rPr>
              <a:t> to see a list of all processes. Within that list, find your running </a:t>
            </a:r>
            <a:r>
              <a:rPr b="1" lang="en" sz="1800">
                <a:latin typeface="Courier New"/>
                <a:ea typeface="Courier New"/>
                <a:cs typeface="Courier New"/>
                <a:sym typeface="Courier New"/>
              </a:rPr>
              <a:t>cs532-memory-user</a:t>
            </a:r>
            <a:r>
              <a:rPr lang="en" sz="1800">
                <a:latin typeface="Comfortaa"/>
                <a:ea typeface="Comfortaa"/>
                <a:cs typeface="Comfortaa"/>
                <a:sym typeface="Comfortaa"/>
              </a:rPr>
              <a:t> program and its pid.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Use pmap to print out the memory map of your </a:t>
            </a:r>
            <a:r>
              <a:rPr b="1" lang="en" sz="1800">
                <a:latin typeface="Courier New"/>
                <a:ea typeface="Courier New"/>
                <a:cs typeface="Courier New"/>
                <a:sym typeface="Courier New"/>
              </a:rPr>
              <a:t>cs532-memory-user</a:t>
            </a:r>
            <a:r>
              <a:rPr lang="en" sz="1800">
                <a:latin typeface="Comfortaa"/>
                <a:ea typeface="Comfortaa"/>
                <a:cs typeface="Comfortaa"/>
                <a:sym typeface="Comfortaa"/>
              </a:rPr>
              <a:t> program.</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99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4.</a:t>
            </a:r>
            <a:r>
              <a:rPr lang="en" sz="1800">
                <a:latin typeface="Comfortaa"/>
                <a:ea typeface="Comfortaa"/>
                <a:cs typeface="Comfortaa"/>
                <a:sym typeface="Comfortaa"/>
              </a:rPr>
              <a:t>  Copy and paste a screen capture of the first 10 lines of your pmap output.</a:t>
            </a:r>
            <a:endParaRPr/>
          </a:p>
        </p:txBody>
      </p:sp>
      <p:pic>
        <p:nvPicPr>
          <p:cNvPr id="101" name="Google Shape;101;p21"/>
          <p:cNvPicPr preferRelativeResize="0"/>
          <p:nvPr/>
        </p:nvPicPr>
        <p:blipFill>
          <a:blip r:embed="rId3">
            <a:alphaModFix/>
          </a:blip>
          <a:stretch>
            <a:fillRect/>
          </a:stretch>
        </p:blipFill>
        <p:spPr>
          <a:xfrm>
            <a:off x="559450" y="1307675"/>
            <a:ext cx="3409942" cy="340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