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1D173E-2C44-4EFB-9F5D-3D88AE6925DD}">
  <a:tblStyle styleId="{881D173E-2C44-4EFB-9F5D-3D88AE6925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omforta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1106978d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1106978d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1106978d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1106978d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e2c355d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e2c355d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1106978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1106978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1106978d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1106978d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1106978d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1106978d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1106978d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1106978d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1106978d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1106978d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14a33860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14a3386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14a33860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14a33860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14a33860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14a33860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faiyaz@pdx.edu" TargetMode="External"/><Relationship Id="rId5" Type="http://schemas.openxmlformats.org/officeDocument/2006/relationships/hyperlink" Target="mailto:boyapati@pdx.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Page Replacement</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7" name="Google Shape;57;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8" name="Google Shape;58;p13"/>
          <p:cNvSpPr txBox="1"/>
          <p:nvPr/>
        </p:nvSpPr>
        <p:spPr>
          <a:xfrm>
            <a:off x="540250" y="3641150"/>
            <a:ext cx="426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Mail id: </a:t>
            </a:r>
            <a:r>
              <a:rPr lang="en" u="sng">
                <a:solidFill>
                  <a:schemeClr val="hlink"/>
                </a:solidFill>
                <a:hlinkClick r:id="rId4"/>
              </a:rPr>
              <a:t>faiyaz@pdx.edu</a:t>
            </a:r>
            <a:endParaRPr/>
          </a:p>
          <a:p>
            <a:pPr indent="0" lvl="0" marL="0" rtl="0" algn="l">
              <a:spcBef>
                <a:spcPts val="0"/>
              </a:spcBef>
              <a:spcAft>
                <a:spcPts val="0"/>
              </a:spcAft>
              <a:buNone/>
            </a:pPr>
            <a:r>
              <a:rPr lang="en"/>
              <a:t>Partner’s mail id: </a:t>
            </a:r>
            <a:r>
              <a:rPr lang="en" u="sng">
                <a:solidFill>
                  <a:schemeClr val="hlink"/>
                </a:solidFill>
                <a:hlinkClick r:id="rId5"/>
              </a:rPr>
              <a:t>boyapati@pdx.edu</a:t>
            </a:r>
            <a:r>
              <a:rPr lang="en"/>
              <a:t> </a:t>
            </a:r>
            <a:endParaRPr/>
          </a:p>
        </p:txBody>
      </p:sp>
      <p:sp>
        <p:nvSpPr>
          <p:cNvPr id="59" name="Google Shape;59;p13"/>
          <p:cNvSpPr txBox="1"/>
          <p:nvPr/>
        </p:nvSpPr>
        <p:spPr>
          <a:xfrm>
            <a:off x="217100" y="78950"/>
            <a:ext cx="1374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302275" y="348450"/>
            <a:ext cx="8342700" cy="311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3B.</a:t>
            </a:r>
            <a:r>
              <a:rPr lang="en" sz="1800">
                <a:solidFill>
                  <a:schemeClr val="dk1"/>
                </a:solidFill>
                <a:latin typeface="Comfortaa"/>
                <a:ea typeface="Comfortaa"/>
                <a:cs typeface="Comfortaa"/>
                <a:sym typeface="Comfortaa"/>
              </a:rPr>
              <a:t>  What do you observe about the relative performance of the three algorithms for this </a:t>
            </a:r>
            <a:r>
              <a:rPr b="1" lang="en" sz="1500">
                <a:solidFill>
                  <a:schemeClr val="dk1"/>
                </a:solidFill>
                <a:latin typeface="Courier New"/>
                <a:ea typeface="Courier New"/>
                <a:cs typeface="Courier New"/>
                <a:sym typeface="Courier New"/>
              </a:rPr>
              <a:t>-m 50 -C 10 </a:t>
            </a:r>
            <a:r>
              <a:rPr lang="en" sz="1800">
                <a:solidFill>
                  <a:schemeClr val="dk1"/>
                </a:solidFill>
                <a:latin typeface="Comfortaa"/>
                <a:ea typeface="Comfortaa"/>
                <a:cs typeface="Comfortaa"/>
                <a:sym typeface="Comfortaa"/>
              </a:rPr>
              <a:t>scenario</a:t>
            </a:r>
            <a:r>
              <a:rPr lang="en" sz="1800">
                <a:solidFill>
                  <a:schemeClr val="dk1"/>
                </a:solidFill>
                <a:latin typeface="Comfortaa"/>
                <a:ea typeface="Comfortaa"/>
                <a:cs typeface="Comfortaa"/>
                <a:sym typeface="Comfortaa"/>
              </a:rPr>
              <a:t>?</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 From the above table, we can see that OPT is most optimal page replacement algorithm. The test three(LRU, FIFO and RAND) have a similar performance.</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sp>
        <p:nvSpPr>
          <p:cNvPr id="114" name="Google Shape;114;p22"/>
          <p:cNvSpPr txBox="1"/>
          <p:nvPr/>
        </p:nvSpPr>
        <p:spPr>
          <a:xfrm>
            <a:off x="7592950" y="180350"/>
            <a:ext cx="805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nvSpPr>
        <p:spPr>
          <a:xfrm>
            <a:off x="302275" y="348450"/>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3B.</a:t>
            </a:r>
            <a:r>
              <a:rPr lang="en" sz="1800">
                <a:solidFill>
                  <a:schemeClr val="dk1"/>
                </a:solidFill>
                <a:latin typeface="Comfortaa"/>
                <a:ea typeface="Comfortaa"/>
                <a:cs typeface="Comfortaa"/>
                <a:sym typeface="Comfortaa"/>
              </a:rPr>
              <a:t>  Next, vary -m and -C systematically and observe the change in performance of the four algorithms as you vary the scenarios. What can you conclude about the relative performance of the four </a:t>
            </a:r>
            <a:r>
              <a:rPr lang="en" sz="1800">
                <a:solidFill>
                  <a:schemeClr val="dk1"/>
                </a:solidFill>
                <a:latin typeface="Comfortaa"/>
                <a:ea typeface="Comfortaa"/>
                <a:cs typeface="Comfortaa"/>
                <a:sym typeface="Comfortaa"/>
              </a:rPr>
              <a:t>algorithms over the range of scenarios that you observed?</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 By systematically varying the values of -m and -c for the four algorithms, we can observe that OPT performs the best. The next in the row are LRU, RAND and the FIFO respectively. When we increase -m, then max page number, which decreases the hit rate. When we increase the -c, we can see that hit rate increases because of bigger cache size. </a:t>
            </a:r>
            <a:endParaRPr sz="1800">
              <a:solidFill>
                <a:schemeClr val="dk1"/>
              </a:solidFill>
              <a:latin typeface="Comfortaa"/>
              <a:ea typeface="Comfortaa"/>
              <a:cs typeface="Comfortaa"/>
              <a:sym typeface="Comfortaa"/>
            </a:endParaRPr>
          </a:p>
        </p:txBody>
      </p:sp>
      <p:sp>
        <p:nvSpPr>
          <p:cNvPr id="120" name="Google Shape;120;p23"/>
          <p:cNvSpPr txBox="1"/>
          <p:nvPr/>
        </p:nvSpPr>
        <p:spPr>
          <a:xfrm>
            <a:off x="7592950" y="180350"/>
            <a:ext cx="805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42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lang="en" sz="1800">
                <a:latin typeface="Comfortaa"/>
                <a:ea typeface="Comfortaa"/>
                <a:cs typeface="Comfortaa"/>
                <a:sym typeface="Comfortaa"/>
              </a:rPr>
              <a:t>  </a:t>
            </a:r>
            <a:r>
              <a:rPr lang="en" sz="1600">
                <a:latin typeface="Comfortaa"/>
                <a:ea typeface="Comfortaa"/>
                <a:cs typeface="Comfortaa"/>
                <a:sym typeface="Comfortaa"/>
              </a:rPr>
              <a:t>On babbage.cs.pdx.edu, find the files contained in the /tmp directory (and all sub-directories).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Do it like this: </a:t>
            </a:r>
            <a:r>
              <a:rPr b="1" lang="en" sz="1600">
                <a:latin typeface="Courier New"/>
                <a:ea typeface="Courier New"/>
                <a:cs typeface="Courier New"/>
                <a:sym typeface="Courier New"/>
              </a:rPr>
              <a:t>find /tmp -type f</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mfortaa"/>
                <a:ea typeface="Comfortaa"/>
                <a:cs typeface="Comfortaa"/>
                <a:sym typeface="Comfortaa"/>
              </a:rPr>
              <a:t>4A</a:t>
            </a:r>
            <a:r>
              <a:rPr lang="en" sz="1600">
                <a:latin typeface="Comfortaa"/>
                <a:ea typeface="Comfortaa"/>
                <a:cs typeface="Comfortaa"/>
                <a:sym typeface="Comfortaa"/>
              </a:rPr>
              <a:t>. How many files are in your system’s /tmp directory (and sub-directories)? One easy way to do this is to pipe the output of the find command through the wc program, like this: </a:t>
            </a:r>
            <a:r>
              <a:rPr b="1" lang="en" sz="1600">
                <a:latin typeface="Courier New"/>
                <a:ea typeface="Courier New"/>
                <a:cs typeface="Courier New"/>
                <a:sym typeface="Courier New"/>
              </a:rPr>
              <a:t>find /tmp -type f | wc</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latin typeface="Comfortaa"/>
                <a:ea typeface="Comfortaa"/>
                <a:cs typeface="Comfortaa"/>
                <a:sym typeface="Comfortaa"/>
              </a:rPr>
              <a:t>Answer: 86 files</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p:txBody>
      </p:sp>
      <p:sp>
        <p:nvSpPr>
          <p:cNvPr id="126" name="Google Shape;126;p24"/>
          <p:cNvSpPr txBox="1"/>
          <p:nvPr/>
        </p:nvSpPr>
        <p:spPr>
          <a:xfrm>
            <a:off x="5920575" y="3248925"/>
            <a:ext cx="45738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Looks good now </a:t>
            </a:r>
            <a:endParaRPr/>
          </a:p>
        </p:txBody>
      </p:sp>
      <p:pic>
        <p:nvPicPr>
          <p:cNvPr id="127" name="Google Shape;127;p24"/>
          <p:cNvPicPr preferRelativeResize="0"/>
          <p:nvPr/>
        </p:nvPicPr>
        <p:blipFill>
          <a:blip r:embed="rId3">
            <a:alphaModFix/>
          </a:blip>
          <a:stretch>
            <a:fillRect/>
          </a:stretch>
        </p:blipFill>
        <p:spPr>
          <a:xfrm>
            <a:off x="384950" y="3150150"/>
            <a:ext cx="4899150" cy="194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42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Comfortaa"/>
                <a:ea typeface="Comfortaa"/>
                <a:cs typeface="Comfortaa"/>
                <a:sym typeface="Comfortaa"/>
              </a:rPr>
              <a:t>4B</a:t>
            </a:r>
            <a:r>
              <a:rPr lang="en" sz="1600">
                <a:latin typeface="Comfortaa"/>
                <a:ea typeface="Comfortaa"/>
                <a:cs typeface="Comfortaa"/>
                <a:sym typeface="Comfortaa"/>
              </a:rPr>
              <a:t>. Next, create a detailed memory trace of your </a:t>
            </a:r>
            <a:r>
              <a:rPr b="1" lang="en" sz="1600">
                <a:latin typeface="Courier New"/>
                <a:ea typeface="Courier New"/>
                <a:cs typeface="Courier New"/>
                <a:sym typeface="Courier New"/>
              </a:rPr>
              <a:t>find</a:t>
            </a:r>
            <a:r>
              <a:rPr lang="en" sz="1600">
                <a:latin typeface="Comfortaa"/>
                <a:ea typeface="Comfortaa"/>
                <a:cs typeface="Comfortaa"/>
                <a:sym typeface="Comfortaa"/>
              </a:rPr>
              <a:t> command using the valgrind utility.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Like this: </a:t>
            </a:r>
            <a:r>
              <a:rPr b="1" lang="en" sz="1600">
                <a:latin typeface="Courier New"/>
                <a:ea typeface="Courier New"/>
                <a:cs typeface="Courier New"/>
                <a:sym typeface="Courier New"/>
              </a:rPr>
              <a:t>valgrind --tool=lackey --trace-mem=yes find /tmp/ -type f</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This generates MANY output lines on the stderr channel. To capture stderr output use 2&gt; on the command line. So the whole thing would look like this:</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b="1" lang="en" sz="1500">
                <a:latin typeface="Courier New"/>
                <a:ea typeface="Courier New"/>
                <a:cs typeface="Courier New"/>
                <a:sym typeface="Courier New"/>
              </a:rPr>
              <a:t>valgrind --tool=lackey --trace-mem=yes find /tmp/ -type f 2&gt; mytrace.out</a:t>
            </a:r>
            <a:endParaRPr b="1" sz="15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rPr lang="en" sz="1600">
                <a:latin typeface="Comfortaa"/>
                <a:ea typeface="Comfortaa"/>
                <a:cs typeface="Comfortaa"/>
                <a:sym typeface="Comfortaa"/>
              </a:rPr>
              <a:t>How large is your trace (how many text lines in the trace file)?</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Answer: 7508498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p:txBody>
      </p:sp>
      <p:pic>
        <p:nvPicPr>
          <p:cNvPr id="133" name="Google Shape;133;p25"/>
          <p:cNvPicPr preferRelativeResize="0"/>
          <p:nvPr/>
        </p:nvPicPr>
        <p:blipFill>
          <a:blip r:embed="rId3">
            <a:alphaModFix/>
          </a:blip>
          <a:stretch>
            <a:fillRect/>
          </a:stretch>
        </p:blipFill>
        <p:spPr>
          <a:xfrm>
            <a:off x="425800" y="3710588"/>
            <a:ext cx="3771900" cy="942975"/>
          </a:xfrm>
          <a:prstGeom prst="rect">
            <a:avLst/>
          </a:prstGeom>
          <a:noFill/>
          <a:ln>
            <a:noFill/>
          </a:ln>
        </p:spPr>
      </p:pic>
      <p:sp>
        <p:nvSpPr>
          <p:cNvPr id="134" name="Google Shape;134;p25"/>
          <p:cNvSpPr txBox="1"/>
          <p:nvPr/>
        </p:nvSpPr>
        <p:spPr>
          <a:xfrm>
            <a:off x="4362950" y="3310400"/>
            <a:ext cx="805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42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Comfortaa"/>
                <a:ea typeface="Comfortaa"/>
                <a:cs typeface="Comfortaa"/>
                <a:sym typeface="Comfortaa"/>
              </a:rPr>
              <a:t>4C</a:t>
            </a:r>
            <a:r>
              <a:rPr lang="en" sz="1600">
                <a:latin typeface="Comfortaa"/>
                <a:ea typeface="Comfortaa"/>
                <a:cs typeface="Comfortaa"/>
                <a:sym typeface="Comfortaa"/>
              </a:rPr>
              <a:t>. Next, convert your valgrind trace to a format that can be analyzed by the paging-policy.py program. We created a python utility called vgxlate.py for this purpose. Find/download vgxlate.py linked from the Virtualization course plan page on our class website and move it to your linux system.</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Run it like this: </a:t>
            </a:r>
            <a:r>
              <a:rPr b="1" lang="en" sz="1600">
                <a:latin typeface="Courier New"/>
                <a:ea typeface="Courier New"/>
                <a:cs typeface="Courier New"/>
                <a:sym typeface="Courier New"/>
              </a:rPr>
              <a:t>python vgxlate.py &lt; mytrace.out &gt; pages.trc</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How many unique pages were referenced by your find? To calculate the number of unique pages, sort the translated trace file, eliminate duplicate lines and then count the lines. Like this: </a:t>
            </a:r>
            <a:r>
              <a:rPr b="1" lang="en" sz="1600">
                <a:latin typeface="Courier New"/>
                <a:ea typeface="Courier New"/>
                <a:cs typeface="Courier New"/>
                <a:sym typeface="Courier New"/>
              </a:rPr>
              <a:t>sort pages.trc | uniq | wc</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600">
                <a:latin typeface="Courier New"/>
                <a:ea typeface="Courier New"/>
                <a:cs typeface="Courier New"/>
                <a:sym typeface="Courier New"/>
              </a:rPr>
              <a:t>Answer: 388 unique pages are referenced. </a:t>
            </a:r>
            <a:endParaRPr b="1"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p:txBody>
      </p:sp>
      <p:pic>
        <p:nvPicPr>
          <p:cNvPr id="140" name="Google Shape;140;p26"/>
          <p:cNvPicPr preferRelativeResize="0"/>
          <p:nvPr/>
        </p:nvPicPr>
        <p:blipFill>
          <a:blip r:embed="rId3">
            <a:alphaModFix/>
          </a:blip>
          <a:stretch>
            <a:fillRect/>
          </a:stretch>
        </p:blipFill>
        <p:spPr>
          <a:xfrm>
            <a:off x="459200" y="3901350"/>
            <a:ext cx="7143750" cy="1047750"/>
          </a:xfrm>
          <a:prstGeom prst="rect">
            <a:avLst/>
          </a:prstGeom>
          <a:noFill/>
          <a:ln>
            <a:noFill/>
          </a:ln>
        </p:spPr>
      </p:pic>
      <p:sp>
        <p:nvSpPr>
          <p:cNvPr id="141" name="Google Shape;141;p26"/>
          <p:cNvSpPr txBox="1"/>
          <p:nvPr/>
        </p:nvSpPr>
        <p:spPr>
          <a:xfrm>
            <a:off x="1047425" y="3245875"/>
            <a:ext cx="86493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Looks good now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42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Comfortaa"/>
                <a:ea typeface="Comfortaa"/>
                <a:cs typeface="Comfortaa"/>
                <a:sym typeface="Comfortaa"/>
              </a:rPr>
              <a:t>4D</a:t>
            </a:r>
            <a:r>
              <a:rPr lang="en" sz="1400">
                <a:latin typeface="Comfortaa"/>
                <a:ea typeface="Comfortaa"/>
                <a:cs typeface="Comfortaa"/>
                <a:sym typeface="Comfortaa"/>
              </a:rPr>
              <a:t>.  How do the various page replacement algorithms work for your real trace? Run </a:t>
            </a:r>
            <a:r>
              <a:rPr b="1" lang="en" sz="1400">
                <a:latin typeface="Courier New"/>
                <a:ea typeface="Courier New"/>
                <a:cs typeface="Courier New"/>
                <a:sym typeface="Courier New"/>
              </a:rPr>
              <a:t>paging-policy.py -f pages.trc</a:t>
            </a:r>
            <a:r>
              <a:rPr lang="en" sz="1400">
                <a:latin typeface="Comfortaa"/>
                <a:ea typeface="Comfortaa"/>
                <a:cs typeface="Comfortaa"/>
                <a:sym typeface="Comfortaa"/>
              </a:rPr>
              <a:t> ... to analyze your trace. Here is an example that simulates the CLOCK algorithm with </a:t>
            </a:r>
            <a:r>
              <a:rPr b="1" lang="en" sz="1400">
                <a:latin typeface="Courier New"/>
                <a:ea typeface="Courier New"/>
                <a:cs typeface="Courier New"/>
                <a:sym typeface="Courier New"/>
              </a:rPr>
              <a:t>pages.trc</a:t>
            </a:r>
            <a:r>
              <a:rPr lang="en" sz="1400">
                <a:latin typeface="Comfortaa"/>
                <a:ea typeface="Comfortaa"/>
                <a:cs typeface="Comfortaa"/>
                <a:sym typeface="Comfortaa"/>
              </a:rPr>
              <a:t>: </a:t>
            </a:r>
            <a:endParaRPr sz="1400">
              <a:latin typeface="Comfortaa"/>
              <a:ea typeface="Comfortaa"/>
              <a:cs typeface="Comfortaa"/>
              <a:sym typeface="Comfortaa"/>
            </a:endParaRPr>
          </a:p>
          <a:p>
            <a:pPr indent="0" lvl="0" marL="0" rtl="0" algn="l">
              <a:lnSpc>
                <a:spcPct val="115000"/>
              </a:lnSpc>
              <a:spcBef>
                <a:spcPts val="0"/>
              </a:spcBef>
              <a:spcAft>
                <a:spcPts val="0"/>
              </a:spcAft>
              <a:buNone/>
            </a:pPr>
            <a:r>
              <a:rPr b="1" lang="en" sz="1400">
                <a:latin typeface="Courier New"/>
                <a:ea typeface="Courier New"/>
                <a:cs typeface="Courier New"/>
                <a:sym typeface="Courier New"/>
              </a:rPr>
              <a:t>python3 </a:t>
            </a:r>
            <a:r>
              <a:rPr b="1" lang="en" sz="1400">
                <a:latin typeface="Courier New"/>
                <a:ea typeface="Courier New"/>
                <a:cs typeface="Courier New"/>
                <a:sym typeface="Courier New"/>
              </a:rPr>
              <a:t>./paging-policy.py -f pages.trc -p CLOCK -b 2 -N -c -C 3</a:t>
            </a:r>
            <a:endParaRPr b="1" sz="1400">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latin typeface="Comfortaa"/>
                <a:ea typeface="Comfortaa"/>
                <a:cs typeface="Comfortaa"/>
                <a:sym typeface="Comfortaa"/>
              </a:rPr>
              <a:t>How large of a page cache do you need in order to achieve a hit ratio of 98%?</a:t>
            </a:r>
            <a:endParaRPr sz="1400">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Answer this question for RAND, LRU, FIFO and CLOCK (with -b 2). Does the page cache size change significantly for these four algorithms.</a:t>
            </a:r>
            <a:endParaRPr sz="1400">
              <a:latin typeface="Comfortaa"/>
              <a:ea typeface="Comfortaa"/>
              <a:cs typeface="Comfortaa"/>
              <a:sym typeface="Comfortaa"/>
            </a:endParaRPr>
          </a:p>
          <a:p>
            <a:pPr indent="0" lvl="0" marL="0" rtl="0" algn="l">
              <a:lnSpc>
                <a:spcPct val="115000"/>
              </a:lnSpc>
              <a:spcBef>
                <a:spcPts val="0"/>
              </a:spcBef>
              <a:spcAft>
                <a:spcPts val="0"/>
              </a:spcAft>
              <a:buNone/>
            </a:pPr>
            <a:r>
              <a:rPr b="1" lang="en" sz="1400">
                <a:latin typeface="Comfortaa"/>
                <a:ea typeface="Comfortaa"/>
                <a:cs typeface="Comfortaa"/>
                <a:sym typeface="Comfortaa"/>
              </a:rPr>
              <a:t>Answer: </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RAND - 25</a:t>
            </a:r>
            <a:endParaRPr sz="1400">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FIFO - 23</a:t>
            </a:r>
            <a:endParaRPr sz="1400">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CLOCK - 20</a:t>
            </a:r>
            <a:endParaRPr sz="1400">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LRU - 18</a:t>
            </a:r>
            <a:endParaRPr sz="1400">
              <a:latin typeface="Comfortaa"/>
              <a:ea typeface="Comfortaa"/>
              <a:cs typeface="Comfortaa"/>
              <a:sym typeface="Comfortaa"/>
            </a:endParaRPr>
          </a:p>
          <a:p>
            <a:pPr indent="0" lvl="0" marL="0" rtl="0" algn="l">
              <a:lnSpc>
                <a:spcPct val="115000"/>
              </a:lnSpc>
              <a:spcBef>
                <a:spcPts val="0"/>
              </a:spcBef>
              <a:spcAft>
                <a:spcPts val="0"/>
              </a:spcAft>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Yes the page cache size changes significantly for these four algorithms.</a:t>
            </a:r>
            <a:endParaRPr sz="1400">
              <a:latin typeface="Comfortaa"/>
              <a:ea typeface="Comfortaa"/>
              <a:cs typeface="Comfortaa"/>
              <a:sym typeface="Comfortaa"/>
            </a:endParaRPr>
          </a:p>
          <a:p>
            <a:pPr indent="0" lvl="0" marL="0" rtl="0" algn="l">
              <a:lnSpc>
                <a:spcPct val="115000"/>
              </a:lnSpc>
              <a:spcBef>
                <a:spcPts val="0"/>
              </a:spcBef>
              <a:spcAft>
                <a:spcPts val="0"/>
              </a:spcAft>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p:txBody>
      </p:sp>
      <p:sp>
        <p:nvSpPr>
          <p:cNvPr id="147" name="Google Shape;147;p27"/>
          <p:cNvSpPr txBox="1"/>
          <p:nvPr/>
        </p:nvSpPr>
        <p:spPr>
          <a:xfrm>
            <a:off x="3632750" y="2798550"/>
            <a:ext cx="805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42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Comfortaa"/>
                <a:ea typeface="Comfortaa"/>
                <a:cs typeface="Comfortaa"/>
                <a:sym typeface="Comfortaa"/>
              </a:rPr>
              <a:t>4E</a:t>
            </a:r>
            <a:r>
              <a:rPr lang="en" sz="1600">
                <a:latin typeface="Comfortaa"/>
                <a:ea typeface="Comfortaa"/>
                <a:cs typeface="Comfortaa"/>
                <a:sym typeface="Comfortaa"/>
              </a:rPr>
              <a:t>.  Note that we did not ask you compute the 98% ratio cache size for the OPT algorithm. Why do you suppose we skipped that one?</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b="1" lang="en" sz="1400">
                <a:latin typeface="Comfortaa"/>
                <a:ea typeface="Comfortaa"/>
                <a:cs typeface="Comfortaa"/>
                <a:sym typeface="Comfortaa"/>
              </a:rPr>
              <a:t>Answer:</a:t>
            </a:r>
            <a:r>
              <a:rPr lang="en" sz="1400">
                <a:latin typeface="Comfortaa"/>
                <a:ea typeface="Comfortaa"/>
                <a:cs typeface="Comfortaa"/>
                <a:sym typeface="Comfortaa"/>
              </a:rPr>
              <a:t> Since it is a real time query and we could never know what the future page requests would look like which is very much on what the OPT algorithm is based off.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p:txBody>
      </p:sp>
      <p:sp>
        <p:nvSpPr>
          <p:cNvPr id="153" name="Google Shape;153;p28"/>
          <p:cNvSpPr txBox="1"/>
          <p:nvPr/>
        </p:nvSpPr>
        <p:spPr>
          <a:xfrm>
            <a:off x="177625" y="3045825"/>
            <a:ext cx="8223000" cy="23397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 observation/explanation. But this is a trace, so we know all of the future page references. Yet we did not ask you to simulate OPT for this trace. Why?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00"/>
                </a:highlight>
              </a:rPr>
              <a:t>The reason we did not ask you to simulate OPT is because the OPT algorithm takes a long time to find the last known reference for every page in the simulated page cache. To observe this try to run with the OPT policy with your trace. It will seem to hang because it is working so hard to run its expensive, O(n*n) simulation of the OPT algorithm. On a trace containing millions of records the simulator will need hours or days to complete. While running the simulator in one window, open a second window, run the “htop” command and observe that python and the paging-policy.py script is utilizing enormous amounts of CPU time.</a:t>
            </a:r>
            <a:endParaRPr>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285375" y="434400"/>
            <a:ext cx="8520600" cy="42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Comfortaa"/>
                <a:ea typeface="Comfortaa"/>
                <a:cs typeface="Comfortaa"/>
                <a:sym typeface="Comfortaa"/>
              </a:rPr>
              <a:t>4F</a:t>
            </a:r>
            <a:r>
              <a:rPr lang="en" sz="1600">
                <a:latin typeface="Comfortaa"/>
                <a:ea typeface="Comfortaa"/>
                <a:cs typeface="Comfortaa"/>
                <a:sym typeface="Comfortaa"/>
              </a:rPr>
              <a:t>.  Share your observations about the relative performance of LRU, FIFO, RAND and CLOCK for your real program page trace.</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600">
                <a:latin typeface="Comfortaa"/>
                <a:ea typeface="Comfortaa"/>
                <a:cs typeface="Comfortaa"/>
                <a:sym typeface="Comfortaa"/>
              </a:rPr>
              <a:t>Answer: While we know that for the page size, below results are obtained:-</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RAND - 25</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FIFO - 23</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CLOCK - 20</a:t>
            </a:r>
            <a:endParaRPr sz="1400">
              <a:latin typeface="Comfortaa"/>
              <a:ea typeface="Comfortaa"/>
              <a:cs typeface="Comfortaa"/>
              <a:sym typeface="Comfortaa"/>
            </a:endParaRPr>
          </a:p>
          <a:p>
            <a:pPr indent="0" lvl="0" marL="0" rtl="0" algn="l">
              <a:lnSpc>
                <a:spcPct val="115000"/>
              </a:lnSpc>
              <a:spcBef>
                <a:spcPts val="0"/>
              </a:spcBef>
              <a:spcAft>
                <a:spcPts val="0"/>
              </a:spcAft>
              <a:buNone/>
            </a:pPr>
            <a:r>
              <a:rPr lang="en" sz="1400">
                <a:latin typeface="Comfortaa"/>
                <a:ea typeface="Comfortaa"/>
                <a:cs typeface="Comfortaa"/>
                <a:sym typeface="Comfortaa"/>
              </a:rPr>
              <a:t>LRU - 18</a:t>
            </a:r>
            <a:endParaRPr sz="1400">
              <a:latin typeface="Comfortaa"/>
              <a:ea typeface="Comfortaa"/>
              <a:cs typeface="Comfortaa"/>
              <a:sym typeface="Comfortaa"/>
            </a:endParaRPr>
          </a:p>
          <a:p>
            <a:pPr indent="0" lvl="0" marL="0" rtl="0" algn="l">
              <a:lnSpc>
                <a:spcPct val="115000"/>
              </a:lnSpc>
              <a:spcBef>
                <a:spcPts val="0"/>
              </a:spcBef>
              <a:spcAft>
                <a:spcPts val="0"/>
              </a:spcAft>
              <a:buNone/>
            </a:pPr>
            <a:r>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From the above we can say that, RAND requires the highest size for achieving the 98% hit ratio and it has the worst performance. </a:t>
            </a:r>
            <a:endParaRPr sz="1400">
              <a:latin typeface="Comfortaa"/>
              <a:ea typeface="Comfortaa"/>
              <a:cs typeface="Comfortaa"/>
              <a:sym typeface="Comfortaa"/>
            </a:endParaRPr>
          </a:p>
        </p:txBody>
      </p:sp>
      <p:sp>
        <p:nvSpPr>
          <p:cNvPr id="159" name="Google Shape;159;p29"/>
          <p:cNvSpPr txBox="1"/>
          <p:nvPr/>
        </p:nvSpPr>
        <p:spPr>
          <a:xfrm>
            <a:off x="4974725" y="3351150"/>
            <a:ext cx="805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urier New"/>
                <a:ea typeface="Courier New"/>
                <a:cs typeface="Courier New"/>
                <a:sym typeface="Courier New"/>
              </a:rPr>
              <a:t>paging-policy.py</a:t>
            </a:r>
            <a:endParaRPr sz="3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Find the </a:t>
            </a:r>
            <a:r>
              <a:rPr b="1" lang="en">
                <a:solidFill>
                  <a:schemeClr val="dk1"/>
                </a:solidFill>
                <a:latin typeface="Courier New"/>
                <a:ea typeface="Courier New"/>
                <a:cs typeface="Courier New"/>
                <a:sym typeface="Courier New"/>
              </a:rPr>
              <a:t>paging-policy.py</a:t>
            </a:r>
            <a:r>
              <a:rPr lang="en">
                <a:solidFill>
                  <a:schemeClr val="dk1"/>
                </a:solidFill>
                <a:latin typeface="Comfortaa"/>
                <a:ea typeface="Comfortaa"/>
                <a:cs typeface="Comfortaa"/>
                <a:sym typeface="Comfortaa"/>
              </a:rPr>
              <a:t> program within the </a:t>
            </a:r>
            <a:r>
              <a:rPr b="1" lang="en">
                <a:solidFill>
                  <a:schemeClr val="dk1"/>
                </a:solidFill>
                <a:latin typeface="Courier New"/>
                <a:ea typeface="Courier New"/>
                <a:cs typeface="Courier New"/>
                <a:sym typeface="Courier New"/>
              </a:rPr>
              <a:t>vm-beyondphys-policy </a:t>
            </a:r>
            <a:r>
              <a:rPr lang="en">
                <a:solidFill>
                  <a:schemeClr val="dk1"/>
                </a:solidFill>
                <a:latin typeface="Comfortaa"/>
                <a:ea typeface="Comfortaa"/>
                <a:cs typeface="Comfortaa"/>
                <a:sym typeface="Comfortaa"/>
              </a:rPr>
              <a:t>sub-directory of your </a:t>
            </a:r>
            <a:r>
              <a:rPr b="1" lang="en">
                <a:solidFill>
                  <a:schemeClr val="dk1"/>
                </a:solidFill>
                <a:latin typeface="Courier New"/>
                <a:ea typeface="Courier New"/>
                <a:cs typeface="Courier New"/>
                <a:sym typeface="Courier New"/>
              </a:rPr>
              <a:t>ostep-homework</a:t>
            </a:r>
            <a:r>
              <a:rPr lang="en">
                <a:solidFill>
                  <a:schemeClr val="dk1"/>
                </a:solidFill>
                <a:latin typeface="Comfortaa"/>
                <a:ea typeface="Comfortaa"/>
                <a:cs typeface="Comfortaa"/>
                <a:sym typeface="Comfortaa"/>
              </a:rPr>
              <a:t> directory. Use </a:t>
            </a:r>
            <a:r>
              <a:rPr b="1" lang="en">
                <a:solidFill>
                  <a:schemeClr val="dk1"/>
                </a:solidFill>
                <a:latin typeface="Courier New"/>
                <a:ea typeface="Courier New"/>
                <a:cs typeface="Courier New"/>
                <a:sym typeface="Courier New"/>
              </a:rPr>
              <a:t>paging-policy.py</a:t>
            </a:r>
            <a:r>
              <a:rPr lang="en">
                <a:solidFill>
                  <a:schemeClr val="dk1"/>
                </a:solidFill>
                <a:latin typeface="Comfortaa"/>
                <a:ea typeface="Comfortaa"/>
                <a:cs typeface="Comfortaa"/>
                <a:sym typeface="Comfortaa"/>
              </a:rPr>
              <a:t> to experiment with various page-replacement policies.</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Read the </a:t>
            </a:r>
            <a:r>
              <a:rPr b="1" lang="en">
                <a:solidFill>
                  <a:schemeClr val="dk1"/>
                </a:solidFill>
                <a:latin typeface="Courier New"/>
                <a:ea typeface="Courier New"/>
                <a:cs typeface="Courier New"/>
                <a:sym typeface="Courier New"/>
              </a:rPr>
              <a:t>README.md</a:t>
            </a:r>
            <a:r>
              <a:rPr lang="en">
                <a:solidFill>
                  <a:schemeClr val="dk1"/>
                </a:solidFill>
                <a:latin typeface="Comfortaa"/>
                <a:ea typeface="Comfortaa"/>
                <a:cs typeface="Comfortaa"/>
                <a:sym typeface="Comfortaa"/>
              </a:rPr>
              <a:t> file in the sub-directory and run the program with the </a:t>
            </a:r>
            <a:r>
              <a:rPr b="1" lang="en">
                <a:solidFill>
                  <a:schemeClr val="dk1"/>
                </a:solidFill>
                <a:latin typeface="Courier New"/>
                <a:ea typeface="Courier New"/>
                <a:cs typeface="Courier New"/>
                <a:sym typeface="Courier New"/>
              </a:rPr>
              <a:t>--help</a:t>
            </a:r>
            <a:r>
              <a:rPr lang="en">
                <a:solidFill>
                  <a:schemeClr val="dk1"/>
                </a:solidFill>
                <a:latin typeface="Comfortaa"/>
                <a:ea typeface="Comfortaa"/>
                <a:cs typeface="Comfortaa"/>
                <a:sym typeface="Comfortaa"/>
              </a:rPr>
              <a:t> switch to learn more about this simulator’s features.</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Use </a:t>
            </a:r>
            <a:r>
              <a:rPr b="1" lang="en" sz="1800">
                <a:latin typeface="Courier New"/>
                <a:ea typeface="Courier New"/>
                <a:cs typeface="Courier New"/>
                <a:sym typeface="Courier New"/>
              </a:rPr>
              <a:t>paging-policy.py</a:t>
            </a:r>
            <a:r>
              <a:rPr lang="en" sz="1800">
                <a:latin typeface="Comfortaa"/>
                <a:ea typeface="Comfortaa"/>
                <a:cs typeface="Comfortaa"/>
                <a:sym typeface="Comfortaa"/>
              </a:rPr>
              <a:t> to generate random address traces using the following command line arguments. The program also simulates a page replacement policy such as FIFO, LRU and OPT. Fill the following table with number of page misses for each scenario :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(first, run without the -c option and calculate #misses yourself.  then use -c to check your work)</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graphicFrame>
        <p:nvGraphicFramePr>
          <p:cNvPr id="75" name="Google Shape;75;p16"/>
          <p:cNvGraphicFramePr/>
          <p:nvPr/>
        </p:nvGraphicFramePr>
        <p:xfrm>
          <a:off x="952500" y="2186325"/>
          <a:ext cx="3000000" cy="3000000"/>
        </p:xfrm>
        <a:graphic>
          <a:graphicData uri="http://schemas.openxmlformats.org/drawingml/2006/table">
            <a:tbl>
              <a:tblPr>
                <a:noFill/>
                <a:tableStyleId>{881D173E-2C44-4EFB-9F5D-3D88AE6925DD}</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1700">
                          <a:latin typeface="Courier New"/>
                          <a:ea typeface="Courier New"/>
                          <a:cs typeface="Courier New"/>
                          <a:sym typeface="Courier New"/>
                        </a:rPr>
                        <a:t>FIFO</a:t>
                      </a:r>
                      <a:endParaRPr b="1" sz="17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700">
                          <a:latin typeface="Courier New"/>
                          <a:ea typeface="Courier New"/>
                          <a:cs typeface="Courier New"/>
                          <a:sym typeface="Courier New"/>
                        </a:rPr>
                        <a:t>LRU</a:t>
                      </a:r>
                      <a:endParaRPr b="1" sz="17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700">
                          <a:latin typeface="Courier New"/>
                          <a:ea typeface="Courier New"/>
                          <a:cs typeface="Courier New"/>
                          <a:sym typeface="Courier New"/>
                        </a:rPr>
                        <a:t>OPT</a:t>
                      </a:r>
                      <a:endParaRPr b="1" sz="1700">
                        <a:latin typeface="Courier New"/>
                        <a:ea typeface="Courier New"/>
                        <a:cs typeface="Courier New"/>
                        <a:sym typeface="Courier New"/>
                      </a:endParaRPr>
                    </a:p>
                  </a:txBody>
                  <a:tcPr marT="91425" marB="91425" marR="91425" marL="91425"/>
                </a:tc>
              </a:tr>
              <a:tr h="381000">
                <a:tc>
                  <a:txBody>
                    <a:bodyPr/>
                    <a:lstStyle/>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-s 0 -n 15</a:t>
                      </a:r>
                      <a:endParaRPr b="1" sz="18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-s 1 -n 15</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81000">
                <a:tc>
                  <a:txBody>
                    <a:bodyPr/>
                    <a:lstStyle/>
                    <a:p>
                      <a:pPr indent="0" lvl="0" marL="0" rtl="0" algn="l">
                        <a:lnSpc>
                          <a:spcPct val="115000"/>
                        </a:lnSpc>
                        <a:spcBef>
                          <a:spcPts val="0"/>
                        </a:spcBef>
                        <a:spcAft>
                          <a:spcPts val="0"/>
                        </a:spcAft>
                        <a:buNone/>
                      </a:pPr>
                      <a:r>
                        <a:rPr b="1" lang="en" sz="1800">
                          <a:solidFill>
                            <a:schemeClr val="dk1"/>
                          </a:solidFill>
                          <a:latin typeface="Courier New"/>
                          <a:ea typeface="Courier New"/>
                          <a:cs typeface="Courier New"/>
                          <a:sym typeface="Courier New"/>
                        </a:rPr>
                        <a:t>-s 2 -n 15</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bl>
          </a:graphicData>
        </a:graphic>
      </p:graphicFrame>
      <p:sp>
        <p:nvSpPr>
          <p:cNvPr id="76" name="Google Shape;76;p16"/>
          <p:cNvSpPr txBox="1"/>
          <p:nvPr/>
        </p:nvSpPr>
        <p:spPr>
          <a:xfrm>
            <a:off x="7592950" y="180350"/>
            <a:ext cx="805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For a cache of size 5, create worst-case address reference streams for each of the following policies: FIFO, LRU, and MRU (worst-case reference streams cause the most misses possible.</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lang="en" sz="1800">
                <a:latin typeface="Comfortaa"/>
                <a:ea typeface="Comfortaa"/>
                <a:cs typeface="Comfortaa"/>
                <a:sym typeface="Comfortaa"/>
              </a:rPr>
              <a:t>For FIFO and LRU: </a:t>
            </a:r>
            <a:endParaRPr b="1" sz="1800">
              <a:latin typeface="Comfortaa"/>
              <a:ea typeface="Comfortaa"/>
              <a:cs typeface="Comfortaa"/>
              <a:sym typeface="Comfortaa"/>
            </a:endParaRPr>
          </a:p>
          <a:p>
            <a:pPr indent="0" lvl="0" marL="0" rtl="0" algn="l">
              <a:lnSpc>
                <a:spcPct val="115000"/>
              </a:lnSpc>
              <a:spcBef>
                <a:spcPts val="0"/>
              </a:spcBef>
              <a:spcAft>
                <a:spcPts val="0"/>
              </a:spcAft>
              <a:buNone/>
            </a:pPr>
            <a:r>
              <a:rPr b="1" lang="en" sz="1400">
                <a:latin typeface="Comfortaa"/>
                <a:ea typeface="Comfortaa"/>
                <a:cs typeface="Comfortaa"/>
                <a:sym typeface="Comfortaa"/>
              </a:rPr>
              <a:t>python3 paging-policy.py --addresses=3,4,5,6,7,8,3,4,5,6,7,8 --policy=FIFO --cachesize=5 -c</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rPr b="1" lang="en" sz="1400">
                <a:latin typeface="Comfortaa"/>
                <a:ea typeface="Comfortaa"/>
                <a:cs typeface="Comfortaa"/>
                <a:sym typeface="Comfortaa"/>
              </a:rPr>
              <a:t>python3 paging-policy.py --addresses=3,4,5,6,7,8,3,4,5,6,7,8 --policy=LRU --cachesize=5 -c</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rPr b="1" lang="en" sz="1800">
                <a:latin typeface="Comfortaa"/>
                <a:ea typeface="Comfortaa"/>
                <a:cs typeface="Comfortaa"/>
                <a:sym typeface="Comfortaa"/>
              </a:rPr>
              <a:t>For MRU:</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rPr b="1" lang="en" sz="1400">
                <a:latin typeface="Comfortaa"/>
                <a:ea typeface="Comfortaa"/>
                <a:cs typeface="Comfortaa"/>
                <a:sym typeface="Comfortaa"/>
              </a:rPr>
              <a:t>python3 paging-policy.py --addresses=3,4,5,6,7,8,7,8,7,8,7,8 --policy=MRU --cachesize=5 -c</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For the worst case reference streams, how much bigger of a cache is needed to improve performance dramatically and approach OPT?</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b="1" lang="en" sz="1800">
                <a:latin typeface="Comfortaa"/>
                <a:ea typeface="Comfortaa"/>
                <a:cs typeface="Comfortaa"/>
                <a:sym typeface="Comfortaa"/>
              </a:rPr>
              <a:t>Answer: One</a:t>
            </a:r>
            <a:endParaRPr b="1"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b="1" sz="14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82" name="Google Shape;82;p17"/>
          <p:cNvSpPr txBox="1"/>
          <p:nvPr/>
        </p:nvSpPr>
        <p:spPr>
          <a:xfrm>
            <a:off x="7592950" y="180350"/>
            <a:ext cx="805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52400" y="981275"/>
            <a:ext cx="8839200" cy="4040594"/>
          </a:xfrm>
          <a:prstGeom prst="rect">
            <a:avLst/>
          </a:prstGeom>
          <a:noFill/>
          <a:ln>
            <a:noFill/>
          </a:ln>
        </p:spPr>
      </p:pic>
      <p:sp>
        <p:nvSpPr>
          <p:cNvPr id="88" name="Google Shape;88;p18"/>
          <p:cNvSpPr txBox="1"/>
          <p:nvPr/>
        </p:nvSpPr>
        <p:spPr>
          <a:xfrm>
            <a:off x="281225" y="421850"/>
            <a:ext cx="8643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omfortaa"/>
                <a:ea typeface="Comfortaa"/>
                <a:cs typeface="Comfortaa"/>
                <a:sym typeface="Comfortaa"/>
              </a:rPr>
              <a:t>python3 paging-policy.py --addresses=3,4,5,6,7,8,3,4,5,6,7,8 --policy=FIFO --cachesize=5 -c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214625" y="155425"/>
            <a:ext cx="8607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omfortaa"/>
                <a:ea typeface="Comfortaa"/>
                <a:cs typeface="Comfortaa"/>
                <a:sym typeface="Comfortaa"/>
              </a:rPr>
              <a:t>python3 paging-policy.py --addresses=3,4,5,6,7,8,3,4,5,6,7,8 --policy=LRU --cachesize=5 -c</a:t>
            </a:r>
            <a:endParaRPr/>
          </a:p>
        </p:txBody>
      </p:sp>
      <p:pic>
        <p:nvPicPr>
          <p:cNvPr id="94" name="Google Shape;94;p19"/>
          <p:cNvPicPr preferRelativeResize="0"/>
          <p:nvPr/>
        </p:nvPicPr>
        <p:blipFill>
          <a:blip r:embed="rId3">
            <a:alphaModFix/>
          </a:blip>
          <a:stretch>
            <a:fillRect/>
          </a:stretch>
        </p:blipFill>
        <p:spPr>
          <a:xfrm>
            <a:off x="214625" y="555625"/>
            <a:ext cx="8839197" cy="41379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0" y="0"/>
            <a:ext cx="9028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Comfortaa"/>
                <a:ea typeface="Comfortaa"/>
                <a:cs typeface="Comfortaa"/>
                <a:sym typeface="Comfortaa"/>
              </a:rPr>
              <a:t>python3 paging-policy.py --addresses=3,4,5,6,7,8,7,8,7,8,7,8 --policy=MRU --cachesize=5 -c</a:t>
            </a:r>
            <a:endParaRPr/>
          </a:p>
        </p:txBody>
      </p:sp>
      <p:pic>
        <p:nvPicPr>
          <p:cNvPr id="100" name="Google Shape;100;p20"/>
          <p:cNvPicPr preferRelativeResize="0"/>
          <p:nvPr/>
        </p:nvPicPr>
        <p:blipFill>
          <a:blip r:embed="rId3">
            <a:alphaModFix/>
          </a:blip>
          <a:stretch>
            <a:fillRect/>
          </a:stretch>
        </p:blipFill>
        <p:spPr>
          <a:xfrm>
            <a:off x="152400" y="552600"/>
            <a:ext cx="8839200" cy="40282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302275" y="348450"/>
            <a:ext cx="8342700" cy="216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Generate random traces using the following settings.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p:txBody>
      </p:sp>
      <p:graphicFrame>
        <p:nvGraphicFramePr>
          <p:cNvPr id="106" name="Google Shape;106;p21"/>
          <p:cNvGraphicFramePr/>
          <p:nvPr/>
        </p:nvGraphicFramePr>
        <p:xfrm>
          <a:off x="530575" y="1039613"/>
          <a:ext cx="3000000" cy="3000000"/>
        </p:xfrm>
        <a:graphic>
          <a:graphicData uri="http://schemas.openxmlformats.org/drawingml/2006/table">
            <a:tbl>
              <a:tblPr>
                <a:noFill/>
                <a:tableStyleId>{881D173E-2C44-4EFB-9F5D-3D88AE6925DD}</a:tableStyleId>
              </a:tblPr>
              <a:tblGrid>
                <a:gridCol w="4319925"/>
                <a:gridCol w="818750"/>
                <a:gridCol w="916175"/>
                <a:gridCol w="848850"/>
                <a:gridCol w="876900"/>
              </a:tblGrid>
              <a:tr h="74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1700">
                          <a:latin typeface="Courier New"/>
                          <a:ea typeface="Courier New"/>
                          <a:cs typeface="Courier New"/>
                          <a:sym typeface="Courier New"/>
                        </a:rPr>
                        <a:t>FIFO</a:t>
                      </a:r>
                      <a:endParaRPr b="1" sz="17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700">
                          <a:latin typeface="Courier New"/>
                          <a:ea typeface="Courier New"/>
                          <a:cs typeface="Courier New"/>
                          <a:sym typeface="Courier New"/>
                        </a:rPr>
                        <a:t>RAND</a:t>
                      </a:r>
                      <a:endParaRPr b="1" sz="17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700">
                          <a:latin typeface="Courier New"/>
                          <a:ea typeface="Courier New"/>
                          <a:cs typeface="Courier New"/>
                          <a:sym typeface="Courier New"/>
                        </a:rPr>
                        <a:t>LRU</a:t>
                      </a:r>
                      <a:endParaRPr b="1" sz="17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700">
                          <a:latin typeface="Courier New"/>
                          <a:ea typeface="Courier New"/>
                          <a:cs typeface="Courier New"/>
                          <a:sym typeface="Courier New"/>
                        </a:rPr>
                        <a:t>OPT</a:t>
                      </a:r>
                      <a:endParaRPr b="1" sz="1700">
                        <a:latin typeface="Courier New"/>
                        <a:ea typeface="Courier New"/>
                        <a:cs typeface="Courier New"/>
                        <a:sym typeface="Courier New"/>
                      </a:endParaRPr>
                    </a:p>
                  </a:txBody>
                  <a:tcPr marT="91425" marB="91425" marR="91425" marL="91425"/>
                </a:tc>
              </a:tr>
              <a:tr h="772650">
                <a:tc>
                  <a:txBody>
                    <a:bodyPr/>
                    <a:lstStyle/>
                    <a:p>
                      <a:pPr indent="0" lvl="0" marL="0" rtl="0" algn="l">
                        <a:lnSpc>
                          <a:spcPct val="115000"/>
                        </a:lnSpc>
                        <a:spcBef>
                          <a:spcPts val="0"/>
                        </a:spcBef>
                        <a:spcAft>
                          <a:spcPts val="0"/>
                        </a:spcAft>
                        <a:buNone/>
                      </a:pPr>
                      <a:r>
                        <a:rPr b="1" lang="en" sz="1500">
                          <a:solidFill>
                            <a:schemeClr val="dk1"/>
                          </a:solidFill>
                          <a:latin typeface="Courier New"/>
                          <a:ea typeface="Courier New"/>
                          <a:cs typeface="Courier New"/>
                          <a:sym typeface="Courier New"/>
                        </a:rPr>
                        <a:t>-a -1 -n 1000 -m 50 -s 10 -C 10 -c</a:t>
                      </a:r>
                      <a:endParaRPr b="1" sz="15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a:t>804</a:t>
                      </a:r>
                      <a:endParaRPr/>
                    </a:p>
                  </a:txBody>
                  <a:tcPr marT="91425" marB="91425" marR="91425" marL="91425"/>
                </a:tc>
                <a:tc>
                  <a:txBody>
                    <a:bodyPr/>
                    <a:lstStyle/>
                    <a:p>
                      <a:pPr indent="0" lvl="0" marL="0" rtl="0" algn="l">
                        <a:spcBef>
                          <a:spcPts val="0"/>
                        </a:spcBef>
                        <a:spcAft>
                          <a:spcPts val="0"/>
                        </a:spcAft>
                        <a:buNone/>
                      </a:pPr>
                      <a:r>
                        <a:rPr lang="en"/>
                        <a:t>818</a:t>
                      </a:r>
                      <a:endParaRPr/>
                    </a:p>
                  </a:txBody>
                  <a:tcPr marT="91425" marB="91425" marR="91425" marL="91425"/>
                </a:tc>
                <a:tc>
                  <a:txBody>
                    <a:bodyPr/>
                    <a:lstStyle/>
                    <a:p>
                      <a:pPr indent="0" lvl="0" marL="0" rtl="0" algn="l">
                        <a:spcBef>
                          <a:spcPts val="0"/>
                        </a:spcBef>
                        <a:spcAft>
                          <a:spcPts val="0"/>
                        </a:spcAft>
                        <a:buNone/>
                      </a:pPr>
                      <a:r>
                        <a:rPr lang="en"/>
                        <a:t>808</a:t>
                      </a:r>
                      <a:endParaRPr/>
                    </a:p>
                  </a:txBody>
                  <a:tcPr marT="91425" marB="91425" marR="91425" marL="91425"/>
                </a:tc>
                <a:tc>
                  <a:txBody>
                    <a:bodyPr/>
                    <a:lstStyle/>
                    <a:p>
                      <a:pPr indent="0" lvl="0" marL="0" rtl="0" algn="l">
                        <a:spcBef>
                          <a:spcPts val="0"/>
                        </a:spcBef>
                        <a:spcAft>
                          <a:spcPts val="0"/>
                        </a:spcAft>
                        <a:buNone/>
                      </a:pPr>
                      <a:r>
                        <a:rPr lang="en"/>
                        <a:t>522</a:t>
                      </a:r>
                      <a:endParaRPr/>
                    </a:p>
                  </a:txBody>
                  <a:tcPr marT="91425" marB="91425" marR="91425" marL="91425"/>
                </a:tc>
              </a:tr>
              <a:tr h="772650">
                <a:tc>
                  <a:txBody>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Courier New"/>
                          <a:ea typeface="Courier New"/>
                          <a:cs typeface="Courier New"/>
                          <a:sym typeface="Courier New"/>
                        </a:rPr>
                        <a:t>-a -1 -n 1000 -m 50 -s 20 -C 10 -c</a:t>
                      </a:r>
                      <a:endParaRPr sz="1100"/>
                    </a:p>
                  </a:txBody>
                  <a:tcPr marT="91425" marB="91425" marR="91425" marL="91425"/>
                </a:tc>
                <a:tc>
                  <a:txBody>
                    <a:bodyPr/>
                    <a:lstStyle/>
                    <a:p>
                      <a:pPr indent="0" lvl="0" marL="0" rtl="0" algn="l">
                        <a:spcBef>
                          <a:spcPts val="0"/>
                        </a:spcBef>
                        <a:spcAft>
                          <a:spcPts val="0"/>
                        </a:spcAft>
                        <a:buNone/>
                      </a:pPr>
                      <a:r>
                        <a:rPr lang="en"/>
                        <a:t>798</a:t>
                      </a:r>
                      <a:endParaRPr/>
                    </a:p>
                  </a:txBody>
                  <a:tcPr marT="91425" marB="91425" marR="91425" marL="91425"/>
                </a:tc>
                <a:tc>
                  <a:txBody>
                    <a:bodyPr/>
                    <a:lstStyle/>
                    <a:p>
                      <a:pPr indent="0" lvl="0" marL="0" rtl="0" algn="l">
                        <a:spcBef>
                          <a:spcPts val="0"/>
                        </a:spcBef>
                        <a:spcAft>
                          <a:spcPts val="0"/>
                        </a:spcAft>
                        <a:buNone/>
                      </a:pPr>
                      <a:r>
                        <a:rPr lang="en"/>
                        <a:t>803</a:t>
                      </a:r>
                      <a:endParaRPr/>
                    </a:p>
                  </a:txBody>
                  <a:tcPr marT="91425" marB="91425" marR="91425" marL="91425"/>
                </a:tc>
                <a:tc>
                  <a:txBody>
                    <a:bodyPr/>
                    <a:lstStyle/>
                    <a:p>
                      <a:pPr indent="0" lvl="0" marL="0" rtl="0" algn="l">
                        <a:spcBef>
                          <a:spcPts val="0"/>
                        </a:spcBef>
                        <a:spcAft>
                          <a:spcPts val="0"/>
                        </a:spcAft>
                        <a:buNone/>
                      </a:pPr>
                      <a:r>
                        <a:rPr lang="en"/>
                        <a:t>795</a:t>
                      </a:r>
                      <a:endParaRPr/>
                    </a:p>
                  </a:txBody>
                  <a:tcPr marT="91425" marB="91425" marR="91425" marL="91425"/>
                </a:tc>
                <a:tc>
                  <a:txBody>
                    <a:bodyPr/>
                    <a:lstStyle/>
                    <a:p>
                      <a:pPr indent="0" lvl="0" marL="0" rtl="0" algn="l">
                        <a:spcBef>
                          <a:spcPts val="0"/>
                        </a:spcBef>
                        <a:spcAft>
                          <a:spcPts val="0"/>
                        </a:spcAft>
                        <a:buNone/>
                      </a:pPr>
                      <a:r>
                        <a:rPr lang="en"/>
                        <a:t>513</a:t>
                      </a:r>
                      <a:endParaRPr/>
                    </a:p>
                  </a:txBody>
                  <a:tcPr marT="91425" marB="91425" marR="91425" marL="91425"/>
                </a:tc>
              </a:tr>
              <a:tr h="772650">
                <a:tc>
                  <a:txBody>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latin typeface="Courier New"/>
                          <a:ea typeface="Courier New"/>
                          <a:cs typeface="Courier New"/>
                          <a:sym typeface="Courier New"/>
                        </a:rPr>
                        <a:t>-a -1 -n 1000 -m 50 -s 30 -C 10 -c</a:t>
                      </a:r>
                      <a:endParaRPr sz="1100"/>
                    </a:p>
                  </a:txBody>
                  <a:tcPr marT="91425" marB="91425" marR="91425" marL="91425"/>
                </a:tc>
                <a:tc>
                  <a:txBody>
                    <a:bodyPr/>
                    <a:lstStyle/>
                    <a:p>
                      <a:pPr indent="0" lvl="0" marL="0" rtl="0" algn="l">
                        <a:spcBef>
                          <a:spcPts val="0"/>
                        </a:spcBef>
                        <a:spcAft>
                          <a:spcPts val="0"/>
                        </a:spcAft>
                        <a:buNone/>
                      </a:pPr>
                      <a:r>
                        <a:rPr lang="en"/>
                        <a:t>789</a:t>
                      </a:r>
                      <a:endParaRPr/>
                    </a:p>
                  </a:txBody>
                  <a:tcPr marT="91425" marB="91425" marR="91425" marL="91425"/>
                </a:tc>
                <a:tc>
                  <a:txBody>
                    <a:bodyPr/>
                    <a:lstStyle/>
                    <a:p>
                      <a:pPr indent="0" lvl="0" marL="0" rtl="0" algn="l">
                        <a:spcBef>
                          <a:spcPts val="0"/>
                        </a:spcBef>
                        <a:spcAft>
                          <a:spcPts val="0"/>
                        </a:spcAft>
                        <a:buNone/>
                      </a:pPr>
                      <a:r>
                        <a:rPr lang="en"/>
                        <a:t>789</a:t>
                      </a:r>
                      <a:endParaRPr/>
                    </a:p>
                  </a:txBody>
                  <a:tcPr marT="91425" marB="91425" marR="91425" marL="91425"/>
                </a:tc>
                <a:tc>
                  <a:txBody>
                    <a:bodyPr/>
                    <a:lstStyle/>
                    <a:p>
                      <a:pPr indent="0" lvl="0" marL="0" rtl="0" algn="l">
                        <a:spcBef>
                          <a:spcPts val="0"/>
                        </a:spcBef>
                        <a:spcAft>
                          <a:spcPts val="0"/>
                        </a:spcAft>
                        <a:buNone/>
                      </a:pPr>
                      <a:r>
                        <a:rPr lang="en"/>
                        <a:t>784</a:t>
                      </a:r>
                      <a:endParaRPr/>
                    </a:p>
                  </a:txBody>
                  <a:tcPr marT="91425" marB="91425" marR="91425" marL="91425"/>
                </a:tc>
                <a:tc>
                  <a:txBody>
                    <a:bodyPr/>
                    <a:lstStyle/>
                    <a:p>
                      <a:pPr indent="0" lvl="0" marL="0" rtl="0" algn="l">
                        <a:spcBef>
                          <a:spcPts val="0"/>
                        </a:spcBef>
                        <a:spcAft>
                          <a:spcPts val="0"/>
                        </a:spcAft>
                        <a:buNone/>
                      </a:pPr>
                      <a:r>
                        <a:rPr lang="en"/>
                        <a:t>513</a:t>
                      </a:r>
                      <a:endParaRPr/>
                    </a:p>
                  </a:txBody>
                  <a:tcPr marT="91425" marB="91425" marR="91425" marL="91425"/>
                </a:tc>
              </a:tr>
            </a:tbl>
          </a:graphicData>
        </a:graphic>
      </p:graphicFrame>
      <p:sp>
        <p:nvSpPr>
          <p:cNvPr id="107" name="Google Shape;107;p21"/>
          <p:cNvSpPr txBox="1"/>
          <p:nvPr/>
        </p:nvSpPr>
        <p:spPr>
          <a:xfrm>
            <a:off x="442800" y="4357500"/>
            <a:ext cx="8214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3A. Fill in the cells with the number of misses for each policy. Use the -c switch for these computations.</a:t>
            </a:r>
            <a:endParaRPr/>
          </a:p>
        </p:txBody>
      </p:sp>
      <p:sp>
        <p:nvSpPr>
          <p:cNvPr id="108" name="Google Shape;108;p21"/>
          <p:cNvSpPr txBox="1"/>
          <p:nvPr/>
        </p:nvSpPr>
        <p:spPr>
          <a:xfrm>
            <a:off x="7592950" y="180350"/>
            <a:ext cx="805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