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cYIB6Bx1B5j4uPHhu/jyLfNl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ff97337d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ff97337d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7ff97337d1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ff97337d1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ff97337d1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7ff97337d1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2fe83c79f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2fe83c79f_3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f2fe83c79f_3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2fe83c79f_2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2fe83c79f_2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f2fe83c79f_2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2fe83c79f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2fe83c79f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f2fe83c79f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2fe83c79f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2fe83c79f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f2fe83c79f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2fe83c79f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2fe83c79f_5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f2fe83c79f_5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2fe83c79f_5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2fe83c79f_5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f2fe83c79f_5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name is Yiling Chen. Let me introduce my team member. They are Laura, Logan, Susan, and Xian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Today we talk about Heart </a:t>
            </a:r>
            <a:r>
              <a:rPr lang="en-US" sz="1800"/>
              <a:t>failure</a:t>
            </a:r>
            <a:r>
              <a:rPr lang="en-US" sz="1800">
                <a:latin typeface="Arial"/>
                <a:ea typeface="Arial"/>
                <a:cs typeface="Arial"/>
                <a:sym typeface="Arial"/>
              </a:rPr>
              <a:t> and our data is come from Kraggle and have 300 database.  heart </a:t>
            </a:r>
            <a:r>
              <a:rPr lang="en-US" sz="1800"/>
              <a:t>failure</a:t>
            </a:r>
            <a:r>
              <a:rPr lang="en-US" sz="1800">
                <a:latin typeface="Arial"/>
                <a:ea typeface="Arial"/>
                <a:cs typeface="Arial"/>
                <a:sym typeface="Arial"/>
              </a:rPr>
              <a:t> seems to be a serious and life-threatening condition that significantly impacts a large portion of the global population. Our analysis seeks to shed light on heart </a:t>
            </a:r>
            <a:r>
              <a:rPr lang="en-US" sz="1800"/>
              <a:t>failure</a:t>
            </a:r>
            <a:r>
              <a:rPr lang="en-US" sz="1800">
                <a:latin typeface="Arial"/>
                <a:ea typeface="Arial"/>
                <a:cs typeface="Arial"/>
                <a:sym typeface="Arial"/>
              </a:rPr>
              <a:t> by examining factors such as age, gender, and physical data. The goal is to develop a clearer understanding of which demographics are more susceptible to heart </a:t>
            </a:r>
            <a:r>
              <a:rPr lang="en-US" sz="1800"/>
              <a:t>failure</a:t>
            </a:r>
            <a:r>
              <a:rPr lang="en-US" sz="1800">
                <a:latin typeface="Arial"/>
                <a:ea typeface="Arial"/>
                <a:cs typeface="Arial"/>
                <a:sym typeface="Arial"/>
              </a:rPr>
              <a:t> and to identify effective prevention strategies.</a:t>
            </a:r>
            <a:endParaRPr/>
          </a:p>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ff97337d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ff97337d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7ff97337d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ff97337d1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ff97337d1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7ff97337d1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ff97337d1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ff97337d1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7ff97337d1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ff97337d1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ff97337d1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7ff97337d1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
          <p:cNvSpPr txBox="1"/>
          <p:nvPr>
            <p:ph type="ctrTitle"/>
          </p:nvPr>
        </p:nvSpPr>
        <p:spPr>
          <a:xfrm>
            <a:off x="1756946" y="1104900"/>
            <a:ext cx="8376514" cy="3120504"/>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rgbClr val="262626"/>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2908039" y="4442385"/>
            <a:ext cx="6074328" cy="98402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rgbClr val="262626"/>
              </a:buClr>
              <a:buSzPts val="1600"/>
              <a:buNone/>
              <a:defRPr i="0" sz="2000"/>
            </a:lvl1pPr>
            <a:lvl2pPr lvl="1" algn="ctr">
              <a:lnSpc>
                <a:spcPct val="100000"/>
              </a:lnSpc>
              <a:spcBef>
                <a:spcPts val="500"/>
              </a:spcBef>
              <a:spcAft>
                <a:spcPts val="0"/>
              </a:spcAft>
              <a:buClr>
                <a:srgbClr val="262626"/>
              </a:buClr>
              <a:buSzPts val="2000"/>
              <a:buFont typeface="Arial"/>
              <a:buNone/>
              <a:defRPr sz="2000"/>
            </a:lvl2pPr>
            <a:lvl3pPr lvl="2" algn="ctr">
              <a:lnSpc>
                <a:spcPct val="100000"/>
              </a:lnSpc>
              <a:spcBef>
                <a:spcPts val="500"/>
              </a:spcBef>
              <a:spcAft>
                <a:spcPts val="0"/>
              </a:spcAft>
              <a:buClr>
                <a:srgbClr val="262626"/>
              </a:buClr>
              <a:buSzPts val="1440"/>
              <a:buNone/>
              <a:defRPr sz="1800"/>
            </a:lvl3pPr>
            <a:lvl4pPr lvl="3" algn="ctr">
              <a:lnSpc>
                <a:spcPct val="100000"/>
              </a:lnSpc>
              <a:spcBef>
                <a:spcPts val="500"/>
              </a:spcBef>
              <a:spcAft>
                <a:spcPts val="0"/>
              </a:spcAft>
              <a:buClr>
                <a:srgbClr val="262626"/>
              </a:buClr>
              <a:buSzPts val="1600"/>
              <a:buFont typeface="Arial"/>
              <a:buNone/>
              <a:defRPr sz="1600"/>
            </a:lvl4pPr>
            <a:lvl5pPr lvl="4" algn="ctr">
              <a:lnSpc>
                <a:spcPct val="100000"/>
              </a:lnSpc>
              <a:spcBef>
                <a:spcPts val="500"/>
              </a:spcBef>
              <a:spcAft>
                <a:spcPts val="0"/>
              </a:spcAft>
              <a:buClr>
                <a:srgbClr val="262626"/>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3" name="Shape 73"/>
        <p:cNvGrpSpPr/>
        <p:nvPr/>
      </p:nvGrpSpPr>
      <p:grpSpPr>
        <a:xfrm>
          <a:off x="0" y="0"/>
          <a:ext cx="0" cy="0"/>
          <a:chOff x="0" y="0"/>
          <a:chExt cx="0" cy="0"/>
        </a:xfrm>
      </p:grpSpPr>
      <p:sp>
        <p:nvSpPr>
          <p:cNvPr id="74" name="Google Shape;74;p16"/>
          <p:cNvSpPr txBox="1"/>
          <p:nvPr>
            <p:ph idx="1" type="body"/>
          </p:nvPr>
        </p:nvSpPr>
        <p:spPr>
          <a:xfrm rot="5400000">
            <a:off x="3697833" y="-821329"/>
            <a:ext cx="4516696" cy="981060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7"/>
          <p:cNvSpPr txBox="1"/>
          <p:nvPr>
            <p:ph type="title"/>
          </p:nvPr>
        </p:nvSpPr>
        <p:spPr>
          <a:xfrm rot="5400000">
            <a:off x="6905522" y="2283404"/>
            <a:ext cx="5800298" cy="2161540"/>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 type="body"/>
          </p:nvPr>
        </p:nvSpPr>
        <p:spPr>
          <a:xfrm rot="5400000">
            <a:off x="1881400" y="-579178"/>
            <a:ext cx="5800299" cy="7886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8"/>
          <p:cNvSpPr txBox="1"/>
          <p:nvPr>
            <p:ph idx="10" type="dt"/>
          </p:nvPr>
        </p:nvSpPr>
        <p:spPr>
          <a:xfrm rot="5400000">
            <a:off x="10506456"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1" type="ftr"/>
          </p:nvPr>
        </p:nvSpPr>
        <p:spPr>
          <a:xfrm rot="5400000">
            <a:off x="10451592"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2" type="sldNum"/>
          </p:nvPr>
        </p:nvSpPr>
        <p:spPr>
          <a:xfrm>
            <a:off x="11558016" y="3136392"/>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
          <p:cNvSpPr txBox="1"/>
          <p:nvPr>
            <p:ph type="title"/>
          </p:nvPr>
        </p:nvSpPr>
        <p:spPr>
          <a:xfrm>
            <a:off x="1052513" y="1709738"/>
            <a:ext cx="9087774" cy="343852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1052513" y="5148262"/>
            <a:ext cx="8844522"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600"/>
              <a:buNone/>
              <a:defRPr sz="2000">
                <a:solidFill>
                  <a:srgbClr val="888888"/>
                </a:solidFill>
              </a:defRPr>
            </a:lvl1pPr>
            <a:lvl2pPr indent="-228600" lvl="1" marL="914400" algn="l">
              <a:lnSpc>
                <a:spcPct val="100000"/>
              </a:lnSpc>
              <a:spcBef>
                <a:spcPts val="5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600"/>
              <a:buFont typeface="Arial"/>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9"/>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0"/>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1050878" y="1825624"/>
            <a:ext cx="4473622"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2" type="body"/>
          </p:nvPr>
        </p:nvSpPr>
        <p:spPr>
          <a:xfrm>
            <a:off x="5844540" y="1825624"/>
            <a:ext cx="5016943"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11"/>
          <p:cNvSpPr txBox="1"/>
          <p:nvPr>
            <p:ph idx="1" type="body"/>
          </p:nvPr>
        </p:nvSpPr>
        <p:spPr>
          <a:xfrm>
            <a:off x="1071563" y="1835219"/>
            <a:ext cx="445293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1071562" y="2717801"/>
            <a:ext cx="4452938" cy="355945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5844540" y="1835219"/>
            <a:ext cx="50169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5844540" y="2717800"/>
            <a:ext cx="5016943" cy="35594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11"/>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1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4"/>
          <p:cNvSpPr txBox="1"/>
          <p:nvPr>
            <p:ph type="title"/>
          </p:nvPr>
        </p:nvSpPr>
        <p:spPr>
          <a:xfrm>
            <a:off x="1063633" y="457200"/>
            <a:ext cx="4170355" cy="191750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5481637" y="457200"/>
            <a:ext cx="5562601" cy="5943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rgbClr val="262626"/>
              </a:buClr>
              <a:buSzPts val="2240"/>
              <a:buChar char="•"/>
              <a:defRPr sz="2800"/>
            </a:lvl1pPr>
            <a:lvl2pPr indent="-228600" lvl="1" marL="914400" algn="l">
              <a:lnSpc>
                <a:spcPct val="100000"/>
              </a:lnSpc>
              <a:spcBef>
                <a:spcPts val="500"/>
              </a:spcBef>
              <a:spcAft>
                <a:spcPts val="0"/>
              </a:spcAft>
              <a:buClr>
                <a:srgbClr val="262626"/>
              </a:buClr>
              <a:buSzPts val="2400"/>
              <a:buFont typeface="Arial"/>
              <a:buNone/>
              <a:defRPr sz="2400"/>
            </a:lvl2pPr>
            <a:lvl3pPr indent="-330200" lvl="2" marL="1371600" algn="l">
              <a:lnSpc>
                <a:spcPct val="100000"/>
              </a:lnSpc>
              <a:spcBef>
                <a:spcPts val="500"/>
              </a:spcBef>
              <a:spcAft>
                <a:spcPts val="0"/>
              </a:spcAft>
              <a:buClr>
                <a:srgbClr val="262626"/>
              </a:buClr>
              <a:buSzPts val="1600"/>
              <a:buChar char="•"/>
              <a:defRPr sz="2000"/>
            </a:lvl3pPr>
            <a:lvl4pPr indent="-228600" lvl="3" marL="1828800" algn="l">
              <a:lnSpc>
                <a:spcPct val="100000"/>
              </a:lnSpc>
              <a:spcBef>
                <a:spcPts val="500"/>
              </a:spcBef>
              <a:spcAft>
                <a:spcPts val="0"/>
              </a:spcAft>
              <a:buClr>
                <a:srgbClr val="262626"/>
              </a:buClr>
              <a:buSzPts val="1800"/>
              <a:buFont typeface="Arial"/>
              <a:buNone/>
              <a:defRPr sz="1800"/>
            </a:lvl4pPr>
            <a:lvl5pPr indent="-320039" lvl="4" marL="2286000" algn="l">
              <a:lnSpc>
                <a:spcPct val="100000"/>
              </a:lnSpc>
              <a:spcBef>
                <a:spcPts val="500"/>
              </a:spcBef>
              <a:spcAft>
                <a:spcPts val="0"/>
              </a:spcAft>
              <a:buClr>
                <a:srgbClr val="262626"/>
              </a:buClr>
              <a:buSzPts val="144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4"/>
          <p:cNvSpPr txBox="1"/>
          <p:nvPr>
            <p:ph idx="2" type="body"/>
          </p:nvPr>
        </p:nvSpPr>
        <p:spPr>
          <a:xfrm>
            <a:off x="1063633" y="2374708"/>
            <a:ext cx="4170355" cy="40260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4"/>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5"/>
          <p:cNvSpPr txBox="1"/>
          <p:nvPr>
            <p:ph type="title"/>
          </p:nvPr>
        </p:nvSpPr>
        <p:spPr>
          <a:xfrm>
            <a:off x="1062038" y="457199"/>
            <a:ext cx="3913241" cy="192881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p:nvPr>
            <p:ph idx="2" type="pic"/>
          </p:nvPr>
        </p:nvSpPr>
        <p:spPr>
          <a:xfrm>
            <a:off x="5257752" y="457200"/>
            <a:ext cx="6110288" cy="5943600"/>
          </a:xfrm>
          <a:prstGeom prst="rect">
            <a:avLst/>
          </a:prstGeom>
          <a:noFill/>
          <a:ln>
            <a:noFill/>
          </a:ln>
        </p:spPr>
      </p:sp>
      <p:sp>
        <p:nvSpPr>
          <p:cNvPr id="69" name="Google Shape;69;p15"/>
          <p:cNvSpPr txBox="1"/>
          <p:nvPr>
            <p:ph idx="1" type="body"/>
          </p:nvPr>
        </p:nvSpPr>
        <p:spPr>
          <a:xfrm>
            <a:off x="1062038" y="2386013"/>
            <a:ext cx="3913241" cy="40147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 person in a dark room&#10;&#10;Description automatically generated" id="10" name="Google Shape;10;p6"/>
          <p:cNvPicPr preferRelativeResize="0"/>
          <p:nvPr/>
        </p:nvPicPr>
        <p:blipFill rotWithShape="1">
          <a:blip r:embed="rId1">
            <a:alphaModFix/>
          </a:blip>
          <a:srcRect b="0" l="0" r="0" t="0"/>
          <a:stretch/>
        </p:blipFill>
        <p:spPr>
          <a:xfrm>
            <a:off x="10905744" y="0"/>
            <a:ext cx="1286256" cy="6858000"/>
          </a:xfrm>
          <a:prstGeom prst="rect">
            <a:avLst/>
          </a:prstGeom>
          <a:noFill/>
          <a:ln>
            <a:noFill/>
          </a:ln>
        </p:spPr>
      </p:pic>
      <p:sp>
        <p:nvSpPr>
          <p:cNvPr id="11" name="Google Shape;11;p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marR="0" rtl="0" algn="l">
              <a:lnSpc>
                <a:spcPct val="110000"/>
              </a:lnSpc>
              <a:spcBef>
                <a:spcPts val="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262626"/>
              </a:buClr>
              <a:buSzPts val="1600"/>
              <a:buFont typeface="Arial"/>
              <a:buChar char="•"/>
              <a:defRPr b="0" i="0" sz="2000" u="none" cap="none" strike="noStrike">
                <a:solidFill>
                  <a:srgbClr val="262626"/>
                </a:solidFill>
                <a:latin typeface="Arial"/>
                <a:ea typeface="Arial"/>
                <a:cs typeface="Arial"/>
                <a:sym typeface="Arial"/>
              </a:defRPr>
            </a:lvl1pPr>
            <a:lvl2pPr indent="-228600" lvl="1" marL="914400" marR="0" rtl="0" algn="l">
              <a:lnSpc>
                <a:spcPct val="100000"/>
              </a:lnSpc>
              <a:spcBef>
                <a:spcPts val="500"/>
              </a:spcBef>
              <a:spcAft>
                <a:spcPts val="0"/>
              </a:spcAft>
              <a:buClr>
                <a:srgbClr val="262626"/>
              </a:buClr>
              <a:buSzPts val="1800"/>
              <a:buFont typeface="Arial"/>
              <a:buNone/>
              <a:defRPr b="0" i="0" sz="1800" u="none" cap="none" strike="noStrike">
                <a:solidFill>
                  <a:srgbClr val="262626"/>
                </a:solidFill>
                <a:latin typeface="Arial"/>
                <a:ea typeface="Arial"/>
                <a:cs typeface="Arial"/>
                <a:sym typeface="Arial"/>
              </a:defRPr>
            </a:lvl2pPr>
            <a:lvl3pPr indent="-309880" lvl="2" marL="1371600" marR="0" rtl="0" algn="l">
              <a:lnSpc>
                <a:spcPct val="100000"/>
              </a:lnSpc>
              <a:spcBef>
                <a:spcPts val="500"/>
              </a:spcBef>
              <a:spcAft>
                <a:spcPts val="0"/>
              </a:spcAft>
              <a:buClr>
                <a:srgbClr val="262626"/>
              </a:buClr>
              <a:buSzPts val="1280"/>
              <a:buFont typeface="Arial"/>
              <a:buChar char="•"/>
              <a:defRPr b="0" i="0" sz="1600" u="none" cap="none" strike="noStrike">
                <a:solidFill>
                  <a:srgbClr val="262626"/>
                </a:solidFill>
                <a:latin typeface="Arial"/>
                <a:ea typeface="Arial"/>
                <a:cs typeface="Arial"/>
                <a:sym typeface="Arial"/>
              </a:defRPr>
            </a:lvl3pPr>
            <a:lvl4pPr indent="-228600" lvl="3" marL="1828800" marR="0" rtl="0" algn="l">
              <a:lnSpc>
                <a:spcPct val="100000"/>
              </a:lnSpc>
              <a:spcBef>
                <a:spcPts val="500"/>
              </a:spcBef>
              <a:spcAft>
                <a:spcPts val="0"/>
              </a:spcAft>
              <a:buClr>
                <a:srgbClr val="262626"/>
              </a:buClr>
              <a:buSzPts val="1400"/>
              <a:buFont typeface="Arial"/>
              <a:buNone/>
              <a:defRPr b="0" i="0" sz="1400" u="none" cap="none" strike="noStrike">
                <a:solidFill>
                  <a:srgbClr val="262626"/>
                </a:solidFill>
                <a:latin typeface="Arial"/>
                <a:ea typeface="Arial"/>
                <a:cs typeface="Arial"/>
                <a:sym typeface="Arial"/>
              </a:defRPr>
            </a:lvl4pPr>
            <a:lvl5pPr indent="-299720" lvl="4" marL="2286000" marR="0" rtl="0" algn="l">
              <a:lnSpc>
                <a:spcPct val="100000"/>
              </a:lnSpc>
              <a:spcBef>
                <a:spcPts val="500"/>
              </a:spcBef>
              <a:spcAft>
                <a:spcPts val="0"/>
              </a:spcAft>
              <a:buClr>
                <a:srgbClr val="262626"/>
              </a:buClr>
              <a:buSzPts val="1120"/>
              <a:buFont typeface="Arial"/>
              <a:buChar char="•"/>
              <a:defRPr b="0" i="0" sz="1400" u="none" cap="none" strike="noStrike">
                <a:solidFill>
                  <a:srgbClr val="26262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rgbClr val="262626"/>
                </a:solidFill>
                <a:latin typeface="Arial"/>
                <a:ea typeface="Arial"/>
                <a:cs typeface="Arial"/>
                <a:sym typeface="Arial"/>
              </a:defRPr>
            </a:lvl1pPr>
            <a:lvl2pPr indent="0" lvl="1" marL="0" marR="0" rtl="0" algn="ctr">
              <a:spcBef>
                <a:spcPts val="0"/>
              </a:spcBef>
              <a:buNone/>
              <a:defRPr b="0" i="0" sz="1600" u="none" cap="none" strike="noStrike">
                <a:solidFill>
                  <a:srgbClr val="262626"/>
                </a:solidFill>
                <a:latin typeface="Arial"/>
                <a:ea typeface="Arial"/>
                <a:cs typeface="Arial"/>
                <a:sym typeface="Arial"/>
              </a:defRPr>
            </a:lvl2pPr>
            <a:lvl3pPr indent="0" lvl="2" marL="0" marR="0" rtl="0" algn="ctr">
              <a:spcBef>
                <a:spcPts val="0"/>
              </a:spcBef>
              <a:buNone/>
              <a:defRPr b="0" i="0" sz="1600" u="none" cap="none" strike="noStrike">
                <a:solidFill>
                  <a:srgbClr val="262626"/>
                </a:solidFill>
                <a:latin typeface="Arial"/>
                <a:ea typeface="Arial"/>
                <a:cs typeface="Arial"/>
                <a:sym typeface="Arial"/>
              </a:defRPr>
            </a:lvl3pPr>
            <a:lvl4pPr indent="0" lvl="3" marL="0" marR="0" rtl="0" algn="ctr">
              <a:spcBef>
                <a:spcPts val="0"/>
              </a:spcBef>
              <a:buNone/>
              <a:defRPr b="0" i="0" sz="1600" u="none" cap="none" strike="noStrike">
                <a:solidFill>
                  <a:srgbClr val="262626"/>
                </a:solidFill>
                <a:latin typeface="Arial"/>
                <a:ea typeface="Arial"/>
                <a:cs typeface="Arial"/>
                <a:sym typeface="Arial"/>
              </a:defRPr>
            </a:lvl4pPr>
            <a:lvl5pPr indent="0" lvl="4" marL="0" marR="0" rtl="0" algn="ctr">
              <a:spcBef>
                <a:spcPts val="0"/>
              </a:spcBef>
              <a:buNone/>
              <a:defRPr b="0" i="0" sz="1600" u="none" cap="none" strike="noStrike">
                <a:solidFill>
                  <a:srgbClr val="262626"/>
                </a:solidFill>
                <a:latin typeface="Arial"/>
                <a:ea typeface="Arial"/>
                <a:cs typeface="Arial"/>
                <a:sym typeface="Arial"/>
              </a:defRPr>
            </a:lvl5pPr>
            <a:lvl6pPr indent="0" lvl="5" marL="0" marR="0" rtl="0" algn="ctr">
              <a:spcBef>
                <a:spcPts val="0"/>
              </a:spcBef>
              <a:buNone/>
              <a:defRPr b="0" i="0" sz="1600" u="none" cap="none" strike="noStrike">
                <a:solidFill>
                  <a:srgbClr val="262626"/>
                </a:solidFill>
                <a:latin typeface="Arial"/>
                <a:ea typeface="Arial"/>
                <a:cs typeface="Arial"/>
                <a:sym typeface="Arial"/>
              </a:defRPr>
            </a:lvl6pPr>
            <a:lvl7pPr indent="0" lvl="6" marL="0" marR="0" rtl="0" algn="ctr">
              <a:spcBef>
                <a:spcPts val="0"/>
              </a:spcBef>
              <a:buNone/>
              <a:defRPr b="0" i="0" sz="1600" u="none" cap="none" strike="noStrike">
                <a:solidFill>
                  <a:srgbClr val="262626"/>
                </a:solidFill>
                <a:latin typeface="Arial"/>
                <a:ea typeface="Arial"/>
                <a:cs typeface="Arial"/>
                <a:sym typeface="Arial"/>
              </a:defRPr>
            </a:lvl7pPr>
            <a:lvl8pPr indent="0" lvl="7" marL="0" marR="0" rtl="0" algn="ctr">
              <a:spcBef>
                <a:spcPts val="0"/>
              </a:spcBef>
              <a:buNone/>
              <a:defRPr b="0" i="0" sz="1600" u="none" cap="none" strike="noStrike">
                <a:solidFill>
                  <a:srgbClr val="262626"/>
                </a:solidFill>
                <a:latin typeface="Arial"/>
                <a:ea typeface="Arial"/>
                <a:cs typeface="Arial"/>
                <a:sym typeface="Arial"/>
              </a:defRPr>
            </a:lvl8pPr>
            <a:lvl9pPr indent="0" lvl="8" marL="0" marR="0" rtl="0" algn="ctr">
              <a:spcBef>
                <a:spcPts val="0"/>
              </a:spcBef>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gi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a:off x="0" y="4080681"/>
            <a:ext cx="12192000" cy="2777318"/>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
          <p:cNvSpPr txBox="1"/>
          <p:nvPr>
            <p:ph idx="1" type="subTitle"/>
          </p:nvPr>
        </p:nvSpPr>
        <p:spPr>
          <a:xfrm>
            <a:off x="3227292" y="4770324"/>
            <a:ext cx="5768283" cy="88451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4800"/>
              <a:buNone/>
            </a:pPr>
            <a:r>
              <a:rPr lang="en-US" sz="6000"/>
              <a:t>Project 1</a:t>
            </a:r>
            <a:endParaRPr/>
          </a:p>
        </p:txBody>
      </p:sp>
      <p:pic>
        <p:nvPicPr>
          <p:cNvPr descr="Wavy 3D art" id="92" name="Google Shape;92;p1"/>
          <p:cNvPicPr preferRelativeResize="0"/>
          <p:nvPr/>
        </p:nvPicPr>
        <p:blipFill rotWithShape="1">
          <a:blip r:embed="rId3">
            <a:alphaModFix/>
          </a:blip>
          <a:srcRect b="12109" l="0" r="0" t="25591"/>
          <a:stretch/>
        </p:blipFill>
        <p:spPr>
          <a:xfrm>
            <a:off x="20" y="10"/>
            <a:ext cx="12191979" cy="5886523"/>
          </a:xfrm>
          <a:custGeom>
            <a:rect b="b" l="l" r="r" t="t"/>
            <a:pathLst>
              <a:path extrusionOk="0" h="5886533" w="12191999">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ff97337d1_2_0"/>
          <p:cNvSpPr txBox="1"/>
          <p:nvPr>
            <p:ph type="title"/>
          </p:nvPr>
        </p:nvSpPr>
        <p:spPr>
          <a:xfrm>
            <a:off x="797454" y="609726"/>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Anaemic Patients vs Non-Anaemic Patients</a:t>
            </a:r>
            <a:endParaRPr/>
          </a:p>
        </p:txBody>
      </p:sp>
      <p:sp>
        <p:nvSpPr>
          <p:cNvPr id="166" name="Google Shape;166;g27ff97337d1_2_0"/>
          <p:cNvSpPr txBox="1"/>
          <p:nvPr>
            <p:ph idx="1" type="body"/>
          </p:nvPr>
        </p:nvSpPr>
        <p:spPr>
          <a:xfrm>
            <a:off x="708825" y="1435400"/>
            <a:ext cx="4682100" cy="485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US" sz="1800"/>
              <a:t>The study of 299 patients (</a:t>
            </a:r>
            <a:r>
              <a:rPr lang="en-US" sz="1800"/>
              <a:t>129 anaemic, 170 non-anaemic) found 96 deaths: 46 anaemic (35.7%), making up 47.9% of total deaths and 50 non-anaemic (29.4%), making up 52.1% of total deaths. </a:t>
            </a:r>
            <a:endParaRPr sz="1800"/>
          </a:p>
          <a:p>
            <a:pPr indent="0" lvl="0" marL="0" rtl="0" algn="l">
              <a:spcBef>
                <a:spcPts val="1000"/>
              </a:spcBef>
              <a:spcAft>
                <a:spcPts val="0"/>
              </a:spcAft>
              <a:buClr>
                <a:schemeClr val="dk1"/>
              </a:buClr>
              <a:buSzPts val="1100"/>
              <a:buFont typeface="Arial"/>
              <a:buNone/>
            </a:pPr>
            <a:r>
              <a:rPr b="1" lang="en-US" sz="1800"/>
              <a:t>Although anaemic patients had a higher death rate, most deaths were in the non-anaemic group, suggesting anaemia may not significantly impact heart </a:t>
            </a:r>
            <a:r>
              <a:rPr b="1" lang="en-US" sz="1800"/>
              <a:t>failure</a:t>
            </a:r>
            <a:r>
              <a:rPr b="1" lang="en-US" sz="1800"/>
              <a:t>.</a:t>
            </a:r>
            <a:endParaRPr b="1" sz="1700"/>
          </a:p>
        </p:txBody>
      </p:sp>
      <p:sp>
        <p:nvSpPr>
          <p:cNvPr id="167" name="Google Shape;167;g27ff97337d1_2_0"/>
          <p:cNvSpPr txBox="1"/>
          <p:nvPr>
            <p:ph idx="2" type="body"/>
          </p:nvPr>
        </p:nvSpPr>
        <p:spPr>
          <a:xfrm>
            <a:off x="5844540" y="1825624"/>
            <a:ext cx="5016900" cy="44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8" name="Google Shape;168;g27ff97337d1_2_0"/>
          <p:cNvPicPr preferRelativeResize="0"/>
          <p:nvPr/>
        </p:nvPicPr>
        <p:blipFill>
          <a:blip r:embed="rId3">
            <a:alphaModFix/>
          </a:blip>
          <a:stretch>
            <a:fillRect/>
          </a:stretch>
        </p:blipFill>
        <p:spPr>
          <a:xfrm>
            <a:off x="5391150" y="1714500"/>
            <a:ext cx="5470300" cy="4572124"/>
          </a:xfrm>
          <a:prstGeom prst="rect">
            <a:avLst/>
          </a:prstGeom>
          <a:noFill/>
          <a:ln>
            <a:noFill/>
          </a:ln>
        </p:spPr>
      </p:pic>
      <p:pic>
        <p:nvPicPr>
          <p:cNvPr id="169" name="Google Shape;169;g27ff97337d1_2_0"/>
          <p:cNvPicPr preferRelativeResize="0"/>
          <p:nvPr/>
        </p:nvPicPr>
        <p:blipFill>
          <a:blip r:embed="rId4">
            <a:alphaModFix/>
          </a:blip>
          <a:stretch>
            <a:fillRect/>
          </a:stretch>
        </p:blipFill>
        <p:spPr>
          <a:xfrm>
            <a:off x="1488550" y="4766925"/>
            <a:ext cx="3561925" cy="209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ff97337d1_2_6"/>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Anaemic status vs Age and Platelet Levels</a:t>
            </a:r>
            <a:endParaRPr/>
          </a:p>
        </p:txBody>
      </p:sp>
      <p:sp>
        <p:nvSpPr>
          <p:cNvPr id="176" name="Google Shape;176;g27ff97337d1_2_6"/>
          <p:cNvSpPr txBox="1"/>
          <p:nvPr>
            <p:ph idx="1" type="body"/>
          </p:nvPr>
        </p:nvSpPr>
        <p:spPr>
          <a:xfrm>
            <a:off x="744275" y="1098525"/>
            <a:ext cx="4780200" cy="5188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0"/>
              </a:spcAft>
              <a:buNone/>
            </a:pPr>
            <a:r>
              <a:rPr b="1" lang="en-US" sz="1700" u="sng">
                <a:solidFill>
                  <a:schemeClr val="dk1"/>
                </a:solidFill>
              </a:rPr>
              <a:t>Low Platelets:</a:t>
            </a:r>
            <a:r>
              <a:rPr lang="en-US" sz="1700">
                <a:solidFill>
                  <a:schemeClr val="dk1"/>
                </a:solidFill>
              </a:rPr>
              <a:t> Non-anemic patients (</a:t>
            </a:r>
            <a:r>
              <a:rPr b="1" lang="en-US" sz="1700">
                <a:solidFill>
                  <a:srgbClr val="00B0F0"/>
                </a:solidFill>
              </a:rPr>
              <a:t>blue</a:t>
            </a:r>
            <a:r>
              <a:rPr lang="en-US" sz="1700">
                <a:solidFill>
                  <a:schemeClr val="dk1"/>
                </a:solidFill>
              </a:rPr>
              <a:t>) have lower death rates until age 80, while anemic patients (</a:t>
            </a:r>
            <a:r>
              <a:rPr b="1" lang="en-US" sz="1700">
                <a:solidFill>
                  <a:srgbClr val="FF9900"/>
                </a:solidFill>
              </a:rPr>
              <a:t>orange</a:t>
            </a:r>
            <a:r>
              <a:rPr lang="en-US" sz="1700">
                <a:solidFill>
                  <a:schemeClr val="dk1"/>
                </a:solidFill>
              </a:rPr>
              <a:t>) show low but steadily increasing rates with age.</a:t>
            </a:r>
            <a:endParaRPr sz="1700">
              <a:solidFill>
                <a:schemeClr val="dk1"/>
              </a:solidFill>
            </a:endParaRPr>
          </a:p>
          <a:p>
            <a:pPr indent="0" lvl="0" marL="0" rtl="0" algn="l">
              <a:lnSpc>
                <a:spcPct val="115000"/>
              </a:lnSpc>
              <a:spcBef>
                <a:spcPts val="1200"/>
              </a:spcBef>
              <a:spcAft>
                <a:spcPts val="0"/>
              </a:spcAft>
              <a:buNone/>
            </a:pPr>
            <a:br>
              <a:rPr lang="en-US" sz="1700">
                <a:solidFill>
                  <a:schemeClr val="dk1"/>
                </a:solidFill>
              </a:rPr>
            </a:br>
            <a:r>
              <a:rPr b="1" lang="en-US" sz="1700" u="sng">
                <a:solidFill>
                  <a:schemeClr val="dk1"/>
                </a:solidFill>
              </a:rPr>
              <a:t>High Platelets:</a:t>
            </a:r>
            <a:r>
              <a:rPr lang="en-US" sz="1700">
                <a:solidFill>
                  <a:schemeClr val="dk1"/>
                </a:solidFill>
              </a:rPr>
              <a:t> Non-anemic death rates (</a:t>
            </a:r>
            <a:r>
              <a:rPr b="1" lang="en-US" sz="1700">
                <a:solidFill>
                  <a:srgbClr val="00B050"/>
                </a:solidFill>
              </a:rPr>
              <a:t>gree</a:t>
            </a:r>
            <a:r>
              <a:rPr b="1" lang="en-US" sz="1700">
                <a:solidFill>
                  <a:srgbClr val="00B050"/>
                </a:solidFill>
              </a:rPr>
              <a:t>n</a:t>
            </a:r>
            <a:r>
              <a:rPr lang="en-US" sz="1700">
                <a:solidFill>
                  <a:schemeClr val="dk1"/>
                </a:solidFill>
              </a:rPr>
              <a:t>) rise after 50, peaking at 80-89, while anemic patients (</a:t>
            </a:r>
            <a:r>
              <a:rPr b="1" lang="en-US" sz="1700">
                <a:solidFill>
                  <a:srgbClr val="FF0000"/>
                </a:solidFill>
              </a:rPr>
              <a:t>red</a:t>
            </a:r>
            <a:r>
              <a:rPr lang="en-US" sz="1700">
                <a:solidFill>
                  <a:schemeClr val="dk1"/>
                </a:solidFill>
              </a:rPr>
              <a:t>) face high mortality, sharply increasing after 60.</a:t>
            </a:r>
            <a:endParaRPr sz="1700">
              <a:solidFill>
                <a:schemeClr val="dk1"/>
              </a:solidFill>
            </a:endParaRPr>
          </a:p>
          <a:p>
            <a:pPr indent="0" lvl="0" marL="0" rtl="0" algn="l">
              <a:lnSpc>
                <a:spcPct val="100000"/>
              </a:lnSpc>
              <a:spcBef>
                <a:spcPts val="1200"/>
              </a:spcBef>
              <a:spcAft>
                <a:spcPts val="0"/>
              </a:spcAft>
              <a:buClr>
                <a:schemeClr val="dk1"/>
              </a:buClr>
              <a:buSzPts val="1018"/>
              <a:buFont typeface="Arial"/>
              <a:buNone/>
            </a:pPr>
            <a:r>
              <a:rPr b="1" lang="en-US" sz="1550"/>
              <a:t>In conclusion, both </a:t>
            </a:r>
            <a:r>
              <a:rPr b="1" lang="en-US" sz="1550"/>
              <a:t>patients</a:t>
            </a:r>
            <a:r>
              <a:rPr b="1" lang="en-US" sz="1550"/>
              <a:t> with low platelets without anemia and patients with high platelets with anemia pose risks, but the patients with high platelets with anemia generally lead to higher mortality rates within each age group before the oldest age bracket where both groups align at similar death rates.</a:t>
            </a:r>
            <a:endParaRPr b="1" sz="1550"/>
          </a:p>
          <a:p>
            <a:pPr indent="0" lvl="0" marL="0" rtl="0" algn="l">
              <a:lnSpc>
                <a:spcPct val="100000"/>
              </a:lnSpc>
              <a:spcBef>
                <a:spcPts val="1000"/>
              </a:spcBef>
              <a:spcAft>
                <a:spcPts val="0"/>
              </a:spcAft>
              <a:buSzPts val="1018"/>
              <a:buNone/>
            </a:pPr>
            <a:r>
              <a:t/>
            </a:r>
            <a:endParaRPr sz="1750"/>
          </a:p>
        </p:txBody>
      </p:sp>
      <p:sp>
        <p:nvSpPr>
          <p:cNvPr id="177" name="Google Shape;177;g27ff97337d1_2_6"/>
          <p:cNvSpPr txBox="1"/>
          <p:nvPr>
            <p:ph idx="2" type="body"/>
          </p:nvPr>
        </p:nvSpPr>
        <p:spPr>
          <a:xfrm>
            <a:off x="5844540" y="1825624"/>
            <a:ext cx="5016900" cy="44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8" name="Google Shape;178;g27ff97337d1_2_6"/>
          <p:cNvPicPr preferRelativeResize="0"/>
          <p:nvPr/>
        </p:nvPicPr>
        <p:blipFill rotWithShape="1">
          <a:blip r:embed="rId3">
            <a:alphaModFix/>
          </a:blip>
          <a:srcRect b="0" l="6097" r="8138" t="4260"/>
          <a:stretch/>
        </p:blipFill>
        <p:spPr>
          <a:xfrm>
            <a:off x="5647950" y="1683525"/>
            <a:ext cx="5213525" cy="4461000"/>
          </a:xfrm>
          <a:prstGeom prst="rect">
            <a:avLst/>
          </a:prstGeom>
          <a:noFill/>
          <a:ln>
            <a:noFill/>
          </a:ln>
        </p:spPr>
      </p:pic>
      <p:sp>
        <p:nvSpPr>
          <p:cNvPr id="179" name="Google Shape;179;g27ff97337d1_2_6"/>
          <p:cNvSpPr txBox="1"/>
          <p:nvPr/>
        </p:nvSpPr>
        <p:spPr>
          <a:xfrm>
            <a:off x="2179675" y="478475"/>
            <a:ext cx="76023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How do age, platelets and anemia correlate to Heart </a:t>
            </a:r>
            <a:r>
              <a:rPr lang="en-US" sz="2000">
                <a:solidFill>
                  <a:srgbClr val="262626"/>
                </a:solidFill>
              </a:rPr>
              <a:t>failure</a:t>
            </a:r>
            <a:r>
              <a:rPr lang="en-US" sz="2000">
                <a:solidFill>
                  <a:srgbClr val="262626"/>
                </a:solidFill>
              </a:rPr>
              <a:t>?</a:t>
            </a:r>
            <a:endParaRPr sz="2000">
              <a:solidFill>
                <a:srgbClr val="262626"/>
              </a:solidFill>
            </a:endParaRPr>
          </a:p>
        </p:txBody>
      </p:sp>
      <p:sp>
        <p:nvSpPr>
          <p:cNvPr id="180" name="Google Shape;180;g27ff97337d1_2_6"/>
          <p:cNvSpPr txBox="1"/>
          <p:nvPr/>
        </p:nvSpPr>
        <p:spPr>
          <a:xfrm>
            <a:off x="7513675" y="6361825"/>
            <a:ext cx="29595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Next: Susan</a:t>
            </a:r>
            <a:endParaRPr sz="20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2fe83c79f_3_4"/>
          <p:cNvSpPr txBox="1"/>
          <p:nvPr>
            <p:ph type="title"/>
          </p:nvPr>
        </p:nvSpPr>
        <p:spPr>
          <a:xfrm>
            <a:off x="1050875" y="609600"/>
            <a:ext cx="9810600" cy="711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Number of Deaths Over Time: </a:t>
            </a:r>
            <a:r>
              <a:rPr lang="en-US"/>
              <a:t>Smokers vs Non-Smoker </a:t>
            </a:r>
            <a:endParaRPr/>
          </a:p>
        </p:txBody>
      </p:sp>
      <p:sp>
        <p:nvSpPr>
          <p:cNvPr id="187" name="Google Shape;187;g2f2fe83c79f_3_4"/>
          <p:cNvSpPr txBox="1"/>
          <p:nvPr>
            <p:ph idx="1" type="body"/>
          </p:nvPr>
        </p:nvSpPr>
        <p:spPr>
          <a:xfrm>
            <a:off x="1273925" y="5211650"/>
            <a:ext cx="9364500" cy="13707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700">
                <a:solidFill>
                  <a:srgbClr val="1D1C1D"/>
                </a:solidFill>
                <a:highlight>
                  <a:srgbClr val="F8F8F8"/>
                </a:highlight>
              </a:rPr>
              <a:t>Smokers (</a:t>
            </a:r>
            <a:r>
              <a:rPr b="1" lang="en-US" sz="1700">
                <a:solidFill>
                  <a:srgbClr val="FF0000"/>
                </a:solidFill>
                <a:highlight>
                  <a:srgbClr val="F8F8F8"/>
                </a:highlight>
              </a:rPr>
              <a:t>Red Line</a:t>
            </a:r>
            <a:r>
              <a:rPr b="1" lang="en-US" sz="1700">
                <a:solidFill>
                  <a:srgbClr val="1D1C1D"/>
                </a:solidFill>
                <a:highlight>
                  <a:srgbClr val="F8F8F8"/>
                </a:highlight>
              </a:rPr>
              <a:t>):</a:t>
            </a:r>
            <a:r>
              <a:rPr lang="en-US" sz="1700">
                <a:solidFill>
                  <a:srgbClr val="1D1C1D"/>
                </a:solidFill>
                <a:highlight>
                  <a:srgbClr val="F8F8F8"/>
                </a:highlight>
              </a:rPr>
              <a:t> Larger spikes in deaths early in the timeline, indicating a higher death rate among smokers early on.</a:t>
            </a:r>
            <a:endParaRPr sz="1700">
              <a:solidFill>
                <a:srgbClr val="1D1C1D"/>
              </a:solidFill>
              <a:highlight>
                <a:srgbClr val="F8F8F8"/>
              </a:highlight>
            </a:endParaRPr>
          </a:p>
          <a:p>
            <a:pPr indent="0" lvl="0" marL="0" rtl="0" algn="l">
              <a:lnSpc>
                <a:spcPct val="115000"/>
              </a:lnSpc>
              <a:spcBef>
                <a:spcPts val="1000"/>
              </a:spcBef>
              <a:spcAft>
                <a:spcPts val="0"/>
              </a:spcAft>
              <a:buClr>
                <a:schemeClr val="dk1"/>
              </a:buClr>
              <a:buSzPts val="1100"/>
              <a:buFont typeface="Arial"/>
              <a:buNone/>
            </a:pPr>
            <a:r>
              <a:rPr b="1" lang="en-US" sz="1700">
                <a:solidFill>
                  <a:srgbClr val="1D1C1D"/>
                </a:solidFill>
                <a:highlight>
                  <a:srgbClr val="F8F8F8"/>
                </a:highlight>
              </a:rPr>
              <a:t>Non-Smokers (</a:t>
            </a:r>
            <a:r>
              <a:rPr b="1" lang="en-US" sz="1700">
                <a:solidFill>
                  <a:srgbClr val="00B0F0"/>
                </a:solidFill>
                <a:highlight>
                  <a:srgbClr val="F8F8F8"/>
                </a:highlight>
              </a:rPr>
              <a:t>Blue Line</a:t>
            </a:r>
            <a:r>
              <a:rPr b="1" lang="en-US" sz="1700">
                <a:solidFill>
                  <a:srgbClr val="1D1C1D"/>
                </a:solidFill>
                <a:highlight>
                  <a:srgbClr val="F8F8F8"/>
                </a:highlight>
              </a:rPr>
              <a:t>):</a:t>
            </a:r>
            <a:r>
              <a:rPr lang="en-US" sz="1700">
                <a:solidFill>
                  <a:srgbClr val="1D1C1D"/>
                </a:solidFill>
                <a:highlight>
                  <a:srgbClr val="F8F8F8"/>
                </a:highlight>
              </a:rPr>
              <a:t> </a:t>
            </a:r>
            <a:r>
              <a:rPr lang="en-US" sz="1700">
                <a:solidFill>
                  <a:srgbClr val="1D1C1D"/>
                </a:solidFill>
                <a:highlight>
                  <a:srgbClr val="FFFFFF"/>
                </a:highlight>
              </a:rPr>
              <a:t>This indicates that non-smokers generally have a lower and more consistent mortality rate over time.</a:t>
            </a:r>
            <a:endParaRPr sz="1700"/>
          </a:p>
        </p:txBody>
      </p:sp>
      <p:pic>
        <p:nvPicPr>
          <p:cNvPr id="188" name="Google Shape;188;g2f2fe83c79f_3_4"/>
          <p:cNvPicPr preferRelativeResize="0"/>
          <p:nvPr/>
        </p:nvPicPr>
        <p:blipFill>
          <a:blip r:embed="rId3">
            <a:alphaModFix/>
          </a:blip>
          <a:stretch>
            <a:fillRect/>
          </a:stretch>
        </p:blipFill>
        <p:spPr>
          <a:xfrm>
            <a:off x="1777450" y="1227549"/>
            <a:ext cx="8040001" cy="3984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f2fe83c79f_2_11"/>
          <p:cNvSpPr txBox="1"/>
          <p:nvPr>
            <p:ph type="title"/>
          </p:nvPr>
        </p:nvSpPr>
        <p:spPr>
          <a:xfrm>
            <a:off x="1050875" y="609600"/>
            <a:ext cx="9810600" cy="915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Number of Deaths Over Time: Smoking and Diabetes Correlation</a:t>
            </a:r>
            <a:endParaRPr/>
          </a:p>
        </p:txBody>
      </p:sp>
      <p:sp>
        <p:nvSpPr>
          <p:cNvPr id="195" name="Google Shape;195;g2f2fe83c79f_2_11"/>
          <p:cNvSpPr txBox="1"/>
          <p:nvPr>
            <p:ph idx="2" type="body"/>
          </p:nvPr>
        </p:nvSpPr>
        <p:spPr>
          <a:xfrm>
            <a:off x="269325" y="1657175"/>
            <a:ext cx="3977100" cy="4220700"/>
          </a:xfrm>
          <a:prstGeom prst="rect">
            <a:avLst/>
          </a:prstGeom>
        </p:spPr>
        <p:txBody>
          <a:bodyPr anchorCtr="0" anchor="t" bIns="45700" lIns="91425" spcFirstLastPara="1" rIns="91425" wrap="square" tIns="45700">
            <a:normAutofit fontScale="70000" lnSpcReduction="10000"/>
          </a:bodyPr>
          <a:lstStyle/>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Smokers with Diabetes (</a:t>
            </a:r>
            <a:r>
              <a:rPr b="1" lang="en-US" sz="1800">
                <a:solidFill>
                  <a:srgbClr val="FF0000"/>
                </a:solidFill>
                <a:highlight>
                  <a:schemeClr val="lt1"/>
                </a:highlight>
              </a:rPr>
              <a:t>Red Line</a:t>
            </a:r>
            <a:r>
              <a:rPr b="1" lang="en-US" sz="1800">
                <a:solidFill>
                  <a:srgbClr val="1D1C1D"/>
                </a:solidFill>
                <a:highlight>
                  <a:schemeClr val="lt1"/>
                </a:highlight>
              </a:rPr>
              <a:t>):</a:t>
            </a:r>
            <a:r>
              <a:rPr lang="en-US" sz="1800">
                <a:solidFill>
                  <a:srgbClr val="1D1C1D"/>
                </a:solidFill>
                <a:highlight>
                  <a:schemeClr val="lt1"/>
                </a:highlight>
              </a:rPr>
              <a:t> This group shows some initial spikes in death events, indicating a higher risk, but the death rate stabilizes quickly.</a:t>
            </a:r>
            <a:endParaRPr sz="1800">
              <a:solidFill>
                <a:srgbClr val="1D1C1D"/>
              </a:solidFill>
              <a:highlight>
                <a:schemeClr val="lt1"/>
              </a:highlight>
            </a:endParaRPr>
          </a:p>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Smokers without Diabetes </a:t>
            </a:r>
            <a:r>
              <a:rPr b="1" lang="en-US" sz="1800">
                <a:solidFill>
                  <a:srgbClr val="1D1C1D"/>
                </a:solidFill>
                <a:highlight>
                  <a:schemeClr val="lt1"/>
                </a:highlight>
              </a:rPr>
              <a:t>(</a:t>
            </a:r>
            <a:r>
              <a:rPr b="1" lang="en-US" sz="1800">
                <a:solidFill>
                  <a:srgbClr val="FFC000"/>
                </a:solidFill>
                <a:highlight>
                  <a:schemeClr val="lt1"/>
                </a:highlight>
              </a:rPr>
              <a:t>Orange Line</a:t>
            </a:r>
            <a:r>
              <a:rPr b="1" lang="en-US" sz="1800">
                <a:solidFill>
                  <a:srgbClr val="1D1C1D"/>
                </a:solidFill>
                <a:highlight>
                  <a:schemeClr val="lt1"/>
                </a:highlight>
              </a:rPr>
              <a:t>):</a:t>
            </a:r>
            <a:r>
              <a:rPr lang="en-US" sz="1800">
                <a:solidFill>
                  <a:srgbClr val="1D1C1D"/>
                </a:solidFill>
                <a:highlight>
                  <a:schemeClr val="lt1"/>
                </a:highlight>
              </a:rPr>
              <a:t> This group shows early spikes in deaths, but the numbers decrease over time.</a:t>
            </a:r>
            <a:endParaRPr sz="1800">
              <a:highlight>
                <a:schemeClr val="lt1"/>
              </a:highlight>
            </a:endParaRPr>
          </a:p>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Non-Smokers with Diabetes </a:t>
            </a:r>
            <a:r>
              <a:rPr b="1" lang="en-US" sz="1800">
                <a:solidFill>
                  <a:srgbClr val="1D1C1D"/>
                </a:solidFill>
                <a:highlight>
                  <a:schemeClr val="lt1"/>
                </a:highlight>
              </a:rPr>
              <a:t>(</a:t>
            </a:r>
            <a:r>
              <a:rPr b="1" lang="en-US" sz="1800">
                <a:solidFill>
                  <a:srgbClr val="00B0F0"/>
                </a:solidFill>
                <a:highlight>
                  <a:schemeClr val="lt1"/>
                </a:highlight>
              </a:rPr>
              <a:t>Blue Line</a:t>
            </a:r>
            <a:r>
              <a:rPr b="1" lang="en-US" sz="1800">
                <a:solidFill>
                  <a:srgbClr val="1D1C1D"/>
                </a:solidFill>
                <a:highlight>
                  <a:schemeClr val="lt1"/>
                </a:highlight>
              </a:rPr>
              <a:t>):</a:t>
            </a:r>
            <a:r>
              <a:rPr lang="en-US" sz="1800">
                <a:solidFill>
                  <a:srgbClr val="1D1C1D"/>
                </a:solidFill>
                <a:highlight>
                  <a:schemeClr val="lt1"/>
                </a:highlight>
              </a:rPr>
              <a:t> There is a significant drop in deaths after an initial spike, indicating that while diabetes increases the risk of death, not smoking helps mitigate this risk.</a:t>
            </a:r>
            <a:endParaRPr sz="1800">
              <a:solidFill>
                <a:srgbClr val="1D1C1D"/>
              </a:solidFill>
              <a:highlight>
                <a:schemeClr val="lt1"/>
              </a:highlight>
            </a:endParaRPr>
          </a:p>
          <a:p>
            <a:pPr indent="0" lvl="0" marL="12700" rtl="0" algn="l">
              <a:lnSpc>
                <a:spcPct val="115000"/>
              </a:lnSpc>
              <a:spcBef>
                <a:spcPts val="1000"/>
              </a:spcBef>
              <a:spcAft>
                <a:spcPts val="0"/>
              </a:spcAft>
              <a:buClr>
                <a:schemeClr val="dk1"/>
              </a:buClr>
              <a:buSzPct val="61111"/>
              <a:buFont typeface="Arial"/>
              <a:buNone/>
            </a:pPr>
            <a:r>
              <a:rPr b="1" lang="en-US" sz="1800">
                <a:solidFill>
                  <a:srgbClr val="1D1C1D"/>
                </a:solidFill>
                <a:highlight>
                  <a:schemeClr val="lt1"/>
                </a:highlight>
              </a:rPr>
              <a:t>Non-Smokers without Diabetes (</a:t>
            </a:r>
            <a:r>
              <a:rPr b="1" lang="en-US" sz="1800">
                <a:solidFill>
                  <a:srgbClr val="00B050"/>
                </a:solidFill>
                <a:highlight>
                  <a:schemeClr val="lt1"/>
                </a:highlight>
              </a:rPr>
              <a:t>Green Line</a:t>
            </a:r>
            <a:r>
              <a:rPr b="1" lang="en-US" sz="1800">
                <a:solidFill>
                  <a:srgbClr val="1D1C1D"/>
                </a:solidFill>
                <a:highlight>
                  <a:schemeClr val="lt1"/>
                </a:highlight>
              </a:rPr>
              <a:t>):</a:t>
            </a:r>
            <a:r>
              <a:rPr lang="en-US" sz="1800">
                <a:solidFill>
                  <a:srgbClr val="1D1C1D"/>
                </a:solidFill>
                <a:highlight>
                  <a:schemeClr val="lt1"/>
                </a:highlight>
              </a:rPr>
              <a:t> This group has the lowest number of death events overall, indicating the lowest risk among the four categories</a:t>
            </a:r>
            <a:endParaRPr sz="1800">
              <a:solidFill>
                <a:srgbClr val="1D1C1D"/>
              </a:solidFill>
              <a:highlight>
                <a:schemeClr val="lt1"/>
              </a:highlight>
            </a:endParaRPr>
          </a:p>
          <a:p>
            <a:pPr indent="0" lvl="0" marL="12700" rtl="0" algn="l">
              <a:lnSpc>
                <a:spcPct val="115000"/>
              </a:lnSpc>
              <a:spcBef>
                <a:spcPts val="1000"/>
              </a:spcBef>
              <a:spcAft>
                <a:spcPts val="0"/>
              </a:spcAft>
              <a:buClr>
                <a:schemeClr val="dk1"/>
              </a:buClr>
              <a:buSzPct val="62857"/>
              <a:buFont typeface="Arial"/>
              <a:buNone/>
            </a:pPr>
            <a:r>
              <a:rPr b="1" lang="en-US" sz="1750">
                <a:solidFill>
                  <a:srgbClr val="1D1C1D"/>
                </a:solidFill>
                <a:highlight>
                  <a:schemeClr val="lt1"/>
                </a:highlight>
              </a:rPr>
              <a:t>Combined Risk:</a:t>
            </a:r>
            <a:r>
              <a:rPr lang="en-US" sz="1750">
                <a:solidFill>
                  <a:srgbClr val="1D1C1D"/>
                </a:solidFill>
                <a:highlight>
                  <a:schemeClr val="lt1"/>
                </a:highlight>
              </a:rPr>
              <a:t> The graph shows that both smoking and diabetes have huge impact with mortality and leading to the higher risk.</a:t>
            </a:r>
            <a:endParaRPr sz="1750">
              <a:solidFill>
                <a:srgbClr val="1D1C1D"/>
              </a:solidFill>
              <a:highlight>
                <a:schemeClr val="lt1"/>
              </a:highlight>
            </a:endParaRPr>
          </a:p>
          <a:p>
            <a:pPr indent="0" lvl="0" marL="0" rtl="0" algn="l">
              <a:spcBef>
                <a:spcPts val="1000"/>
              </a:spcBef>
              <a:spcAft>
                <a:spcPts val="0"/>
              </a:spcAft>
              <a:buNone/>
            </a:pPr>
            <a:r>
              <a:t/>
            </a:r>
            <a:endParaRPr/>
          </a:p>
        </p:txBody>
      </p:sp>
      <p:pic>
        <p:nvPicPr>
          <p:cNvPr id="196" name="Google Shape;196;g2f2fe83c79f_2_11"/>
          <p:cNvPicPr preferRelativeResize="0"/>
          <p:nvPr/>
        </p:nvPicPr>
        <p:blipFill>
          <a:blip r:embed="rId3">
            <a:alphaModFix/>
          </a:blip>
          <a:stretch>
            <a:fillRect/>
          </a:stretch>
        </p:blipFill>
        <p:spPr>
          <a:xfrm>
            <a:off x="4246425" y="1538200"/>
            <a:ext cx="7945575" cy="51322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f2fe83c79f_2_21"/>
          <p:cNvSpPr txBox="1"/>
          <p:nvPr>
            <p:ph type="title"/>
          </p:nvPr>
        </p:nvSpPr>
        <p:spPr>
          <a:xfrm>
            <a:off x="611975" y="359225"/>
            <a:ext cx="10467000" cy="915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Death Events by Smoking and Diabetes Status Across Age Group</a:t>
            </a:r>
            <a:endParaRPr/>
          </a:p>
        </p:txBody>
      </p:sp>
      <p:sp>
        <p:nvSpPr>
          <p:cNvPr id="203" name="Google Shape;203;g2f2fe83c79f_2_21"/>
          <p:cNvSpPr txBox="1"/>
          <p:nvPr>
            <p:ph idx="2" type="body"/>
          </p:nvPr>
        </p:nvSpPr>
        <p:spPr>
          <a:xfrm>
            <a:off x="364400" y="1274525"/>
            <a:ext cx="4226400" cy="4556400"/>
          </a:xfrm>
          <a:prstGeom prst="rect">
            <a:avLst/>
          </a:prstGeom>
        </p:spPr>
        <p:txBody>
          <a:bodyPr anchorCtr="0" anchor="t" bIns="45700" lIns="91425" spcFirstLastPara="1" rIns="91425" wrap="square" tIns="45700">
            <a:normAutofit fontScale="62500"/>
          </a:bodyPr>
          <a:lstStyle/>
          <a:p>
            <a:pPr indent="0" lvl="0" marL="139700" rtl="0" algn="l">
              <a:lnSpc>
                <a:spcPct val="115000"/>
              </a:lnSpc>
              <a:spcBef>
                <a:spcPts val="1000"/>
              </a:spcBef>
              <a:spcAft>
                <a:spcPts val="0"/>
              </a:spcAft>
              <a:buClr>
                <a:schemeClr val="dk1"/>
              </a:buClr>
              <a:buSzPct val="51162"/>
              <a:buFont typeface="Arial"/>
              <a:buNone/>
            </a:pPr>
            <a:r>
              <a:rPr b="1" lang="en-US" sz="2150">
                <a:solidFill>
                  <a:srgbClr val="111111"/>
                </a:solidFill>
                <a:highlight>
                  <a:srgbClr val="FFFFFF"/>
                </a:highlight>
              </a:rPr>
              <a:t>Age Group 50-59:</a:t>
            </a:r>
            <a:endParaRPr b="1" sz="2150">
              <a:solidFill>
                <a:srgbClr val="1D1C1D"/>
              </a:solidFill>
              <a:highlight>
                <a:srgbClr val="F8F8F8"/>
              </a:highlight>
            </a:endParaRPr>
          </a:p>
          <a:p>
            <a:pPr indent="-313928" lvl="0" marL="457200" rtl="0" algn="l">
              <a:lnSpc>
                <a:spcPct val="115000"/>
              </a:lnSpc>
              <a:spcBef>
                <a:spcPts val="900"/>
              </a:spcBef>
              <a:spcAft>
                <a:spcPts val="0"/>
              </a:spcAft>
              <a:buClr>
                <a:srgbClr val="111111"/>
              </a:buClr>
              <a:buSzPct val="100000"/>
              <a:buChar char="-"/>
            </a:pPr>
            <a:r>
              <a:rPr lang="en-US" sz="2150">
                <a:solidFill>
                  <a:srgbClr val="111111"/>
                </a:solidFill>
                <a:highlight>
                  <a:srgbClr val="FFFFFF"/>
                </a:highlight>
              </a:rPr>
              <a:t>Highest number of death events for Non-Smoker, Diabetic.</a:t>
            </a:r>
            <a:endParaRPr sz="2150">
              <a:solidFill>
                <a:srgbClr val="111111"/>
              </a:solidFill>
              <a:highlight>
                <a:srgbClr val="FFFFFF"/>
              </a:highlight>
            </a:endParaRPr>
          </a:p>
          <a:p>
            <a:pPr indent="-313928" lvl="0" marL="457200" rtl="0" algn="l">
              <a:lnSpc>
                <a:spcPct val="115000"/>
              </a:lnSpc>
              <a:spcBef>
                <a:spcPts val="0"/>
              </a:spcBef>
              <a:spcAft>
                <a:spcPts val="0"/>
              </a:spcAft>
              <a:buClr>
                <a:srgbClr val="111111"/>
              </a:buClr>
              <a:buSzPct val="100000"/>
              <a:buChar char="-"/>
            </a:pPr>
            <a:r>
              <a:rPr lang="en-US" sz="2150">
                <a:solidFill>
                  <a:srgbClr val="111111"/>
                </a:solidFill>
                <a:highlight>
                  <a:srgbClr val="FFFFFF"/>
                </a:highlight>
              </a:rPr>
              <a:t>Significant death events for Smoker, Diabetic and Smoker, Non-Diabetic.</a:t>
            </a:r>
            <a:endParaRPr b="1" sz="2150">
              <a:solidFill>
                <a:srgbClr val="1D1C1D"/>
              </a:solidFill>
              <a:highlight>
                <a:srgbClr val="F8F8F8"/>
              </a:highlight>
            </a:endParaRPr>
          </a:p>
          <a:p>
            <a:pPr indent="0" lvl="0" marL="139700" rtl="0" algn="l">
              <a:lnSpc>
                <a:spcPct val="115000"/>
              </a:lnSpc>
              <a:spcBef>
                <a:spcPts val="1000"/>
              </a:spcBef>
              <a:spcAft>
                <a:spcPts val="0"/>
              </a:spcAft>
              <a:buClr>
                <a:schemeClr val="dk1"/>
              </a:buClr>
              <a:buSzPct val="51162"/>
              <a:buFont typeface="Arial"/>
              <a:buNone/>
            </a:pPr>
            <a:r>
              <a:rPr b="1" lang="en-US" sz="2150">
                <a:solidFill>
                  <a:srgbClr val="111111"/>
                </a:solidFill>
                <a:highlight>
                  <a:srgbClr val="FFFFFF"/>
                </a:highlight>
              </a:rPr>
              <a:t>Age Group 60-69</a:t>
            </a:r>
            <a:r>
              <a:rPr b="1" lang="en-US" sz="2150">
                <a:solidFill>
                  <a:srgbClr val="1D1C1D"/>
                </a:solidFill>
                <a:highlight>
                  <a:srgbClr val="F8F8F8"/>
                </a:highlight>
              </a:rPr>
              <a:t>: </a:t>
            </a:r>
            <a:endParaRPr b="1" sz="2150">
              <a:solidFill>
                <a:srgbClr val="1D1C1D"/>
              </a:solidFill>
              <a:highlight>
                <a:srgbClr val="F8F8F8"/>
              </a:highlight>
            </a:endParaRPr>
          </a:p>
          <a:p>
            <a:pPr indent="-313928" lvl="0" marL="457200" rtl="0" algn="l">
              <a:lnSpc>
                <a:spcPct val="115000"/>
              </a:lnSpc>
              <a:spcBef>
                <a:spcPts val="1000"/>
              </a:spcBef>
              <a:spcAft>
                <a:spcPts val="0"/>
              </a:spcAft>
              <a:buClr>
                <a:srgbClr val="1D1C1D"/>
              </a:buClr>
              <a:buSzPct val="100000"/>
              <a:buChar char="-"/>
            </a:pPr>
            <a:r>
              <a:rPr lang="en-US" sz="2150">
                <a:solidFill>
                  <a:srgbClr val="111111"/>
                </a:solidFill>
                <a:highlight>
                  <a:srgbClr val="FFFFFF"/>
                </a:highlight>
              </a:rPr>
              <a:t>High number of death events for Non-Smoker, Diabetic</a:t>
            </a:r>
            <a:endParaRPr sz="2150">
              <a:solidFill>
                <a:srgbClr val="111111"/>
              </a:solidFill>
              <a:highlight>
                <a:srgbClr val="FFFFFF"/>
              </a:highlight>
            </a:endParaRPr>
          </a:p>
          <a:p>
            <a:pPr indent="-313928" lvl="0" marL="457200" rtl="0" algn="l">
              <a:lnSpc>
                <a:spcPct val="115000"/>
              </a:lnSpc>
              <a:spcBef>
                <a:spcPts val="0"/>
              </a:spcBef>
              <a:spcAft>
                <a:spcPts val="0"/>
              </a:spcAft>
              <a:buClr>
                <a:srgbClr val="111111"/>
              </a:buClr>
              <a:buSzPct val="100000"/>
              <a:buChar char="-"/>
            </a:pPr>
            <a:r>
              <a:rPr lang="en-US" sz="2150">
                <a:solidFill>
                  <a:srgbClr val="111111"/>
                </a:solidFill>
                <a:highlight>
                  <a:srgbClr val="FFFFFF"/>
                </a:highlight>
              </a:rPr>
              <a:t>Noticeable death events for Smoker, Diabetic.</a:t>
            </a:r>
            <a:endParaRPr sz="2150">
              <a:solidFill>
                <a:srgbClr val="111111"/>
              </a:solidFill>
              <a:highlight>
                <a:srgbClr val="FFFFFF"/>
              </a:highlight>
            </a:endParaRPr>
          </a:p>
          <a:p>
            <a:pPr indent="0" lvl="0" marL="139700" rtl="0" algn="l">
              <a:lnSpc>
                <a:spcPct val="115000"/>
              </a:lnSpc>
              <a:spcBef>
                <a:spcPts val="1000"/>
              </a:spcBef>
              <a:spcAft>
                <a:spcPts val="0"/>
              </a:spcAft>
              <a:buClr>
                <a:schemeClr val="dk1"/>
              </a:buClr>
              <a:buSzPct val="51162"/>
              <a:buFont typeface="Arial"/>
              <a:buNone/>
            </a:pPr>
            <a:r>
              <a:rPr b="1" lang="en-US" sz="2150">
                <a:solidFill>
                  <a:srgbClr val="111111"/>
                </a:solidFill>
                <a:highlight>
                  <a:srgbClr val="FFFFFF"/>
                </a:highlight>
              </a:rPr>
              <a:t>Age Group 70-79</a:t>
            </a:r>
            <a:r>
              <a:rPr b="1" lang="en-US" sz="2150">
                <a:solidFill>
                  <a:srgbClr val="1D1C1D"/>
                </a:solidFill>
                <a:highlight>
                  <a:srgbClr val="F8F8F8"/>
                </a:highlight>
              </a:rPr>
              <a:t>: </a:t>
            </a:r>
            <a:endParaRPr b="1" sz="2150">
              <a:solidFill>
                <a:srgbClr val="1D1C1D"/>
              </a:solidFill>
              <a:highlight>
                <a:srgbClr val="F8F8F8"/>
              </a:highlight>
            </a:endParaRPr>
          </a:p>
          <a:p>
            <a:pPr indent="-313928" lvl="0" marL="457200" rtl="0" algn="l">
              <a:lnSpc>
                <a:spcPct val="115000"/>
              </a:lnSpc>
              <a:spcBef>
                <a:spcPts val="1000"/>
              </a:spcBef>
              <a:spcAft>
                <a:spcPts val="0"/>
              </a:spcAft>
              <a:buClr>
                <a:srgbClr val="111111"/>
              </a:buClr>
              <a:buSzPct val="100000"/>
              <a:buChar char="-"/>
            </a:pPr>
            <a:r>
              <a:rPr lang="en-US" sz="2150">
                <a:solidFill>
                  <a:srgbClr val="111111"/>
                </a:solidFill>
                <a:highlight>
                  <a:srgbClr val="FFFFFF"/>
                </a:highlight>
              </a:rPr>
              <a:t>Moderate death events across all categories, with a slight increase for Non-Smoker, Diabetic.</a:t>
            </a:r>
            <a:endParaRPr sz="2150">
              <a:solidFill>
                <a:srgbClr val="111111"/>
              </a:solidFill>
              <a:highlight>
                <a:srgbClr val="FFFFFF"/>
              </a:highlight>
            </a:endParaRPr>
          </a:p>
          <a:p>
            <a:pPr indent="0" lvl="0" marL="139700" rtl="0" algn="l">
              <a:lnSpc>
                <a:spcPct val="115000"/>
              </a:lnSpc>
              <a:spcBef>
                <a:spcPts val="1000"/>
              </a:spcBef>
              <a:spcAft>
                <a:spcPts val="0"/>
              </a:spcAft>
              <a:buClr>
                <a:schemeClr val="dk1"/>
              </a:buClr>
              <a:buSzPct val="64705"/>
              <a:buFont typeface="Arial"/>
              <a:buNone/>
            </a:pPr>
            <a:r>
              <a:t/>
            </a:r>
            <a:endParaRPr b="1" sz="1700">
              <a:solidFill>
                <a:srgbClr val="1D1C1D"/>
              </a:solidFill>
              <a:highlight>
                <a:srgbClr val="F8F8F8"/>
              </a:highlight>
            </a:endParaRPr>
          </a:p>
          <a:p>
            <a:pPr indent="0" lvl="0" marL="139700" rtl="0" algn="l">
              <a:lnSpc>
                <a:spcPct val="115000"/>
              </a:lnSpc>
              <a:spcBef>
                <a:spcPts val="1000"/>
              </a:spcBef>
              <a:spcAft>
                <a:spcPts val="0"/>
              </a:spcAft>
              <a:buClr>
                <a:schemeClr val="dk1"/>
              </a:buClr>
              <a:buSzPct val="55000"/>
              <a:buFont typeface="Arial"/>
              <a:buNone/>
            </a:pPr>
            <a:r>
              <a:t/>
            </a:r>
            <a:endParaRPr>
              <a:solidFill>
                <a:srgbClr val="1D1C1D"/>
              </a:solidFill>
              <a:highlight>
                <a:srgbClr val="F8F8F8"/>
              </a:highlight>
            </a:endParaRPr>
          </a:p>
          <a:p>
            <a:pPr indent="0" lvl="0" marL="0" rtl="0" algn="l">
              <a:spcBef>
                <a:spcPts val="1000"/>
              </a:spcBef>
              <a:spcAft>
                <a:spcPts val="0"/>
              </a:spcAft>
              <a:buNone/>
            </a:pPr>
            <a:r>
              <a:t/>
            </a:r>
            <a:endParaRPr/>
          </a:p>
        </p:txBody>
      </p:sp>
      <p:pic>
        <p:nvPicPr>
          <p:cNvPr id="204" name="Google Shape;204;g2f2fe83c79f_2_21"/>
          <p:cNvPicPr preferRelativeResize="0"/>
          <p:nvPr/>
        </p:nvPicPr>
        <p:blipFill>
          <a:blip r:embed="rId3">
            <a:alphaModFix/>
          </a:blip>
          <a:stretch>
            <a:fillRect/>
          </a:stretch>
        </p:blipFill>
        <p:spPr>
          <a:xfrm>
            <a:off x="4727550" y="1274525"/>
            <a:ext cx="6999476" cy="5278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2fe83c79f_5_0"/>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Diabetes status with Death  Rate by Age Group</a:t>
            </a:r>
            <a:endParaRPr b="1"/>
          </a:p>
          <a:p>
            <a:pPr indent="0" lvl="0" marL="0" rtl="0" algn="l">
              <a:spcBef>
                <a:spcPts val="0"/>
              </a:spcBef>
              <a:spcAft>
                <a:spcPts val="0"/>
              </a:spcAft>
              <a:buNone/>
            </a:pPr>
            <a:r>
              <a:t/>
            </a:r>
            <a:endParaRPr/>
          </a:p>
        </p:txBody>
      </p:sp>
      <p:sp>
        <p:nvSpPr>
          <p:cNvPr id="211" name="Google Shape;211;g2f2fe83c79f_5_0"/>
          <p:cNvSpPr txBox="1"/>
          <p:nvPr>
            <p:ph idx="1" type="body"/>
          </p:nvPr>
        </p:nvSpPr>
        <p:spPr>
          <a:xfrm>
            <a:off x="1050878" y="1825624"/>
            <a:ext cx="4473600" cy="44610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None/>
            </a:pPr>
            <a:r>
              <a:rPr lang="en-US"/>
              <a:t>Diabetes is a common </a:t>
            </a:r>
            <a:r>
              <a:rPr lang="en-US"/>
              <a:t>failure</a:t>
            </a:r>
            <a:r>
              <a:rPr lang="en-US"/>
              <a:t>, but without timely intervention, it can significantly impact heart health, increasing the risk of cardiovascular </a:t>
            </a:r>
            <a:r>
              <a:rPr lang="en-US"/>
              <a:t>failure</a:t>
            </a:r>
            <a:r>
              <a:rPr lang="en-US"/>
              <a:t>s.The shape of a violin plot reflects the density distribution of the data. The wider the section, the higher the frequency of data within that range. The plot on the left represents the distribution of mortality events among middle-aged adults, while the plot on the right shows the distribution of mortality events among the elderly.</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n-US"/>
              <a:t>In these age groups and data sets, the impact of having diabetes on mortality may not show a very significant difference, but this does not mean that diabetes has no effect on the mortality rate of heart </a:t>
            </a:r>
            <a:r>
              <a:rPr b="1" lang="en-US"/>
              <a:t>failure</a:t>
            </a:r>
            <a:r>
              <a:rPr b="1" lang="en-US"/>
              <a:t> patients.</a:t>
            </a:r>
            <a:endParaRPr b="1"/>
          </a:p>
        </p:txBody>
      </p:sp>
      <p:pic>
        <p:nvPicPr>
          <p:cNvPr id="212" name="Google Shape;212;g2f2fe83c79f_5_0"/>
          <p:cNvPicPr preferRelativeResize="0"/>
          <p:nvPr/>
        </p:nvPicPr>
        <p:blipFill>
          <a:blip r:embed="rId3">
            <a:alphaModFix/>
          </a:blip>
          <a:stretch>
            <a:fillRect/>
          </a:stretch>
        </p:blipFill>
        <p:spPr>
          <a:xfrm>
            <a:off x="5676878" y="1977901"/>
            <a:ext cx="6362721" cy="40046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f2fe83c79f_5_11"/>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Diabetes vs. Ejection Fraction</a:t>
            </a:r>
            <a:endParaRPr b="1"/>
          </a:p>
          <a:p>
            <a:pPr indent="0" lvl="0" marL="0" rtl="0" algn="l">
              <a:spcBef>
                <a:spcPts val="0"/>
              </a:spcBef>
              <a:spcAft>
                <a:spcPts val="0"/>
              </a:spcAft>
              <a:buNone/>
            </a:pPr>
            <a:r>
              <a:t/>
            </a:r>
            <a:endParaRPr/>
          </a:p>
        </p:txBody>
      </p:sp>
      <p:sp>
        <p:nvSpPr>
          <p:cNvPr id="219" name="Google Shape;219;g2f2fe83c79f_5_11"/>
          <p:cNvSpPr txBox="1"/>
          <p:nvPr>
            <p:ph idx="1" type="body"/>
          </p:nvPr>
        </p:nvSpPr>
        <p:spPr>
          <a:xfrm>
            <a:off x="1050878" y="1825624"/>
            <a:ext cx="4473600" cy="44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latin typeface="Georgia"/>
              <a:ea typeface="Georgia"/>
              <a:cs typeface="Georgia"/>
              <a:sym typeface="Georgia"/>
            </a:endParaRPr>
          </a:p>
          <a:p>
            <a:pPr indent="0" lvl="0" marL="0" rtl="0" algn="l">
              <a:spcBef>
                <a:spcPts val="1000"/>
              </a:spcBef>
              <a:spcAft>
                <a:spcPts val="0"/>
              </a:spcAft>
              <a:buNone/>
            </a:pPr>
            <a:r>
              <a:t/>
            </a:r>
            <a:endParaRPr>
              <a:latin typeface="Georgia"/>
              <a:ea typeface="Georgia"/>
              <a:cs typeface="Georgia"/>
              <a:sym typeface="Georgia"/>
            </a:endParaRPr>
          </a:p>
          <a:p>
            <a:pPr indent="0" lvl="0" marL="0" rtl="0" algn="l">
              <a:spcBef>
                <a:spcPts val="1000"/>
              </a:spcBef>
              <a:spcAft>
                <a:spcPts val="0"/>
              </a:spcAft>
              <a:buNone/>
            </a:pPr>
            <a:r>
              <a:rPr b="1" lang="en-US"/>
              <a:t>This chart indicates that there are significant differences in ejection fraction among diabetic patients across different age groups, particularly in the 40-79 age range, where heart function tends to be more unstable.</a:t>
            </a:r>
            <a:endParaRPr b="1"/>
          </a:p>
        </p:txBody>
      </p:sp>
      <p:pic>
        <p:nvPicPr>
          <p:cNvPr id="220" name="Google Shape;220;g2f2fe83c79f_5_11"/>
          <p:cNvPicPr preferRelativeResize="0"/>
          <p:nvPr/>
        </p:nvPicPr>
        <p:blipFill>
          <a:blip r:embed="rId3">
            <a:alphaModFix/>
          </a:blip>
          <a:stretch>
            <a:fillRect/>
          </a:stretch>
        </p:blipFill>
        <p:spPr>
          <a:xfrm>
            <a:off x="5676878" y="1977901"/>
            <a:ext cx="6362722" cy="46659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2fe83c79f_5_22"/>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Conclusion </a:t>
            </a:r>
            <a:endParaRPr b="1"/>
          </a:p>
        </p:txBody>
      </p:sp>
      <p:sp>
        <p:nvSpPr>
          <p:cNvPr id="227" name="Google Shape;227;g2f2fe83c79f_5_22"/>
          <p:cNvSpPr txBox="1"/>
          <p:nvPr>
            <p:ph idx="1" type="body"/>
          </p:nvPr>
        </p:nvSpPr>
        <p:spPr>
          <a:xfrm>
            <a:off x="381275" y="1737025"/>
            <a:ext cx="10480200" cy="44610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rPr lang="en-US"/>
              <a:t>We analyzed 299 heart </a:t>
            </a:r>
            <a:r>
              <a:rPr lang="en-US"/>
              <a:t>failure</a:t>
            </a:r>
            <a:r>
              <a:rPr lang="en-US"/>
              <a:t> patients and found that the average onset age is 60 years. Mortality rates increase with the number of comorbidities, highlighting the importance of managing overall health to reduce heart </a:t>
            </a:r>
            <a:r>
              <a:rPr lang="en-US"/>
              <a:t>failure</a:t>
            </a:r>
            <a:r>
              <a:rPr lang="en-US"/>
              <a:t> risk, alongside unchangeable factors like age and gender.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TEAM MEMBERS</a:t>
            </a:r>
            <a:endParaRPr/>
          </a:p>
        </p:txBody>
      </p:sp>
      <p:sp>
        <p:nvSpPr>
          <p:cNvPr id="99" name="Google Shape;99;p2"/>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254000" lvl="0" marL="228600" rtl="0" algn="l">
              <a:lnSpc>
                <a:spcPct val="100000"/>
              </a:lnSpc>
              <a:spcBef>
                <a:spcPts val="0"/>
              </a:spcBef>
              <a:spcAft>
                <a:spcPts val="0"/>
              </a:spcAft>
              <a:buClr>
                <a:srgbClr val="262626"/>
              </a:buClr>
              <a:buSzPts val="2000"/>
              <a:buChar char="•"/>
            </a:pPr>
            <a:r>
              <a:rPr lang="en-US"/>
              <a:t>Yiling Chen </a:t>
            </a:r>
            <a:endParaRPr/>
          </a:p>
          <a:p>
            <a:pPr indent="-264160" lvl="0" marL="228600" rtl="0" algn="l">
              <a:lnSpc>
                <a:spcPct val="100000"/>
              </a:lnSpc>
              <a:spcBef>
                <a:spcPts val="1000"/>
              </a:spcBef>
              <a:spcAft>
                <a:spcPts val="0"/>
              </a:spcAft>
              <a:buClr>
                <a:srgbClr val="262626"/>
              </a:buClr>
              <a:buSzPts val="2000"/>
              <a:buChar char="•"/>
            </a:pPr>
            <a:r>
              <a:rPr lang="en-US">
                <a:latin typeface="Arial"/>
                <a:ea typeface="Arial"/>
                <a:cs typeface="Arial"/>
                <a:sym typeface="Arial"/>
              </a:rPr>
              <a:t>Laura Sunley</a:t>
            </a:r>
            <a:endParaRPr>
              <a:latin typeface="Arial"/>
              <a:ea typeface="Arial"/>
              <a:cs typeface="Arial"/>
              <a:sym typeface="Arial"/>
            </a:endParaRPr>
          </a:p>
          <a:p>
            <a:pPr indent="-264160" lvl="0" marL="228600" rtl="0" algn="l">
              <a:lnSpc>
                <a:spcPct val="100000"/>
              </a:lnSpc>
              <a:spcBef>
                <a:spcPts val="1000"/>
              </a:spcBef>
              <a:spcAft>
                <a:spcPts val="0"/>
              </a:spcAft>
              <a:buClr>
                <a:srgbClr val="262626"/>
              </a:buClr>
              <a:buSzPts val="2000"/>
              <a:buChar char="•"/>
            </a:pPr>
            <a:r>
              <a:rPr lang="en-US">
                <a:latin typeface="Arial"/>
                <a:ea typeface="Arial"/>
                <a:cs typeface="Arial"/>
                <a:sym typeface="Arial"/>
              </a:rPr>
              <a:t>Logan Chancellor-Gonzales</a:t>
            </a:r>
            <a:endParaRPr/>
          </a:p>
          <a:p>
            <a:pPr indent="-254000" lvl="0" marL="228600" rtl="0" algn="l">
              <a:lnSpc>
                <a:spcPct val="100000"/>
              </a:lnSpc>
              <a:spcBef>
                <a:spcPts val="1000"/>
              </a:spcBef>
              <a:spcAft>
                <a:spcPts val="0"/>
              </a:spcAft>
              <a:buClr>
                <a:srgbClr val="262626"/>
              </a:buClr>
              <a:buSzPts val="2000"/>
              <a:buChar char="•"/>
            </a:pPr>
            <a:r>
              <a:rPr lang="en-US"/>
              <a:t>Susan Lin</a:t>
            </a:r>
            <a:endParaRPr/>
          </a:p>
          <a:p>
            <a:pPr indent="-254000" lvl="0" marL="228600" rtl="0" algn="l">
              <a:lnSpc>
                <a:spcPct val="100000"/>
              </a:lnSpc>
              <a:spcBef>
                <a:spcPts val="1000"/>
              </a:spcBef>
              <a:spcAft>
                <a:spcPts val="0"/>
              </a:spcAft>
              <a:buClr>
                <a:srgbClr val="262626"/>
              </a:buClr>
              <a:buSzPts val="2000"/>
              <a:buChar char="•"/>
            </a:pPr>
            <a:r>
              <a:rPr lang="en-US"/>
              <a:t>Xian Sheng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1000"/>
                                        <p:tgtEl>
                                          <p:spTgt spid="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 calcmode="lin" valueType="num">
                                      <p:cBhvr additive="base">
                                        <p:cTn dur="1000"/>
                                        <p:tgtEl>
                                          <p:spTgt spid="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 calcmode="lin" valueType="num">
                                      <p:cBhvr additive="base">
                                        <p:cTn dur="1000"/>
                                        <p:tgtEl>
                                          <p:spTgt spid="9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 calcmode="lin" valueType="num">
                                      <p:cBhvr additive="base">
                                        <p:cTn dur="1000"/>
                                        <p:tgtEl>
                                          <p:spTgt spid="9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262626"/>
              </a:buClr>
              <a:buSzPts val="2800"/>
              <a:buFont typeface="Arial"/>
              <a:buNone/>
            </a:pPr>
            <a:r>
              <a:rPr lang="en-US"/>
              <a:t> </a:t>
            </a:r>
            <a:r>
              <a:rPr lang="en-US" sz="3200">
                <a:latin typeface="Times New Roman"/>
                <a:ea typeface="Times New Roman"/>
                <a:cs typeface="Times New Roman"/>
                <a:sym typeface="Times New Roman"/>
              </a:rPr>
              <a:t>HEART FAILURE</a:t>
            </a:r>
            <a:endParaRPr/>
          </a:p>
        </p:txBody>
      </p:sp>
      <p:pic>
        <p:nvPicPr>
          <p:cNvPr descr="心脏并不是这样跳动的。图片来源：newstation" id="106" name="Google Shape;106;p3"/>
          <p:cNvPicPr preferRelativeResize="0"/>
          <p:nvPr/>
        </p:nvPicPr>
        <p:blipFill rotWithShape="1">
          <a:blip r:embed="rId3">
            <a:alphaModFix/>
          </a:blip>
          <a:srcRect b="0" l="0" r="0" t="0"/>
          <a:stretch/>
        </p:blipFill>
        <p:spPr>
          <a:xfrm>
            <a:off x="2479012" y="2029119"/>
            <a:ext cx="7531260" cy="3949861"/>
          </a:xfrm>
          <a:prstGeom prst="rect">
            <a:avLst/>
          </a:prstGeom>
          <a:noFill/>
          <a:ln>
            <a:noFill/>
          </a:ln>
        </p:spPr>
      </p:pic>
      <p:pic>
        <p:nvPicPr>
          <p:cNvPr id="107" name="Google Shape;107;p3"/>
          <p:cNvPicPr preferRelativeResize="0"/>
          <p:nvPr/>
        </p:nvPicPr>
        <p:blipFill>
          <a:blip r:embed="rId4">
            <a:alphaModFix/>
          </a:blip>
          <a:stretch>
            <a:fillRect/>
          </a:stretch>
        </p:blipFill>
        <p:spPr>
          <a:xfrm>
            <a:off x="3581400" y="6182475"/>
            <a:ext cx="5657126" cy="574225"/>
          </a:xfrm>
          <a:prstGeom prst="rect">
            <a:avLst/>
          </a:prstGeom>
          <a:noFill/>
          <a:ln>
            <a:noFill/>
          </a:ln>
        </p:spPr>
      </p:pic>
      <p:sp>
        <p:nvSpPr>
          <p:cNvPr id="108" name="Google Shape;108;p3"/>
          <p:cNvSpPr txBox="1"/>
          <p:nvPr/>
        </p:nvSpPr>
        <p:spPr>
          <a:xfrm>
            <a:off x="-139400" y="1740100"/>
            <a:ext cx="2829900" cy="452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262626"/>
              </a:buClr>
              <a:buSzPts val="1400"/>
              <a:buChar char="●"/>
            </a:pPr>
            <a:r>
              <a:rPr lang="en-US" sz="2000">
                <a:solidFill>
                  <a:srgbClr val="262626"/>
                </a:solidFill>
              </a:rPr>
              <a:t> </a:t>
            </a:r>
            <a:r>
              <a:rPr lang="en-US" sz="1700">
                <a:solidFill>
                  <a:srgbClr val="262626"/>
                </a:solidFill>
              </a:rPr>
              <a:t>Age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Anemia</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Creatinine Phosphokinase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Diabetes</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Ejection Fraction</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High Blood Pressure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Platelets</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Serum Creatinine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Serum Sodium</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Sex</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Smoking</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Time</a:t>
            </a:r>
            <a:endParaRPr sz="1700">
              <a:solidFill>
                <a:srgbClr val="262626"/>
              </a:solidFill>
            </a:endParaRPr>
          </a:p>
          <a:p>
            <a:pPr indent="-336550" lvl="0" marL="457200" rtl="0" algn="l">
              <a:lnSpc>
                <a:spcPct val="115000"/>
              </a:lnSpc>
              <a:spcBef>
                <a:spcPts val="0"/>
              </a:spcBef>
              <a:spcAft>
                <a:spcPts val="0"/>
              </a:spcAft>
              <a:buClr>
                <a:srgbClr val="262626"/>
              </a:buClr>
              <a:buSzPts val="1700"/>
              <a:buChar char="●"/>
            </a:pPr>
            <a:r>
              <a:rPr lang="en-US" sz="1700">
                <a:solidFill>
                  <a:srgbClr val="262626"/>
                </a:solidFill>
              </a:rPr>
              <a:t>Death Event</a:t>
            </a:r>
            <a:endParaRPr sz="1700">
              <a:solidFill>
                <a:srgbClr val="262626"/>
              </a:solidFill>
            </a:endParaRPr>
          </a:p>
          <a:p>
            <a:pPr indent="0" lvl="0" marL="0" rtl="0" algn="l">
              <a:lnSpc>
                <a:spcPct val="115000"/>
              </a:lnSpc>
              <a:spcBef>
                <a:spcPts val="1200"/>
              </a:spcBef>
              <a:spcAft>
                <a:spcPts val="1200"/>
              </a:spcAft>
              <a:buNone/>
            </a:pPr>
            <a:r>
              <a:t/>
            </a:r>
            <a:endParaRPr sz="20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1050879" y="609601"/>
            <a:ext cx="9888054" cy="1015999"/>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1F2328"/>
              </a:buClr>
              <a:buSzPts val="2800"/>
              <a:buFont typeface="Arial"/>
              <a:buNone/>
            </a:pPr>
            <a:r>
              <a:rPr b="0" i="0" lang="en-US">
                <a:solidFill>
                  <a:srgbClr val="1F2328"/>
                </a:solidFill>
                <a:highlight>
                  <a:srgbClr val="FFFFFF"/>
                </a:highlight>
                <a:latin typeface="Arial"/>
                <a:ea typeface="Arial"/>
                <a:cs typeface="Arial"/>
                <a:sym typeface="Arial"/>
              </a:rPr>
              <a:t> HOW DOES AGE RELATE TO CARDIAC </a:t>
            </a:r>
            <a:r>
              <a:rPr lang="en-US">
                <a:solidFill>
                  <a:srgbClr val="1F2328"/>
                </a:solidFill>
                <a:highlight>
                  <a:srgbClr val="FFFFFF"/>
                </a:highlight>
              </a:rPr>
              <a:t>FAILURE</a:t>
            </a:r>
            <a:endParaRPr>
              <a:latin typeface="Times New Roman"/>
              <a:ea typeface="Times New Roman"/>
              <a:cs typeface="Times New Roman"/>
              <a:sym typeface="Times New Roman"/>
            </a:endParaRPr>
          </a:p>
        </p:txBody>
      </p:sp>
      <p:pic>
        <p:nvPicPr>
          <p:cNvPr descr="A graph of a graph" id="115" name="Google Shape;115;p4"/>
          <p:cNvPicPr preferRelativeResize="0"/>
          <p:nvPr>
            <p:ph idx="1" type="body"/>
          </p:nvPr>
        </p:nvPicPr>
        <p:blipFill rotWithShape="1">
          <a:blip r:embed="rId3">
            <a:alphaModFix/>
          </a:blip>
          <a:srcRect b="0" l="0" r="0" t="0"/>
          <a:stretch/>
        </p:blipFill>
        <p:spPr>
          <a:xfrm>
            <a:off x="306011" y="1625600"/>
            <a:ext cx="7448243" cy="5153378"/>
          </a:xfrm>
          <a:prstGeom prst="rect">
            <a:avLst/>
          </a:prstGeom>
          <a:noFill/>
          <a:ln>
            <a:noFill/>
          </a:ln>
        </p:spPr>
      </p:pic>
      <p:sp>
        <p:nvSpPr>
          <p:cNvPr id="116" name="Google Shape;116;p4"/>
          <p:cNvSpPr txBox="1"/>
          <p:nvPr/>
        </p:nvSpPr>
        <p:spPr>
          <a:xfrm>
            <a:off x="8005300" y="1625600"/>
            <a:ext cx="39894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262626"/>
                </a:solidFill>
              </a:rPr>
              <a:t>Heart changes with age.</a:t>
            </a:r>
            <a:endParaRPr sz="1800">
              <a:solidFill>
                <a:srgbClr val="262626"/>
              </a:solidFill>
            </a:endParaRPr>
          </a:p>
          <a:p>
            <a:pPr indent="0" lvl="0" marL="0" rtl="0" algn="l">
              <a:spcBef>
                <a:spcPts val="0"/>
              </a:spcBef>
              <a:spcAft>
                <a:spcPts val="0"/>
              </a:spcAft>
              <a:buClr>
                <a:schemeClr val="dk1"/>
              </a:buClr>
              <a:buSzPts val="1100"/>
              <a:buFont typeface="Arial"/>
              <a:buNone/>
            </a:pPr>
            <a:r>
              <a:rPr lang="en-US" sz="1800">
                <a:solidFill>
                  <a:srgbClr val="262626"/>
                </a:solidFill>
              </a:rPr>
              <a:t>Heart </a:t>
            </a:r>
            <a:r>
              <a:rPr lang="en-US" sz="1800">
                <a:solidFill>
                  <a:srgbClr val="262626"/>
                </a:solidFill>
              </a:rPr>
              <a:t>failure</a:t>
            </a:r>
            <a:r>
              <a:rPr lang="en-US" sz="1800">
                <a:solidFill>
                  <a:srgbClr val="262626"/>
                </a:solidFill>
              </a:rPr>
              <a:t> becomes more common as we are getting older.</a:t>
            </a:r>
            <a:endParaRPr sz="1800">
              <a:solidFill>
                <a:srgbClr val="262626"/>
              </a:solidFill>
            </a:endParaRPr>
          </a:p>
          <a:p>
            <a:pPr indent="0" lvl="0" marL="0" rtl="0" algn="l">
              <a:spcBef>
                <a:spcPts val="0"/>
              </a:spcBef>
              <a:spcAft>
                <a:spcPts val="0"/>
              </a:spcAft>
              <a:buNone/>
            </a:pPr>
            <a:r>
              <a:t/>
            </a:r>
            <a:endParaRPr sz="1800">
              <a:solidFill>
                <a:srgbClr val="262626"/>
              </a:solidFill>
            </a:endParaRPr>
          </a:p>
          <a:p>
            <a:pPr indent="0" lvl="0" marL="0" rtl="0" algn="l">
              <a:spcBef>
                <a:spcPts val="0"/>
              </a:spcBef>
              <a:spcAft>
                <a:spcPts val="0"/>
              </a:spcAft>
              <a:buNone/>
            </a:pPr>
            <a:r>
              <a:rPr lang="en-US" sz="1800">
                <a:solidFill>
                  <a:srgbClr val="262626"/>
                </a:solidFill>
              </a:rPr>
              <a:t>Based on the dataset, the average age of heart </a:t>
            </a:r>
            <a:r>
              <a:rPr lang="en-US" sz="1800">
                <a:solidFill>
                  <a:srgbClr val="262626"/>
                </a:solidFill>
              </a:rPr>
              <a:t>failure</a:t>
            </a:r>
            <a:r>
              <a:rPr lang="en-US" sz="1800">
                <a:solidFill>
                  <a:srgbClr val="262626"/>
                </a:solidFill>
              </a:rPr>
              <a:t> is 60 with a minimum of 40 and maximum of 95.</a:t>
            </a:r>
            <a:endParaRPr sz="1800">
              <a:solidFill>
                <a:srgbClr val="262626"/>
              </a:solidFill>
            </a:endParaRPr>
          </a:p>
          <a:p>
            <a:pPr indent="0" lvl="0" marL="0" rtl="0" algn="l">
              <a:spcBef>
                <a:spcPts val="0"/>
              </a:spcBef>
              <a:spcAft>
                <a:spcPts val="0"/>
              </a:spcAft>
              <a:buClr>
                <a:schemeClr val="dk1"/>
              </a:buClr>
              <a:buSzPts val="1100"/>
              <a:buFont typeface="Arial"/>
              <a:buNone/>
            </a:pPr>
            <a:r>
              <a:t/>
            </a:r>
            <a:endParaRPr sz="1800">
              <a:solidFill>
                <a:srgbClr val="262626"/>
              </a:solidFill>
            </a:endParaRPr>
          </a:p>
          <a:p>
            <a:pPr indent="0" lvl="0" marL="0" rtl="0" algn="l">
              <a:spcBef>
                <a:spcPts val="0"/>
              </a:spcBef>
              <a:spcAft>
                <a:spcPts val="0"/>
              </a:spcAft>
              <a:buClr>
                <a:schemeClr val="dk1"/>
              </a:buClr>
              <a:buSzPts val="1100"/>
              <a:buFont typeface="Arial"/>
              <a:buNone/>
            </a:pPr>
            <a:r>
              <a:rPr lang="en-US" sz="1800">
                <a:solidFill>
                  <a:srgbClr val="262626"/>
                </a:solidFill>
              </a:rPr>
              <a:t>The highest death rate occurs between 50 and 70.</a:t>
            </a:r>
            <a:endParaRPr sz="1800">
              <a:solidFill>
                <a:srgbClr val="262626"/>
              </a:solidFill>
            </a:endParaRPr>
          </a:p>
          <a:p>
            <a:pPr indent="0" lvl="0" marL="0" rtl="0" algn="l">
              <a:spcBef>
                <a:spcPts val="0"/>
              </a:spcBef>
              <a:spcAft>
                <a:spcPts val="0"/>
              </a:spcAft>
              <a:buNone/>
            </a:pPr>
            <a:r>
              <a:t/>
            </a:r>
            <a:endParaRPr sz="18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737725" y="16850"/>
            <a:ext cx="9810600" cy="7566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1F2328"/>
              </a:buClr>
              <a:buSzPts val="2800"/>
              <a:buFont typeface="Arial"/>
              <a:buNone/>
            </a:pPr>
            <a:r>
              <a:rPr b="0" i="0" lang="en-US">
                <a:solidFill>
                  <a:srgbClr val="1F2328"/>
                </a:solidFill>
                <a:highlight>
                  <a:srgbClr val="FFFFFF"/>
                </a:highlight>
                <a:latin typeface="Arial"/>
                <a:ea typeface="Arial"/>
                <a:cs typeface="Arial"/>
                <a:sym typeface="Arial"/>
              </a:rPr>
              <a:t> </a:t>
            </a:r>
            <a:r>
              <a:rPr b="1" i="0" lang="en-US" sz="2000">
                <a:solidFill>
                  <a:srgbClr val="1F2328"/>
                </a:solidFill>
                <a:highlight>
                  <a:srgbClr val="FFFFFF"/>
                </a:highlight>
                <a:latin typeface="Arial"/>
                <a:ea typeface="Arial"/>
                <a:cs typeface="Arial"/>
                <a:sym typeface="Arial"/>
              </a:rPr>
              <a:t>HOW THE PHYSICAL DATA TO AFFECT CARDIAC </a:t>
            </a:r>
            <a:r>
              <a:rPr b="1" lang="en-US" sz="2000">
                <a:solidFill>
                  <a:srgbClr val="1F2328"/>
                </a:solidFill>
                <a:highlight>
                  <a:srgbClr val="FFFFFF"/>
                </a:highlight>
              </a:rPr>
              <a:t>FAILURE</a:t>
            </a:r>
            <a:endParaRPr b="1" sz="2000"/>
          </a:p>
        </p:txBody>
      </p:sp>
      <p:sp>
        <p:nvSpPr>
          <p:cNvPr id="122" name="Google Shape;122;p5"/>
          <p:cNvSpPr txBox="1"/>
          <p:nvPr/>
        </p:nvSpPr>
        <p:spPr>
          <a:xfrm>
            <a:off x="7379574" y="694525"/>
            <a:ext cx="4445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Arial"/>
                <a:ea typeface="Arial"/>
                <a:cs typeface="Arial"/>
                <a:sym typeface="Arial"/>
              </a:rPr>
              <a:t>High Blood Pressure </a:t>
            </a:r>
            <a:endParaRPr/>
          </a:p>
        </p:txBody>
      </p:sp>
      <p:pic>
        <p:nvPicPr>
          <p:cNvPr descr="A graph with red and blue lines&#10;&#10;Description automatically generated" id="123" name="Google Shape;123;p5"/>
          <p:cNvPicPr preferRelativeResize="0"/>
          <p:nvPr/>
        </p:nvPicPr>
        <p:blipFill rotWithShape="1">
          <a:blip r:embed="rId3">
            <a:alphaModFix/>
          </a:blip>
          <a:srcRect b="0" l="0" r="0" t="0"/>
          <a:stretch/>
        </p:blipFill>
        <p:spPr>
          <a:xfrm>
            <a:off x="222500" y="773446"/>
            <a:ext cx="6975675" cy="2867649"/>
          </a:xfrm>
          <a:prstGeom prst="rect">
            <a:avLst/>
          </a:prstGeom>
          <a:noFill/>
          <a:ln>
            <a:noFill/>
          </a:ln>
        </p:spPr>
      </p:pic>
      <p:sp>
        <p:nvSpPr>
          <p:cNvPr id="124" name="Google Shape;124;p5"/>
          <p:cNvSpPr txBox="1"/>
          <p:nvPr>
            <p:ph idx="1" type="body"/>
          </p:nvPr>
        </p:nvSpPr>
        <p:spPr>
          <a:xfrm>
            <a:off x="7303075" y="1769224"/>
            <a:ext cx="3893700" cy="4578300"/>
          </a:xfrm>
          <a:prstGeom prst="rect">
            <a:avLst/>
          </a:prstGeom>
          <a:noFill/>
          <a:ln>
            <a:noFill/>
          </a:ln>
        </p:spPr>
        <p:txBody>
          <a:bodyPr anchorCtr="0" anchor="t" bIns="45700" lIns="91425" spcFirstLastPara="1" rIns="91425" wrap="square" tIns="45700">
            <a:normAutofit fontScale="85000" lnSpcReduction="10000"/>
          </a:bodyPr>
          <a:lstStyle/>
          <a:p>
            <a:pPr indent="-214884" lvl="0" marL="228600" rtl="0" algn="l">
              <a:lnSpc>
                <a:spcPct val="100000"/>
              </a:lnSpc>
              <a:spcBef>
                <a:spcPts val="0"/>
              </a:spcBef>
              <a:spcAft>
                <a:spcPts val="0"/>
              </a:spcAft>
              <a:buClr>
                <a:srgbClr val="262626"/>
              </a:buClr>
              <a:buSzPct val="79999"/>
              <a:buChar char="•"/>
            </a:pPr>
            <a:r>
              <a:rPr lang="en-US" sz="1800">
                <a:latin typeface="Arial"/>
                <a:ea typeface="Arial"/>
                <a:cs typeface="Arial"/>
                <a:sym typeface="Arial"/>
              </a:rPr>
              <a:t>High blood pressure (BP), is major modifiable risk factors for heart </a:t>
            </a:r>
            <a:r>
              <a:rPr lang="en-US" sz="1800"/>
              <a:t>failure</a:t>
            </a:r>
            <a:r>
              <a:rPr lang="en-US" sz="1800">
                <a:latin typeface="Arial"/>
                <a:ea typeface="Arial"/>
                <a:cs typeface="Arial"/>
                <a:sym typeface="Arial"/>
              </a:rPr>
              <a:t>.</a:t>
            </a:r>
            <a:endParaRPr/>
          </a:p>
          <a:p>
            <a:pPr indent="-214884" lvl="0" marL="228600" rtl="0" algn="l">
              <a:lnSpc>
                <a:spcPct val="100000"/>
              </a:lnSpc>
              <a:spcBef>
                <a:spcPts val="1000"/>
              </a:spcBef>
              <a:spcAft>
                <a:spcPts val="0"/>
              </a:spcAft>
              <a:buClr>
                <a:srgbClr val="262626"/>
              </a:buClr>
              <a:buSzPct val="79999"/>
              <a:buChar char="•"/>
            </a:pPr>
            <a:r>
              <a:rPr lang="en-US" sz="1800">
                <a:latin typeface="Arial"/>
                <a:ea typeface="Arial"/>
                <a:cs typeface="Arial"/>
                <a:sym typeface="Arial"/>
              </a:rPr>
              <a:t>Persistent high blood pressure can damage blood vessels and increase the likelihood of a heart attack.</a:t>
            </a:r>
            <a:endParaRPr/>
          </a:p>
          <a:p>
            <a:pPr indent="-214884" lvl="0" marL="228600" rtl="0" algn="l">
              <a:lnSpc>
                <a:spcPct val="100000"/>
              </a:lnSpc>
              <a:spcBef>
                <a:spcPts val="1000"/>
              </a:spcBef>
              <a:spcAft>
                <a:spcPts val="0"/>
              </a:spcAft>
              <a:buClr>
                <a:srgbClr val="262626"/>
              </a:buClr>
              <a:buSzPct val="79999"/>
              <a:buChar char="•"/>
            </a:pPr>
            <a:r>
              <a:rPr lang="en-US" sz="1800">
                <a:latin typeface="Arial"/>
                <a:ea typeface="Arial"/>
                <a:cs typeface="Arial"/>
                <a:sym typeface="Arial"/>
              </a:rPr>
              <a:t>High blood pressure increases with age (high rate in 60 to 70)</a:t>
            </a:r>
            <a:endParaRPr/>
          </a:p>
          <a:p>
            <a:pPr indent="-214884" lvl="0" marL="228600" rtl="0" algn="l">
              <a:lnSpc>
                <a:spcPct val="115000"/>
              </a:lnSpc>
              <a:spcBef>
                <a:spcPts val="0"/>
              </a:spcBef>
              <a:spcAft>
                <a:spcPts val="0"/>
              </a:spcAft>
              <a:buSzPct val="79999"/>
              <a:buChar char="•"/>
            </a:pPr>
            <a:r>
              <a:rPr lang="en-US" sz="1800">
                <a:solidFill>
                  <a:schemeClr val="dk1"/>
                </a:solidFill>
              </a:rPr>
              <a:t>The age around 40 to 49, death event is 36%, 50 to 59, death event - 31%,  60 to 69 : death event is 21%, 70-79 : death event is 45%, 80 and above is 100%. </a:t>
            </a:r>
            <a:endParaRPr sz="1800">
              <a:solidFill>
                <a:schemeClr val="dk1"/>
              </a:solidFill>
            </a:endParaRPr>
          </a:p>
          <a:p>
            <a:pPr indent="-234315" lvl="0" marL="228600" rtl="0" algn="l">
              <a:lnSpc>
                <a:spcPct val="115000"/>
              </a:lnSpc>
              <a:spcBef>
                <a:spcPts val="0"/>
              </a:spcBef>
              <a:spcAft>
                <a:spcPts val="0"/>
              </a:spcAft>
              <a:buSzPct val="100000"/>
              <a:buChar char="•"/>
            </a:pPr>
            <a:r>
              <a:rPr lang="en-US" sz="1800">
                <a:solidFill>
                  <a:schemeClr val="dk1"/>
                </a:solidFill>
              </a:rPr>
              <a:t>The people in high blood pressure have different odds of developing heart </a:t>
            </a:r>
            <a:r>
              <a:rPr lang="en-US" sz="1800">
                <a:solidFill>
                  <a:schemeClr val="dk1"/>
                </a:solidFill>
              </a:rPr>
              <a:t>failure</a:t>
            </a:r>
            <a:r>
              <a:rPr lang="en-US" sz="1800">
                <a:solidFill>
                  <a:schemeClr val="dk1"/>
                </a:solidFill>
              </a:rPr>
              <a:t>. </a:t>
            </a:r>
            <a:endParaRPr sz="1800"/>
          </a:p>
          <a:p>
            <a:pPr indent="-214884" lvl="0" marL="228600" rtl="0" algn="l">
              <a:lnSpc>
                <a:spcPct val="100000"/>
              </a:lnSpc>
              <a:spcBef>
                <a:spcPts val="1000"/>
              </a:spcBef>
              <a:spcAft>
                <a:spcPts val="0"/>
              </a:spcAft>
              <a:buClr>
                <a:srgbClr val="262626"/>
              </a:buClr>
              <a:buSzPct val="79999"/>
              <a:buChar char="•"/>
            </a:pPr>
            <a:r>
              <a:rPr lang="en-US" sz="1800">
                <a:latin typeface="Arial"/>
                <a:ea typeface="Arial"/>
                <a:cs typeface="Arial"/>
                <a:sym typeface="Arial"/>
              </a:rPr>
              <a:t>M</a:t>
            </a:r>
            <a:r>
              <a:rPr lang="en-US" sz="1800"/>
              <a:t>ale</a:t>
            </a:r>
            <a:r>
              <a:rPr lang="en-US" sz="1800">
                <a:latin typeface="Arial"/>
                <a:ea typeface="Arial"/>
                <a:cs typeface="Arial"/>
                <a:sym typeface="Arial"/>
              </a:rPr>
              <a:t> generally having a higher risk than female.  </a:t>
            </a:r>
            <a:endParaRPr sz="1800">
              <a:latin typeface="Arial"/>
              <a:ea typeface="Arial"/>
              <a:cs typeface="Arial"/>
              <a:sym typeface="Arial"/>
            </a:endParaRPr>
          </a:p>
          <a:p>
            <a:pPr indent="-127000" lvl="0" marL="228600" rtl="0" algn="l">
              <a:lnSpc>
                <a:spcPct val="100000"/>
              </a:lnSpc>
              <a:spcBef>
                <a:spcPts val="1000"/>
              </a:spcBef>
              <a:spcAft>
                <a:spcPts val="0"/>
              </a:spcAft>
              <a:buClr>
                <a:srgbClr val="262626"/>
              </a:buClr>
              <a:buSzPct val="80000"/>
              <a:buNone/>
            </a:pPr>
            <a:r>
              <a:t/>
            </a:r>
            <a:endParaRPr/>
          </a:p>
        </p:txBody>
      </p:sp>
      <p:sp>
        <p:nvSpPr>
          <p:cNvPr id="125" name="Google Shape;125;p5"/>
          <p:cNvSpPr txBox="1"/>
          <p:nvPr/>
        </p:nvSpPr>
        <p:spPr>
          <a:xfrm>
            <a:off x="8842875" y="6251400"/>
            <a:ext cx="24876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Next: Laura!</a:t>
            </a:r>
            <a:endParaRPr sz="2000">
              <a:solidFill>
                <a:srgbClr val="262626"/>
              </a:solidFill>
            </a:endParaRPr>
          </a:p>
        </p:txBody>
      </p:sp>
      <p:pic>
        <p:nvPicPr>
          <p:cNvPr id="126" name="Google Shape;126;p5"/>
          <p:cNvPicPr preferRelativeResize="0"/>
          <p:nvPr/>
        </p:nvPicPr>
        <p:blipFill>
          <a:blip r:embed="rId4">
            <a:alphaModFix/>
          </a:blip>
          <a:stretch>
            <a:fillRect/>
          </a:stretch>
        </p:blipFill>
        <p:spPr>
          <a:xfrm>
            <a:off x="125250" y="3950070"/>
            <a:ext cx="6998276" cy="22191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7ff97337d1_1_0"/>
          <p:cNvSpPr txBox="1"/>
          <p:nvPr>
            <p:ph type="title"/>
          </p:nvPr>
        </p:nvSpPr>
        <p:spPr>
          <a:xfrm>
            <a:off x="182125" y="609600"/>
            <a:ext cx="5217600" cy="1215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Question: </a:t>
            </a:r>
            <a:r>
              <a:rPr lang="en-US"/>
              <a:t>Does biological sex play a factor in heart failure?</a:t>
            </a:r>
            <a:endParaRPr/>
          </a:p>
          <a:p>
            <a:pPr indent="0" lvl="0" marL="0" rtl="0" algn="l">
              <a:spcBef>
                <a:spcPts val="0"/>
              </a:spcBef>
              <a:spcAft>
                <a:spcPts val="0"/>
              </a:spcAft>
              <a:buNone/>
            </a:pPr>
            <a:r>
              <a:t/>
            </a:r>
            <a:endParaRPr/>
          </a:p>
        </p:txBody>
      </p:sp>
      <p:pic>
        <p:nvPicPr>
          <p:cNvPr id="133" name="Google Shape;133;g27ff97337d1_1_0"/>
          <p:cNvPicPr preferRelativeResize="0"/>
          <p:nvPr/>
        </p:nvPicPr>
        <p:blipFill>
          <a:blip r:embed="rId3">
            <a:alphaModFix/>
          </a:blip>
          <a:stretch>
            <a:fillRect/>
          </a:stretch>
        </p:blipFill>
        <p:spPr>
          <a:xfrm>
            <a:off x="5067900" y="609600"/>
            <a:ext cx="6262825" cy="6262825"/>
          </a:xfrm>
          <a:prstGeom prst="rect">
            <a:avLst/>
          </a:prstGeom>
          <a:noFill/>
          <a:ln>
            <a:noFill/>
          </a:ln>
        </p:spPr>
      </p:pic>
      <p:sp>
        <p:nvSpPr>
          <p:cNvPr id="134" name="Google Shape;134;g27ff97337d1_1_0"/>
          <p:cNvSpPr txBox="1"/>
          <p:nvPr/>
        </p:nvSpPr>
        <p:spPr>
          <a:xfrm>
            <a:off x="126575" y="1793100"/>
            <a:ext cx="5518800" cy="444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US" sz="1800">
                <a:solidFill>
                  <a:srgbClr val="262626"/>
                </a:solidFill>
              </a:rPr>
              <a:t>Out of the 299 patients in this study, with 105 females and 194 males.</a:t>
            </a:r>
            <a:endParaRPr sz="1800">
              <a:solidFill>
                <a:srgbClr val="262626"/>
              </a:solidFill>
            </a:endParaRPr>
          </a:p>
          <a:p>
            <a:pPr indent="0" lvl="0" marL="0" rtl="0" algn="ctr">
              <a:lnSpc>
                <a:spcPct val="115000"/>
              </a:lnSpc>
              <a:spcBef>
                <a:spcPts val="1200"/>
              </a:spcBef>
              <a:spcAft>
                <a:spcPts val="0"/>
              </a:spcAft>
              <a:buNone/>
            </a:pPr>
            <a:r>
              <a:rPr lang="en-US" sz="1800">
                <a:solidFill>
                  <a:srgbClr val="262626"/>
                </a:solidFill>
              </a:rPr>
              <a:t>Of the 96 patients who died, 64.58% were male, and 35.42% were female.</a:t>
            </a:r>
            <a:endParaRPr sz="1800">
              <a:solidFill>
                <a:srgbClr val="262626"/>
              </a:solidFill>
            </a:endParaRPr>
          </a:p>
          <a:p>
            <a:pPr indent="0" lvl="0" marL="0" rtl="0" algn="ctr">
              <a:lnSpc>
                <a:spcPct val="115000"/>
              </a:lnSpc>
              <a:spcBef>
                <a:spcPts val="1200"/>
              </a:spcBef>
              <a:spcAft>
                <a:spcPts val="0"/>
              </a:spcAft>
              <a:buNone/>
            </a:pPr>
            <a:r>
              <a:rPr b="1" lang="en-US" sz="1800">
                <a:solidFill>
                  <a:srgbClr val="262626"/>
                </a:solidFill>
              </a:rPr>
              <a:t>Males had a significantly higher death rate compared to females.</a:t>
            </a:r>
            <a:endParaRPr b="1" sz="1800">
              <a:solidFill>
                <a:srgbClr val="262626"/>
              </a:solidFill>
            </a:endParaRPr>
          </a:p>
          <a:p>
            <a:pPr indent="0" lvl="0" marL="0" rtl="0" algn="ctr">
              <a:spcBef>
                <a:spcPts val="1200"/>
              </a:spcBef>
              <a:spcAft>
                <a:spcPts val="0"/>
              </a:spcAft>
              <a:buNone/>
            </a:pPr>
            <a:r>
              <a:t/>
            </a:r>
            <a:endParaRPr sz="1800">
              <a:solidFill>
                <a:srgbClr val="262626"/>
              </a:solidFill>
            </a:endParaRPr>
          </a:p>
          <a:p>
            <a:pPr indent="0" lvl="0" marL="0" rtl="0" algn="ctr">
              <a:spcBef>
                <a:spcPts val="0"/>
              </a:spcBef>
              <a:spcAft>
                <a:spcPts val="0"/>
              </a:spcAft>
              <a:buClr>
                <a:schemeClr val="dk1"/>
              </a:buClr>
              <a:buSzPts val="1100"/>
              <a:buFont typeface="Arial"/>
              <a:buNone/>
            </a:pPr>
            <a:r>
              <a:t/>
            </a:r>
            <a:endParaRPr sz="1800">
              <a:solidFill>
                <a:srgbClr val="262626"/>
              </a:solidFill>
            </a:endParaRPr>
          </a:p>
          <a:p>
            <a:pPr indent="0" lvl="0" marL="0" rtl="0" algn="ctr">
              <a:spcBef>
                <a:spcPts val="0"/>
              </a:spcBef>
              <a:spcAft>
                <a:spcPts val="0"/>
              </a:spcAft>
              <a:buNone/>
            </a:pPr>
            <a:r>
              <a:t/>
            </a:r>
            <a:endParaRPr sz="180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ff97337d1_1_10"/>
          <p:cNvSpPr txBox="1"/>
          <p:nvPr>
            <p:ph type="title"/>
          </p:nvPr>
        </p:nvSpPr>
        <p:spPr>
          <a:xfrm>
            <a:off x="1158203" y="327775"/>
            <a:ext cx="31869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Ejection Fraction</a:t>
            </a:r>
            <a:endParaRPr/>
          </a:p>
        </p:txBody>
      </p:sp>
      <p:pic>
        <p:nvPicPr>
          <p:cNvPr id="141" name="Google Shape;141;g27ff97337d1_1_10"/>
          <p:cNvPicPr preferRelativeResize="0"/>
          <p:nvPr/>
        </p:nvPicPr>
        <p:blipFill>
          <a:blip r:embed="rId3">
            <a:alphaModFix/>
          </a:blip>
          <a:stretch>
            <a:fillRect/>
          </a:stretch>
        </p:blipFill>
        <p:spPr>
          <a:xfrm>
            <a:off x="5092800" y="1484425"/>
            <a:ext cx="6858000" cy="4114800"/>
          </a:xfrm>
          <a:prstGeom prst="rect">
            <a:avLst/>
          </a:prstGeom>
          <a:noFill/>
          <a:ln>
            <a:noFill/>
          </a:ln>
        </p:spPr>
      </p:pic>
      <p:sp>
        <p:nvSpPr>
          <p:cNvPr id="142" name="Google Shape;142;g27ff97337d1_1_10"/>
          <p:cNvSpPr txBox="1"/>
          <p:nvPr/>
        </p:nvSpPr>
        <p:spPr>
          <a:xfrm>
            <a:off x="0" y="1484425"/>
            <a:ext cx="5378100" cy="53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700">
                <a:solidFill>
                  <a:srgbClr val="262626"/>
                </a:solidFill>
              </a:rPr>
              <a:t>Ejection fraction (EF) is a measurement used to assess how well your heart is pumping blood.</a:t>
            </a:r>
            <a:endParaRPr sz="17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Normal Range: A normal ejection fraction typically ranges from 55% to 70%.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rPr b="1" lang="en-US" sz="1700">
                <a:solidFill>
                  <a:srgbClr val="262626"/>
                </a:solidFill>
              </a:rPr>
              <a:t>The majority of these patients have ejection fractions of less than the normal range.</a:t>
            </a:r>
            <a:endParaRPr b="1" sz="1700">
              <a:solidFill>
                <a:srgbClr val="262626"/>
              </a:solidFill>
            </a:endParaRPr>
          </a:p>
          <a:p>
            <a:pPr indent="0" lvl="0" marL="0" rtl="0" algn="ctr">
              <a:spcBef>
                <a:spcPts val="0"/>
              </a:spcBef>
              <a:spcAft>
                <a:spcPts val="0"/>
              </a:spcAft>
              <a:buNone/>
            </a:pPr>
            <a:r>
              <a:t/>
            </a:r>
            <a:endParaRPr sz="170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ff97337d1_1_41"/>
          <p:cNvSpPr txBox="1"/>
          <p:nvPr>
            <p:ph type="title"/>
          </p:nvPr>
        </p:nvSpPr>
        <p:spPr>
          <a:xfrm>
            <a:off x="1158203" y="327775"/>
            <a:ext cx="31869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Serum Creatinine</a:t>
            </a:r>
            <a:endParaRPr/>
          </a:p>
        </p:txBody>
      </p:sp>
      <p:sp>
        <p:nvSpPr>
          <p:cNvPr id="149" name="Google Shape;149;g27ff97337d1_1_41"/>
          <p:cNvSpPr txBox="1"/>
          <p:nvPr/>
        </p:nvSpPr>
        <p:spPr>
          <a:xfrm>
            <a:off x="0" y="1484425"/>
            <a:ext cx="5378100" cy="53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262626"/>
                </a:solidFill>
              </a:rPr>
              <a:t>Normal levels for men and women is about 0.6 to 1.3 mg/dL.</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rPr lang="en-US" sz="1700">
                <a:solidFill>
                  <a:srgbClr val="262626"/>
                </a:solidFill>
              </a:rPr>
              <a:t>A high serum creatinine level typically indicates that the kidneys are not functioning properly. </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rPr b="1" lang="en-US" sz="1700">
                <a:solidFill>
                  <a:srgbClr val="262626"/>
                </a:solidFill>
              </a:rPr>
              <a:t>The amount of patients that fell in the normal range was greater than those outside of it.</a:t>
            </a:r>
            <a:endParaRPr b="1" sz="1700">
              <a:solidFill>
                <a:srgbClr val="262626"/>
              </a:solidFill>
            </a:endParaRPr>
          </a:p>
          <a:p>
            <a:pPr indent="0" lvl="0" marL="0" rtl="0" algn="ctr">
              <a:spcBef>
                <a:spcPts val="0"/>
              </a:spcBef>
              <a:spcAft>
                <a:spcPts val="0"/>
              </a:spcAft>
              <a:buNone/>
            </a:pPr>
            <a:r>
              <a:rPr b="1" lang="en-US" sz="1700">
                <a:solidFill>
                  <a:srgbClr val="262626"/>
                </a:solidFill>
              </a:rPr>
              <a:t>82 abnormal</a:t>
            </a:r>
            <a:endParaRPr b="1" sz="1700">
              <a:solidFill>
                <a:srgbClr val="262626"/>
              </a:solidFill>
            </a:endParaRPr>
          </a:p>
          <a:p>
            <a:pPr indent="0" lvl="0" marL="0" rtl="0" algn="ctr">
              <a:spcBef>
                <a:spcPts val="0"/>
              </a:spcBef>
              <a:spcAft>
                <a:spcPts val="0"/>
              </a:spcAft>
              <a:buNone/>
            </a:pPr>
            <a:r>
              <a:rPr b="1" lang="en-US" sz="1700">
                <a:solidFill>
                  <a:srgbClr val="262626"/>
                </a:solidFill>
              </a:rPr>
              <a:t>217 normal</a:t>
            </a:r>
            <a:endParaRPr b="1"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t/>
            </a:r>
            <a:endParaRPr sz="1700">
              <a:solidFill>
                <a:srgbClr val="262626"/>
              </a:solidFill>
            </a:endParaRPr>
          </a:p>
          <a:p>
            <a:pPr indent="0" lvl="0" marL="0" rtl="0" algn="ctr">
              <a:spcBef>
                <a:spcPts val="0"/>
              </a:spcBef>
              <a:spcAft>
                <a:spcPts val="0"/>
              </a:spcAft>
              <a:buNone/>
            </a:pPr>
            <a:r>
              <a:t/>
            </a:r>
            <a:endParaRPr sz="1700">
              <a:solidFill>
                <a:srgbClr val="262626"/>
              </a:solidFill>
            </a:endParaRPr>
          </a:p>
        </p:txBody>
      </p:sp>
      <p:pic>
        <p:nvPicPr>
          <p:cNvPr id="150" name="Google Shape;150;g27ff97337d1_1_41"/>
          <p:cNvPicPr preferRelativeResize="0"/>
          <p:nvPr/>
        </p:nvPicPr>
        <p:blipFill>
          <a:blip r:embed="rId3">
            <a:alphaModFix/>
          </a:blip>
          <a:stretch>
            <a:fillRect/>
          </a:stretch>
        </p:blipFill>
        <p:spPr>
          <a:xfrm>
            <a:off x="4953950" y="1371600"/>
            <a:ext cx="6858000"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ff97337d1_1_18"/>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Question: </a:t>
            </a:r>
            <a:r>
              <a:rPr lang="en-US"/>
              <a:t>Are there clear signs from the combination of these factors that heart failure may occur?</a:t>
            </a:r>
            <a:endParaRPr/>
          </a:p>
        </p:txBody>
      </p:sp>
      <p:pic>
        <p:nvPicPr>
          <p:cNvPr id="157" name="Google Shape;157;g27ff97337d1_1_18"/>
          <p:cNvPicPr preferRelativeResize="0"/>
          <p:nvPr/>
        </p:nvPicPr>
        <p:blipFill>
          <a:blip r:embed="rId3">
            <a:alphaModFix/>
          </a:blip>
          <a:stretch>
            <a:fillRect/>
          </a:stretch>
        </p:blipFill>
        <p:spPr>
          <a:xfrm>
            <a:off x="5077775" y="1825500"/>
            <a:ext cx="6858000" cy="4114800"/>
          </a:xfrm>
          <a:prstGeom prst="rect">
            <a:avLst/>
          </a:prstGeom>
          <a:noFill/>
          <a:ln>
            <a:noFill/>
          </a:ln>
        </p:spPr>
      </p:pic>
      <p:sp>
        <p:nvSpPr>
          <p:cNvPr id="158" name="Google Shape;158;g27ff97337d1_1_18"/>
          <p:cNvSpPr txBox="1"/>
          <p:nvPr/>
        </p:nvSpPr>
        <p:spPr>
          <a:xfrm>
            <a:off x="529275" y="1724325"/>
            <a:ext cx="4497300" cy="46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rgbClr val="262626"/>
              </a:solidFill>
            </a:endParaRPr>
          </a:p>
          <a:p>
            <a:pPr indent="0" lvl="0" marL="0" rtl="0" algn="ctr">
              <a:spcBef>
                <a:spcPts val="0"/>
              </a:spcBef>
              <a:spcAft>
                <a:spcPts val="0"/>
              </a:spcAft>
              <a:buClr>
                <a:schemeClr val="dk1"/>
              </a:buClr>
              <a:buSzPts val="1100"/>
              <a:buFont typeface="Arial"/>
              <a:buNone/>
            </a:pPr>
            <a:r>
              <a:rPr b="1" lang="en-US" sz="2000">
                <a:solidFill>
                  <a:srgbClr val="262626"/>
                </a:solidFill>
              </a:rPr>
              <a:t>Based on the data alone, it doesn't seem easy to visually identify a pattern, as both deaths and non-deaths occur within the same clusters.</a:t>
            </a:r>
            <a:endParaRPr b="1" sz="2000">
              <a:solidFill>
                <a:srgbClr val="262626"/>
              </a:solidFill>
            </a:endParaRPr>
          </a:p>
          <a:p>
            <a:pPr indent="0" lvl="0" marL="0" rtl="0" algn="ctr">
              <a:spcBef>
                <a:spcPts val="0"/>
              </a:spcBef>
              <a:spcAft>
                <a:spcPts val="0"/>
              </a:spcAft>
              <a:buClr>
                <a:schemeClr val="dk1"/>
              </a:buClr>
              <a:buSzPts val="1100"/>
              <a:buFont typeface="Arial"/>
              <a:buNone/>
            </a:pPr>
            <a:r>
              <a:t/>
            </a:r>
            <a:endParaRPr b="1" sz="2000">
              <a:solidFill>
                <a:srgbClr val="262626"/>
              </a:solidFill>
            </a:endParaRPr>
          </a:p>
          <a:p>
            <a:pPr indent="0" lvl="0" marL="0" rtl="0" algn="ctr">
              <a:spcBef>
                <a:spcPts val="0"/>
              </a:spcBef>
              <a:spcAft>
                <a:spcPts val="0"/>
              </a:spcAft>
              <a:buClr>
                <a:schemeClr val="dk1"/>
              </a:buClr>
              <a:buSzPts val="1100"/>
              <a:buFont typeface="Arial"/>
              <a:buNone/>
            </a:pPr>
            <a:r>
              <a:rPr b="1" lang="en-US" sz="2000">
                <a:solidFill>
                  <a:srgbClr val="262626"/>
                </a:solidFill>
              </a:rPr>
              <a:t>There were a significant amount of deaths among patients with an ejection fraction of 20 and serum creatinine close to 2.</a:t>
            </a:r>
            <a:endParaRPr b="1" sz="2000">
              <a:solidFill>
                <a:srgbClr val="262626"/>
              </a:solidFill>
            </a:endParaRPr>
          </a:p>
          <a:p>
            <a:pPr indent="0" lvl="0" marL="0" rtl="0" algn="ctr">
              <a:spcBef>
                <a:spcPts val="0"/>
              </a:spcBef>
              <a:spcAft>
                <a:spcPts val="0"/>
              </a:spcAft>
              <a:buClr>
                <a:schemeClr val="dk1"/>
              </a:buClr>
              <a:buSzPts val="1100"/>
              <a:buFont typeface="Arial"/>
              <a:buNone/>
            </a:pPr>
            <a:r>
              <a:t/>
            </a:r>
            <a:endParaRPr b="1" sz="20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N</a:t>
            </a:r>
            <a:r>
              <a:rPr lang="en-US" sz="1700">
                <a:solidFill>
                  <a:srgbClr val="262626"/>
                </a:solidFill>
              </a:rPr>
              <a:t>ormal ejection = 55 to 70</a:t>
            </a:r>
            <a:endParaRPr sz="1700">
              <a:solidFill>
                <a:srgbClr val="262626"/>
              </a:solidFill>
            </a:endParaRPr>
          </a:p>
          <a:p>
            <a:pPr indent="0" lvl="0" marL="0" rtl="0" algn="ctr">
              <a:spcBef>
                <a:spcPts val="0"/>
              </a:spcBef>
              <a:spcAft>
                <a:spcPts val="0"/>
              </a:spcAft>
              <a:buClr>
                <a:schemeClr val="dk1"/>
              </a:buClr>
              <a:buSzPts val="1100"/>
              <a:buFont typeface="Arial"/>
              <a:buNone/>
            </a:pPr>
            <a:r>
              <a:rPr lang="en-US" sz="1700">
                <a:solidFill>
                  <a:srgbClr val="262626"/>
                </a:solidFill>
              </a:rPr>
              <a:t>Normal serum = 0.6 to 1.3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sz="1700">
              <a:solidFill>
                <a:srgbClr val="262626"/>
              </a:solidFill>
            </a:endParaRPr>
          </a:p>
          <a:p>
            <a:pPr indent="0" lvl="0" marL="0" rtl="0" algn="ctr">
              <a:spcBef>
                <a:spcPts val="0"/>
              </a:spcBef>
              <a:spcAft>
                <a:spcPts val="0"/>
              </a:spcAft>
              <a:buClr>
                <a:schemeClr val="dk1"/>
              </a:buClr>
              <a:buSzPts val="1100"/>
              <a:buFont typeface="Arial"/>
              <a:buNone/>
            </a:pPr>
            <a:r>
              <a:t/>
            </a:r>
            <a:endParaRPr b="1" sz="2000">
              <a:solidFill>
                <a:srgbClr val="262626"/>
              </a:solidFill>
            </a:endParaRPr>
          </a:p>
          <a:p>
            <a:pPr indent="0" lvl="0" marL="0" rtl="0" algn="ctr">
              <a:spcBef>
                <a:spcPts val="0"/>
              </a:spcBef>
              <a:spcAft>
                <a:spcPts val="0"/>
              </a:spcAft>
              <a:buNone/>
            </a:pPr>
            <a:r>
              <a:t/>
            </a:r>
            <a:endParaRPr sz="2000">
              <a:solidFill>
                <a:srgbClr val="262626"/>
              </a:solidFill>
            </a:endParaRPr>
          </a:p>
        </p:txBody>
      </p:sp>
      <p:sp>
        <p:nvSpPr>
          <p:cNvPr id="159" name="Google Shape;159;g27ff97337d1_1_18"/>
          <p:cNvSpPr txBox="1"/>
          <p:nvPr/>
        </p:nvSpPr>
        <p:spPr>
          <a:xfrm>
            <a:off x="4089225" y="6251400"/>
            <a:ext cx="24876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62626"/>
                </a:solidFill>
              </a:rPr>
              <a:t>Next: Logan!</a:t>
            </a:r>
            <a:endParaRPr sz="2000">
              <a:solidFill>
                <a:srgbClr val="26262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chiv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2024-08-12T18:40:27Z</dcterms:created>
  <dc:creator>Yiling Chen</dc:creator>
</cp:coreProperties>
</file>