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89" r:id="rId5"/>
  </p:sldMasterIdLst>
  <p:notesMasterIdLst>
    <p:notesMasterId r:id="rId10"/>
  </p:notesMasterIdLst>
  <p:handoutMasterIdLst>
    <p:handoutMasterId r:id="rId11"/>
  </p:handoutMasterIdLst>
  <p:sldIdLst>
    <p:sldId id="258" r:id="rId6"/>
    <p:sldId id="256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2F3B"/>
    <a:srgbClr val="06303E"/>
    <a:srgbClr val="F14124"/>
    <a:srgbClr val="FF8021"/>
    <a:srgbClr val="5ECCF3"/>
    <a:srgbClr val="A7EA52"/>
    <a:srgbClr val="4E67C8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0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3B45FF-54EC-4E38-8D30-BAD3D71BBB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AF669-34B9-415E-9F56-911FF79A61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30CB4-213C-431B-B22A-D2BEDAAABB8B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9C46F-9C03-42D3-94AF-524D7521EB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293A6-714C-44DF-92FC-73D29B86F3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FC282-7F96-41B0-91D5-2285C2CF3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30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6847E-F4D9-4794-8ED4-CFEB3776546F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BA37A-DD82-4C24-B8C1-1DBAC11722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5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B9A0CF91-2F3B-40C7-8AB8-A01998346BF2}"/>
              </a:ext>
            </a:extLst>
          </p:cNvPr>
          <p:cNvGrpSpPr/>
          <p:nvPr userDrawn="1"/>
        </p:nvGrpSpPr>
        <p:grpSpPr>
          <a:xfrm>
            <a:off x="345440" y="3227204"/>
            <a:ext cx="11541760" cy="1221033"/>
            <a:chOff x="345440" y="3227204"/>
            <a:chExt cx="11541760" cy="1221033"/>
          </a:xfrm>
          <a:solidFill>
            <a:srgbClr val="404040"/>
          </a:solidFill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73EC5C4-1F47-442F-9D5A-B34278E468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5440" y="3848801"/>
              <a:ext cx="11541760" cy="0"/>
            </a:xfrm>
            <a:prstGeom prst="line">
              <a:avLst/>
            </a:prstGeom>
            <a:grpFill/>
            <a:ln w="177800" cap="rnd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D0888A5-07F2-4FCF-8971-919AF42D5352}"/>
                </a:ext>
              </a:extLst>
            </p:cNvPr>
            <p:cNvGrpSpPr/>
            <p:nvPr userDrawn="1"/>
          </p:nvGrpSpPr>
          <p:grpSpPr>
            <a:xfrm>
              <a:off x="975360" y="3249361"/>
              <a:ext cx="1198873" cy="1198876"/>
              <a:chOff x="975360" y="2700721"/>
              <a:chExt cx="1198873" cy="1198876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4E8BDE3-4E10-4D56-84BA-7E03385799CB}"/>
                  </a:ext>
                </a:extLst>
              </p:cNvPr>
              <p:cNvSpPr/>
              <p:nvPr userDrawn="1"/>
            </p:nvSpPr>
            <p:spPr>
              <a:xfrm>
                <a:off x="975360" y="2700724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ircle: Hollow 15">
                <a:extLst>
                  <a:ext uri="{FF2B5EF4-FFF2-40B4-BE49-F238E27FC236}">
                    <a16:creationId xmlns:a16="http://schemas.microsoft.com/office/drawing/2014/main" id="{F5EF6C12-ED46-4CB9-82B8-B9991382C462}"/>
                  </a:ext>
                </a:extLst>
              </p:cNvPr>
              <p:cNvSpPr/>
              <p:nvPr userDrawn="1"/>
            </p:nvSpPr>
            <p:spPr>
              <a:xfrm>
                <a:off x="975360" y="2700721"/>
                <a:ext cx="1198873" cy="1198873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7768214-9A9D-41A1-9221-4E7DCB69CD98}"/>
                </a:ext>
              </a:extLst>
            </p:cNvPr>
            <p:cNvGrpSpPr/>
            <p:nvPr userDrawn="1"/>
          </p:nvGrpSpPr>
          <p:grpSpPr>
            <a:xfrm>
              <a:off x="3220718" y="3227208"/>
              <a:ext cx="1198877" cy="1198874"/>
              <a:chOff x="3220718" y="2678568"/>
              <a:chExt cx="1198877" cy="1198874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241B73-D0FF-4F54-8CB5-8A8DE0435F7A}"/>
                  </a:ext>
                </a:extLst>
              </p:cNvPr>
              <p:cNvSpPr/>
              <p:nvPr userDrawn="1"/>
            </p:nvSpPr>
            <p:spPr>
              <a:xfrm>
                <a:off x="3220718" y="2678568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43FC3FE9-3BB8-4E25-8643-4B9FE540F540}"/>
                  </a:ext>
                </a:extLst>
              </p:cNvPr>
              <p:cNvSpPr/>
              <p:nvPr userDrawn="1"/>
            </p:nvSpPr>
            <p:spPr>
              <a:xfrm>
                <a:off x="3220721" y="2678568"/>
                <a:ext cx="1198874" cy="1198874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DBADE76-D1FD-4716-BC11-B0597BDA827B}"/>
                </a:ext>
              </a:extLst>
            </p:cNvPr>
            <p:cNvGrpSpPr/>
            <p:nvPr userDrawn="1"/>
          </p:nvGrpSpPr>
          <p:grpSpPr>
            <a:xfrm>
              <a:off x="5466080" y="3249360"/>
              <a:ext cx="1198873" cy="1198876"/>
              <a:chOff x="5466080" y="2700720"/>
              <a:chExt cx="1198873" cy="1198876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0324D9D-D041-4429-9B95-C40E7FD87798}"/>
                  </a:ext>
                </a:extLst>
              </p:cNvPr>
              <p:cNvSpPr/>
              <p:nvPr userDrawn="1"/>
            </p:nvSpPr>
            <p:spPr>
              <a:xfrm>
                <a:off x="5466080" y="2700723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Circle: Hollow 17">
                <a:extLst>
                  <a:ext uri="{FF2B5EF4-FFF2-40B4-BE49-F238E27FC236}">
                    <a16:creationId xmlns:a16="http://schemas.microsoft.com/office/drawing/2014/main" id="{1DDD0C37-64DC-4390-A307-EAD4C3085251}"/>
                  </a:ext>
                </a:extLst>
              </p:cNvPr>
              <p:cNvSpPr/>
              <p:nvPr userDrawn="1"/>
            </p:nvSpPr>
            <p:spPr>
              <a:xfrm>
                <a:off x="5466080" y="2700720"/>
                <a:ext cx="1198873" cy="1198873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F066A8B-005D-4E24-BDDB-83EB1B8A97AB}"/>
                </a:ext>
              </a:extLst>
            </p:cNvPr>
            <p:cNvGrpSpPr/>
            <p:nvPr userDrawn="1"/>
          </p:nvGrpSpPr>
          <p:grpSpPr>
            <a:xfrm>
              <a:off x="7711438" y="3227204"/>
              <a:ext cx="1198877" cy="1198877"/>
              <a:chOff x="7711438" y="2678564"/>
              <a:chExt cx="1198877" cy="1198877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751DBE-F4B9-49A6-92B0-477617634283}"/>
                  </a:ext>
                </a:extLst>
              </p:cNvPr>
              <p:cNvSpPr/>
              <p:nvPr userDrawn="1"/>
            </p:nvSpPr>
            <p:spPr>
              <a:xfrm>
                <a:off x="7711440" y="2678568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Circle: Hollow 18">
                <a:extLst>
                  <a:ext uri="{FF2B5EF4-FFF2-40B4-BE49-F238E27FC236}">
                    <a16:creationId xmlns:a16="http://schemas.microsoft.com/office/drawing/2014/main" id="{5BA1BDFF-D187-4F3E-8E69-2292F809ED2B}"/>
                  </a:ext>
                </a:extLst>
              </p:cNvPr>
              <p:cNvSpPr/>
              <p:nvPr userDrawn="1"/>
            </p:nvSpPr>
            <p:spPr>
              <a:xfrm>
                <a:off x="7711438" y="2678564"/>
                <a:ext cx="1198877" cy="1198877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C92BF73-A0CF-44E2-8ED7-366C39070A18}"/>
                </a:ext>
              </a:extLst>
            </p:cNvPr>
            <p:cNvGrpSpPr/>
            <p:nvPr userDrawn="1"/>
          </p:nvGrpSpPr>
          <p:grpSpPr>
            <a:xfrm>
              <a:off x="9956796" y="3249358"/>
              <a:ext cx="1198877" cy="1198877"/>
              <a:chOff x="9956796" y="2700718"/>
              <a:chExt cx="1198877" cy="1198877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6B91428-2BB1-4A9D-B661-7C96679DB024}"/>
                  </a:ext>
                </a:extLst>
              </p:cNvPr>
              <p:cNvSpPr/>
              <p:nvPr userDrawn="1"/>
            </p:nvSpPr>
            <p:spPr>
              <a:xfrm>
                <a:off x="9956800" y="2700722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Circle: Hollow 19">
                <a:extLst>
                  <a:ext uri="{FF2B5EF4-FFF2-40B4-BE49-F238E27FC236}">
                    <a16:creationId xmlns:a16="http://schemas.microsoft.com/office/drawing/2014/main" id="{B5BC5108-ED06-4FAB-BB93-93062E7A6D49}"/>
                  </a:ext>
                </a:extLst>
              </p:cNvPr>
              <p:cNvSpPr/>
              <p:nvPr userDrawn="1"/>
            </p:nvSpPr>
            <p:spPr>
              <a:xfrm>
                <a:off x="9956796" y="2700718"/>
                <a:ext cx="1198873" cy="1198873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7E8E15-D7B1-412B-AD6D-32B85B1FDBCD}"/>
              </a:ext>
            </a:extLst>
          </p:cNvPr>
          <p:cNvGrpSpPr/>
          <p:nvPr userDrawn="1"/>
        </p:nvGrpSpPr>
        <p:grpSpPr>
          <a:xfrm>
            <a:off x="403854" y="4617706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BA8E296D-FABC-4041-8179-D5E07C0B6210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A9B19D-6EB3-4467-AF42-95D984C5D788}"/>
                </a:ext>
              </a:extLst>
            </p:cNvPr>
            <p:cNvGrpSpPr/>
            <p:nvPr userDrawn="1"/>
          </p:nvGrpSpPr>
          <p:grpSpPr>
            <a:xfrm>
              <a:off x="403854" y="4331800"/>
              <a:ext cx="2341884" cy="1274650"/>
              <a:chOff x="403854" y="4331800"/>
              <a:chExt cx="2341884" cy="127465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BF44FD4-7FD7-40F2-98C8-E788E2B4D9A5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90E08B57-ED76-43AF-B67C-BCA6FD9A2059}"/>
                  </a:ext>
                </a:extLst>
              </p:cNvPr>
              <p:cNvSpPr/>
              <p:nvPr userDrawn="1"/>
            </p:nvSpPr>
            <p:spPr>
              <a:xfrm>
                <a:off x="403854" y="4331800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FC21A9-96FB-4FF8-AEB8-48E0A946427A}"/>
              </a:ext>
            </a:extLst>
          </p:cNvPr>
          <p:cNvGrpSpPr/>
          <p:nvPr userDrawn="1"/>
        </p:nvGrpSpPr>
        <p:grpSpPr>
          <a:xfrm>
            <a:off x="4945374" y="4617706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E70F75C1-D801-4001-B85E-599E24F7D1A5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83F934F-15A5-4EBD-BCF8-D261ADDF9DB4}"/>
                </a:ext>
              </a:extLst>
            </p:cNvPr>
            <p:cNvGrpSpPr/>
            <p:nvPr userDrawn="1"/>
          </p:nvGrpSpPr>
          <p:grpSpPr>
            <a:xfrm>
              <a:off x="403854" y="4331800"/>
              <a:ext cx="2341884" cy="1274650"/>
              <a:chOff x="403854" y="4331800"/>
              <a:chExt cx="2341884" cy="127465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07ACF98-3D7E-4BB7-9540-6C99E885B32D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28A08F1-3092-4779-A9E8-517DB617DCF8}"/>
                  </a:ext>
                </a:extLst>
              </p:cNvPr>
              <p:cNvSpPr/>
              <p:nvPr userDrawn="1"/>
            </p:nvSpPr>
            <p:spPr>
              <a:xfrm>
                <a:off x="403854" y="4331800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003540-5294-4111-ACCA-A23E40CB5D0A}"/>
              </a:ext>
            </a:extLst>
          </p:cNvPr>
          <p:cNvGrpSpPr/>
          <p:nvPr userDrawn="1"/>
        </p:nvGrpSpPr>
        <p:grpSpPr>
          <a:xfrm>
            <a:off x="9385293" y="4617706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74A68BA0-0E8D-481B-8AAC-C71F39808FE6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90A82A5-AEC2-4F28-B664-4099320A501D}"/>
                </a:ext>
              </a:extLst>
            </p:cNvPr>
            <p:cNvGrpSpPr/>
            <p:nvPr userDrawn="1"/>
          </p:nvGrpSpPr>
          <p:grpSpPr>
            <a:xfrm>
              <a:off x="403854" y="4331800"/>
              <a:ext cx="2341884" cy="1274650"/>
              <a:chOff x="403854" y="4331800"/>
              <a:chExt cx="2341884" cy="127465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E12C820-BCBE-4432-895B-4E6FEAE65778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DCAAB050-4206-4A27-B938-06C579DC0BCC}"/>
                  </a:ext>
                </a:extLst>
              </p:cNvPr>
              <p:cNvSpPr/>
              <p:nvPr userDrawn="1"/>
            </p:nvSpPr>
            <p:spPr>
              <a:xfrm>
                <a:off x="403854" y="4331800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699EEB-C029-4EE9-AB2E-C36BD151BF92}"/>
              </a:ext>
            </a:extLst>
          </p:cNvPr>
          <p:cNvGrpSpPr/>
          <p:nvPr userDrawn="1"/>
        </p:nvGrpSpPr>
        <p:grpSpPr>
          <a:xfrm rot="10800000">
            <a:off x="2649212" y="1471385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92488968-C7FD-43D4-AC66-28FAE9D3A0D3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FC385BB-B919-4FE7-B88D-6614D96FE54F}"/>
                </a:ext>
              </a:extLst>
            </p:cNvPr>
            <p:cNvGrpSpPr/>
            <p:nvPr userDrawn="1"/>
          </p:nvGrpSpPr>
          <p:grpSpPr>
            <a:xfrm>
              <a:off x="403854" y="4321208"/>
              <a:ext cx="2341884" cy="1285242"/>
              <a:chOff x="403854" y="4321208"/>
              <a:chExt cx="2341884" cy="128524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D40B4F7-4249-48EB-B76D-7322E43B296D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0235ED88-73D7-4913-B429-4E32943AEA7F}"/>
                  </a:ext>
                </a:extLst>
              </p:cNvPr>
              <p:cNvSpPr/>
              <p:nvPr userDrawn="1"/>
            </p:nvSpPr>
            <p:spPr>
              <a:xfrm>
                <a:off x="403854" y="4321208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B191BBD-9BF5-4978-AD4B-B8312B56D6F6}"/>
              </a:ext>
            </a:extLst>
          </p:cNvPr>
          <p:cNvGrpSpPr/>
          <p:nvPr userDrawn="1"/>
        </p:nvGrpSpPr>
        <p:grpSpPr>
          <a:xfrm rot="10800000">
            <a:off x="7139934" y="1470488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Diamond 51">
              <a:extLst>
                <a:ext uri="{FF2B5EF4-FFF2-40B4-BE49-F238E27FC236}">
                  <a16:creationId xmlns:a16="http://schemas.microsoft.com/office/drawing/2014/main" id="{33B76293-DAB7-429C-8B75-19B1BFFF1F73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9136E51-5F9F-4189-97FA-588E52C7BD39}"/>
                </a:ext>
              </a:extLst>
            </p:cNvPr>
            <p:cNvGrpSpPr/>
            <p:nvPr userDrawn="1"/>
          </p:nvGrpSpPr>
          <p:grpSpPr>
            <a:xfrm>
              <a:off x="403854" y="4321208"/>
              <a:ext cx="2341884" cy="1285242"/>
              <a:chOff x="403854" y="4321208"/>
              <a:chExt cx="2341884" cy="1285242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4227047C-C5B6-4CAE-AE15-F77FC131354A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2AD0B1F8-0C41-4F72-A916-C531DE13C852}"/>
                  </a:ext>
                </a:extLst>
              </p:cNvPr>
              <p:cNvSpPr/>
              <p:nvPr userDrawn="1"/>
            </p:nvSpPr>
            <p:spPr>
              <a:xfrm>
                <a:off x="403854" y="4321208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6" name="Title 55">
            <a:extLst>
              <a:ext uri="{FF2B5EF4-FFF2-40B4-BE49-F238E27FC236}">
                <a16:creationId xmlns:a16="http://schemas.microsoft.com/office/drawing/2014/main" id="{3AC4B787-D5D7-4A9A-A2BA-892A84A6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16" y="346242"/>
            <a:ext cx="10515600" cy="77815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EF042D0-9AB6-4A7E-8DC2-5AA96AC91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6055" y="1747839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F1ABDD9A-E987-4D88-A94A-3844701C23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6055" y="2070540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EA24A090-F5C9-4DC5-A4C6-756BE14CED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6775" y="1757999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26276A48-6AF6-4E18-B2CD-0B880E531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6775" y="2080700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A27CFD0F-25AF-4D79-8F26-6D9C362BA1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823" y="5009339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872ECCB3-F1D9-435D-9E5A-FEDC64D33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823" y="5332040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F9C486BA-7F0F-4FDE-8512-1709168B64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8087" y="5017612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C1C4CE38-F5DF-415D-93CD-1471C1C51F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18087" y="5340313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70B1A5FD-7254-4D10-BAF3-109998A1EF3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56103" y="4998704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49D1D764-CBB3-4B86-B321-2B80095F31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56103" y="5321405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7B2D4918-7013-45C4-8FA9-14CBFF98AA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44600" y="3707243"/>
            <a:ext cx="660400" cy="2642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0" name="Text Placeholder 68">
            <a:extLst>
              <a:ext uri="{FF2B5EF4-FFF2-40B4-BE49-F238E27FC236}">
                <a16:creationId xmlns:a16="http://schemas.microsoft.com/office/drawing/2014/main" id="{D4171E06-7737-478A-8C33-AAB11606B5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00120" y="3712323"/>
            <a:ext cx="660400" cy="2540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1" name="Text Placeholder 68">
            <a:extLst>
              <a:ext uri="{FF2B5EF4-FFF2-40B4-BE49-F238E27FC236}">
                <a16:creationId xmlns:a16="http://schemas.microsoft.com/office/drawing/2014/main" id="{9A53CF1F-27A1-402D-9394-7DC9EA9B3C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45480" y="3712323"/>
            <a:ext cx="660400" cy="2540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2" name="Text Placeholder 68">
            <a:extLst>
              <a:ext uri="{FF2B5EF4-FFF2-40B4-BE49-F238E27FC236}">
                <a16:creationId xmlns:a16="http://schemas.microsoft.com/office/drawing/2014/main" id="{EEDA5B9B-4E29-44BD-9AB4-63CC31001C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980676" y="3707243"/>
            <a:ext cx="660400" cy="2642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3" name="Text Placeholder 68">
            <a:extLst>
              <a:ext uri="{FF2B5EF4-FFF2-40B4-BE49-F238E27FC236}">
                <a16:creationId xmlns:a16="http://schemas.microsoft.com/office/drawing/2014/main" id="{3B7FA5A5-3F35-435F-9C91-FBBB04F5B1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225247" y="3708318"/>
            <a:ext cx="660400" cy="26206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0072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1209-55BE-476E-8D42-142E2E8CB4A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1B2B-03A5-45CD-AFC0-105301D2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5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1209-55BE-476E-8D42-142E2E8CB4A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1B2B-03A5-45CD-AFC0-105301D2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4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1209-55BE-476E-8D42-142E2E8CB4A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1B2B-03A5-45CD-AFC0-105301D2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2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5021209-55BE-476E-8D42-142E2E8CB4A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5231B2B-03A5-45CD-AFC0-105301D2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2/23/2020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55">
            <a:extLst>
              <a:ext uri="{FF2B5EF4-FFF2-40B4-BE49-F238E27FC236}">
                <a16:creationId xmlns:a16="http://schemas.microsoft.com/office/drawing/2014/main" id="{FB873B05-02D5-485C-98EB-9E77B1C8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16" y="346242"/>
            <a:ext cx="10515600" cy="77815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E27557-7C88-434A-AC62-3ECB18F43E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7003" y="1969294"/>
            <a:ext cx="8157995" cy="29194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437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1209-55BE-476E-8D42-142E2E8CB4A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1B2B-03A5-45CD-AFC0-105301D2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1209-55BE-476E-8D42-142E2E8CB4A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1B2B-03A5-45CD-AFC0-105301D2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2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021209-55BE-476E-8D42-142E2E8CB4A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231B2B-03A5-45CD-AFC0-105301D2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33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1209-55BE-476E-8D42-142E2E8CB4A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1B2B-03A5-45CD-AFC0-105301D2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4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1209-55BE-476E-8D42-142E2E8CB4A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1B2B-03A5-45CD-AFC0-105301D2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1209-55BE-476E-8D42-142E2E8CB4A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1B2B-03A5-45CD-AFC0-105301D2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7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1209-55BE-476E-8D42-142E2E8CB4AE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1B2B-03A5-45CD-AFC0-105301D25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5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06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08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onomy.com/2016/03/beginners-guide-history-data-science/" TargetMode="External"/><Relationship Id="rId2" Type="http://schemas.openxmlformats.org/officeDocument/2006/relationships/hyperlink" Target="https://datasciencedegree.wisconsin.edu/blog/history-of-data-science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owardsdatascience.com/building-data-science-capabilities-means-playing-the-long-game-f68166ecf2f" TargetMode="External"/><Relationship Id="rId4" Type="http://schemas.openxmlformats.org/officeDocument/2006/relationships/hyperlink" Target="https://databasetown.com/a-brief-history-of-data-scie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70" y="1000792"/>
            <a:ext cx="4227364" cy="3993001"/>
          </a:xfrm>
        </p:spPr>
        <p:txBody>
          <a:bodyPr/>
          <a:lstStyle/>
          <a:p>
            <a:pPr algn="l"/>
            <a:r>
              <a:rPr lang="en-MY" smtClean="0">
                <a:latin typeface="Corbel" panose="020B0503020204020204" pitchFamily="34" charset="0"/>
              </a:rPr>
              <a:t>EVOLUTION OF DATA SCIENCE</a:t>
            </a:r>
            <a:endParaRPr lang="en-US">
              <a:latin typeface="Corbel" panose="020B0503020204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86556" y="6476723"/>
            <a:ext cx="4105444" cy="381277"/>
          </a:xfrm>
        </p:spPr>
        <p:txBody>
          <a:bodyPr>
            <a:normAutofit fontScale="77500" lnSpcReduction="20000"/>
          </a:bodyPr>
          <a:lstStyle/>
          <a:p>
            <a:r>
              <a:rPr lang="en-MY" sz="1800" smtClean="0">
                <a:latin typeface="Bahnschrift SemiLight" panose="020B0502040204020203" pitchFamily="34" charset="0"/>
              </a:rPr>
              <a:t>WQD190030 MUHAMMAD FAIZ BIN ABDULLAH</a:t>
            </a:r>
            <a:endParaRPr lang="en-US" sz="1800">
              <a:latin typeface="Bahnschrift SemiLight" panose="020B0502040204020203" pitchFamily="34" charset="0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-62166" y="6476722"/>
            <a:ext cx="4105444" cy="381277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1800" smtClean="0">
                <a:latin typeface="Bahnschrift SemiLight" panose="020B0502040204020203" pitchFamily="34" charset="0"/>
              </a:rPr>
              <a:t>WQD7005 MACHINE LEARNING FOR DATA SCIENCE</a:t>
            </a:r>
            <a:endParaRPr lang="en-US" sz="180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33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A87B64-49E3-47B0-83E3-A5BDDD20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rbel" panose="020B0503020204020204" pitchFamily="34" charset="0"/>
              </a:rPr>
              <a:t>PRE-DIGITAL ERA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982AE-5ACF-469D-91A7-92A11C3E6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6055" y="1747839"/>
            <a:ext cx="2198688" cy="88729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1400" smtClean="0"/>
              <a:t>Peter Naur published </a:t>
            </a:r>
            <a:r>
              <a:rPr lang="en-US" sz="1400"/>
              <a:t>the Concise Survey of Computer Methods, which surveyed data processing methods across a wide variety of applications</a:t>
            </a:r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8EE015-41C3-4380-8DF3-C2A18B6453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200" smtClean="0"/>
              <a:t>Jacob Zahavi brought up new requirement for new devices to deal with the enormous measures of data accessible to organizations</a:t>
            </a:r>
            <a:endParaRPr lang="en-US" sz="1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62ADA2-DB42-4EFA-A1DF-5213C124AC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367" y="5057934"/>
            <a:ext cx="2198688" cy="859446"/>
          </a:xfrm>
        </p:spPr>
        <p:txBody>
          <a:bodyPr>
            <a:noAutofit/>
          </a:bodyPr>
          <a:lstStyle/>
          <a:p>
            <a:pPr algn="just"/>
            <a:r>
              <a:rPr lang="en-US" sz="1200" smtClean="0"/>
              <a:t>John </a:t>
            </a:r>
            <a:r>
              <a:rPr lang="en-US" sz="1200"/>
              <a:t>W. Tukey predicted the effect of modern-day electronic computing on data analysis as an empirical science</a:t>
            </a:r>
            <a:endParaRPr lang="en-US" sz="12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019C2C0-DD39-4E66-9A50-474D1D4851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8087" y="5017611"/>
            <a:ext cx="2198688" cy="909363"/>
          </a:xfrm>
        </p:spPr>
        <p:txBody>
          <a:bodyPr>
            <a:noAutofit/>
          </a:bodyPr>
          <a:lstStyle/>
          <a:p>
            <a:pPr algn="just"/>
            <a:r>
              <a:rPr lang="en-US" sz="1200" smtClean="0"/>
              <a:t>The </a:t>
            </a:r>
            <a:r>
              <a:rPr lang="en-US" sz="1200"/>
              <a:t>term “data science” appeared for the first time at the International Federation of Classification Societies in Japan</a:t>
            </a:r>
            <a:endParaRPr lang="en-US" sz="12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AFC0019-7658-4B77-AD8B-7714621C78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56103" y="4998703"/>
            <a:ext cx="2198688" cy="840121"/>
          </a:xfrm>
        </p:spPr>
        <p:txBody>
          <a:bodyPr>
            <a:normAutofit/>
          </a:bodyPr>
          <a:lstStyle/>
          <a:p>
            <a:r>
              <a:rPr lang="en-MY" sz="1200" smtClean="0"/>
              <a:t>Committee on Data for Science and Technology started distributing the Data Science Journal</a:t>
            </a:r>
            <a:endParaRPr lang="en-US" sz="12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F428C8-4594-430E-8C13-D438B2BA1EE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MY" smtClean="0">
                <a:solidFill>
                  <a:srgbClr val="4E67C8"/>
                </a:solidFill>
              </a:rPr>
              <a:t>1962</a:t>
            </a:r>
            <a:endParaRPr lang="en-US" dirty="0">
              <a:solidFill>
                <a:srgbClr val="4E67C8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D4C4A41-4179-46C1-B06A-59A3009E95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MY" smtClean="0">
                <a:solidFill>
                  <a:srgbClr val="A7EA52"/>
                </a:solidFill>
              </a:rPr>
              <a:t>1974</a:t>
            </a:r>
            <a:endParaRPr lang="en-US" dirty="0">
              <a:solidFill>
                <a:srgbClr val="A7EA52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176D5BC-F6BD-4551-9649-CC16945454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MY" smtClean="0">
                <a:solidFill>
                  <a:srgbClr val="5ECCF3"/>
                </a:solidFill>
              </a:rPr>
              <a:t>1996</a:t>
            </a:r>
            <a:endParaRPr lang="en-US" dirty="0">
              <a:solidFill>
                <a:srgbClr val="5ECCF3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6A5122B-0CE4-44E6-A6B1-87B29DE893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MY" smtClean="0">
                <a:solidFill>
                  <a:srgbClr val="FF8021"/>
                </a:solidFill>
              </a:rPr>
              <a:t>1999</a:t>
            </a:r>
            <a:endParaRPr lang="en-US" dirty="0">
              <a:solidFill>
                <a:srgbClr val="FF802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6D19569-8DCF-44EA-8D58-1203447FD38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MY">
                <a:solidFill>
                  <a:srgbClr val="F14124"/>
                </a:solidFill>
              </a:rPr>
              <a:t>2001</a:t>
            </a:r>
            <a:endParaRPr lang="en-US" dirty="0">
              <a:solidFill>
                <a:srgbClr val="F141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43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A87B64-49E3-47B0-83E3-A5BDDD20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rbel" panose="020B0503020204020204" pitchFamily="34" charset="0"/>
              </a:rPr>
              <a:t>DIGITAL ERA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982AE-5ACF-469D-91A7-92A11C3E6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6055" y="1747839"/>
            <a:ext cx="2198688" cy="88729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de-DE" sz="1400"/>
              <a:t>Dr DJ Patil and Jeff </a:t>
            </a:r>
            <a:r>
              <a:rPr lang="de-DE" sz="1400" smtClean="0"/>
              <a:t>Hammerbacher </a:t>
            </a:r>
            <a:r>
              <a:rPr lang="en-US" sz="1400" smtClean="0"/>
              <a:t>defined ‘data </a:t>
            </a:r>
            <a:r>
              <a:rPr lang="en-US" sz="1400"/>
              <a:t>science’ </a:t>
            </a:r>
            <a:r>
              <a:rPr lang="en-US" sz="1400" smtClean="0"/>
              <a:t>as the </a:t>
            </a:r>
            <a:r>
              <a:rPr lang="en-US" sz="1400"/>
              <a:t>emerging field of study that focused on teasing out the hidden value in the data </a:t>
            </a:r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8EE015-41C3-4380-8DF3-C2A18B6453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200" smtClean="0"/>
              <a:t>“The Age of Analytics” states many companies are struggling to develop data science talent</a:t>
            </a:r>
            <a:endParaRPr lang="en-US" sz="1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62ADA2-DB42-4EFA-A1DF-5213C124AC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367" y="5024688"/>
            <a:ext cx="2198688" cy="859446"/>
          </a:xfrm>
        </p:spPr>
        <p:txBody>
          <a:bodyPr>
            <a:noAutofit/>
          </a:bodyPr>
          <a:lstStyle/>
          <a:p>
            <a:pPr algn="just"/>
            <a:r>
              <a:rPr lang="en-US" sz="1200" smtClean="0"/>
              <a:t>Hadoop 0.1.0, an open source and non-relational database was released</a:t>
            </a:r>
            <a:endParaRPr lang="en-US" sz="12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019C2C0-DD39-4E66-9A50-474D1D4851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8087" y="5017611"/>
            <a:ext cx="2198688" cy="909363"/>
          </a:xfrm>
        </p:spPr>
        <p:txBody>
          <a:bodyPr>
            <a:noAutofit/>
          </a:bodyPr>
          <a:lstStyle/>
          <a:p>
            <a:pPr algn="just"/>
            <a:r>
              <a:rPr lang="en-US" sz="1200" smtClean="0"/>
              <a:t>Demands for Data Scientist expanded </a:t>
            </a:r>
            <a:r>
              <a:rPr lang="en-US" sz="1200"/>
              <a:t>by </a:t>
            </a:r>
            <a:r>
              <a:rPr lang="en-US" sz="1200" smtClean="0"/>
              <a:t>15,000% &amp; </a:t>
            </a:r>
            <a:r>
              <a:rPr lang="en-MY" sz="1200" smtClean="0"/>
              <a:t>Concept of Data Lakes was promoted by James Dixon.</a:t>
            </a:r>
            <a:endParaRPr lang="en-US" sz="12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AFC0019-7658-4B77-AD8B-7714621C78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56103" y="4998703"/>
            <a:ext cx="2198688" cy="840121"/>
          </a:xfrm>
        </p:spPr>
        <p:txBody>
          <a:bodyPr>
            <a:noAutofit/>
          </a:bodyPr>
          <a:lstStyle/>
          <a:p>
            <a:r>
              <a:rPr lang="en-US" sz="1200"/>
              <a:t>Malaysia Digital Economy Corp (MDEC) targets to have 20,000 big data professionals </a:t>
            </a:r>
            <a:endParaRPr lang="en-US" sz="12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F428C8-4594-430E-8C13-D438B2BA1EE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MY" smtClean="0">
                <a:solidFill>
                  <a:srgbClr val="4E67C8"/>
                </a:solidFill>
              </a:rPr>
              <a:t>2006</a:t>
            </a:r>
            <a:endParaRPr lang="en-US" dirty="0">
              <a:solidFill>
                <a:srgbClr val="4E67C8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D4C4A41-4179-46C1-B06A-59A3009E95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MY" smtClean="0">
                <a:solidFill>
                  <a:srgbClr val="A7EA52"/>
                </a:solidFill>
              </a:rPr>
              <a:t>2008</a:t>
            </a:r>
            <a:endParaRPr lang="en-US" dirty="0">
              <a:solidFill>
                <a:srgbClr val="A7EA52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176D5BC-F6BD-4551-9649-CC16945454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MY" smtClean="0">
                <a:solidFill>
                  <a:srgbClr val="5ECCF3"/>
                </a:solidFill>
              </a:rPr>
              <a:t>2011</a:t>
            </a:r>
            <a:endParaRPr lang="en-US" dirty="0">
              <a:solidFill>
                <a:srgbClr val="5ECCF3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6A5122B-0CE4-44E6-A6B1-87B29DE893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MY" smtClean="0">
                <a:solidFill>
                  <a:srgbClr val="FF8021"/>
                </a:solidFill>
              </a:rPr>
              <a:t>2016</a:t>
            </a:r>
            <a:endParaRPr lang="en-US" dirty="0">
              <a:solidFill>
                <a:srgbClr val="FF802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6D19569-8DCF-44EA-8D58-1203447FD38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MY" smtClean="0">
                <a:solidFill>
                  <a:srgbClr val="F14124"/>
                </a:solidFill>
              </a:rPr>
              <a:t>2020</a:t>
            </a:r>
            <a:endParaRPr lang="en-US" dirty="0">
              <a:solidFill>
                <a:srgbClr val="F141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66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mtClean="0"/>
              <a:t>REFERENCES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https://datasciencedegree.wisconsin.edu/blog/history-of-data-science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>
                <a:hlinkClick r:id="rId3"/>
              </a:rPr>
              <a:t>https://dataconomy.com/2016/03/beginners-guide-history-data-science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r>
              <a:rPr lang="en-US">
                <a:hlinkClick r:id="rId4"/>
              </a:rPr>
              <a:t>https://databasetown.com/a-brief-history-of-data-science</a:t>
            </a:r>
            <a:r>
              <a:rPr lang="en-US" smtClean="0">
                <a:hlinkClick r:id="rId4"/>
              </a:rPr>
              <a:t>/</a:t>
            </a:r>
            <a:endParaRPr lang="en-US" smtClean="0"/>
          </a:p>
          <a:p>
            <a:r>
              <a:rPr lang="en-US">
                <a:hlinkClick r:id="rId5"/>
              </a:rPr>
              <a:t>https://towardsdatascience.com/building-data-science-capabilities-means-playing-the-long-game-f68166ecf2f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764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16B41A1-99BE-4BFB-85C6-FABE310FF7E5}" vid="{58F02D9E-518B-4A33-89E8-1F1C74138842}"/>
    </a:ext>
  </a:extLst>
</a:theme>
</file>

<file path=ppt/theme/theme2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DB7863-BCEC-4690-A9F3-12B4AEC598F0}">
  <ds:schemaRefs>
    <ds:schemaRef ds:uri="http://purl.org/dc/elements/1.1/"/>
    <ds:schemaRef ds:uri="71af3243-3dd4-4a8d-8c0d-dd76da1f02a5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943057-DF40-4C20-BA16-34CEBDCE8D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44F74C-99A9-44C7-BA81-03AA85BF5E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Name badge timeline</Template>
  <TotalTime>0</TotalTime>
  <Words>225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Bahnschrift SemiLight</vt:lpstr>
      <vt:lpstr>Calibri</vt:lpstr>
      <vt:lpstr>Corbel</vt:lpstr>
      <vt:lpstr>Wingdings</vt:lpstr>
      <vt:lpstr>Office Theme</vt:lpstr>
      <vt:lpstr>Banded</vt:lpstr>
      <vt:lpstr>EVOLUTION OF DATA SCIENCE</vt:lpstr>
      <vt:lpstr>PRE-DIGITAL ERA</vt:lpstr>
      <vt:lpstr>DIGITAL ERA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2020-02-22T06:39:32Z</dcterms:created>
  <dcterms:modified xsi:type="dcterms:W3CDTF">2020-02-23T11:21:15Z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