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0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Total number of rides taken by casual</a:t>
            </a:r>
            <a:r>
              <a:rPr lang="en-IN" baseline="0" dirty="0" smtClean="0"/>
              <a:t> and member riders </a:t>
            </a:r>
            <a:r>
              <a:rPr lang="en-IN" dirty="0" smtClean="0"/>
              <a:t>and their percentage are shown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4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Total number of rides taken by casual</a:t>
            </a:r>
            <a:r>
              <a:rPr lang="en-IN" baseline="0" dirty="0" smtClean="0"/>
              <a:t> and member riders </a:t>
            </a:r>
            <a:r>
              <a:rPr lang="en-IN" dirty="0" smtClean="0"/>
              <a:t>and their percentage are shown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9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Total number of rides taken by casual</a:t>
            </a:r>
            <a:r>
              <a:rPr lang="en-IN" baseline="0" dirty="0" smtClean="0"/>
              <a:t> and member riders </a:t>
            </a:r>
            <a:r>
              <a:rPr lang="en-IN" dirty="0" smtClean="0"/>
              <a:t>and their percentage are shown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6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9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4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6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8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de.divvybikes.com/data-license-agreement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8646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Comparison of Annual &amp; Casual Riders’ Bike Usage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60438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Presented By- </a:t>
            </a:r>
            <a:r>
              <a:rPr lang="en-US" dirty="0" err="1" smtClean="0">
                <a:solidFill>
                  <a:srgbClr val="FFFFFF"/>
                </a:solidFill>
              </a:rPr>
              <a:t>Mohd</a:t>
            </a:r>
            <a:r>
              <a:rPr lang="en-US" dirty="0" smtClean="0">
                <a:solidFill>
                  <a:srgbClr val="FFFFFF"/>
                </a:solidFill>
              </a:rPr>
              <a:t> Faiz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Last Updated On- 31-Jan-2023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length </a:t>
            </a:r>
            <a:r>
              <a:rPr lang="en-IN" sz="3600" dirty="0"/>
              <a:t>of bike usage </a:t>
            </a:r>
            <a:r>
              <a:rPr lang="en-IN" sz="3600" dirty="0" smtClean="0"/>
              <a:t>by members and casuals </a:t>
            </a:r>
            <a:r>
              <a:rPr lang="en-IN" sz="3600" dirty="0" smtClean="0">
                <a:solidFill>
                  <a:schemeClr val="accent1"/>
                </a:solidFill>
              </a:rPr>
              <a:t>every </a:t>
            </a:r>
            <a:r>
              <a:rPr lang="en-IN" sz="3600" dirty="0">
                <a:solidFill>
                  <a:schemeClr val="accent1"/>
                </a:solidFill>
              </a:rPr>
              <a:t>month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2866385" cy="422452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 Casual Riders prefer riding bikes for a longer time than member riders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1800" dirty="0" smtClean="0"/>
              <a:t>Since there are fewer numbers of casual riders in the months of January, February, November, and December, total trip lengths are also less than member riders. 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83736" y="1797430"/>
            <a:ext cx="7921752" cy="45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length </a:t>
            </a:r>
            <a:r>
              <a:rPr lang="en-IN" sz="3600" dirty="0"/>
              <a:t>of bike usage by </a:t>
            </a:r>
            <a:r>
              <a:rPr lang="en-IN" sz="3600" dirty="0" smtClean="0"/>
              <a:t>members and casuals </a:t>
            </a:r>
            <a:r>
              <a:rPr lang="en-IN" sz="3600" dirty="0" smtClean="0">
                <a:solidFill>
                  <a:schemeClr val="accent1"/>
                </a:solidFill>
              </a:rPr>
              <a:t>each day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2866385" cy="422452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 Casual Riders prefer riding bikes for a longer time than member riders every day and this number increases highly on weekends.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1800" dirty="0" smtClean="0"/>
              <a:t>Member riders ride less than casual riders on weekends.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34678" y="1776984"/>
            <a:ext cx="7578785" cy="41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Average length of bike rides </a:t>
            </a:r>
            <a:r>
              <a:rPr lang="en-IN" sz="3600" dirty="0" smtClean="0">
                <a:solidFill>
                  <a:schemeClr val="accent1"/>
                </a:solidFill>
              </a:rPr>
              <a:t>every month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2866385" cy="422452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 As suspected casual riders’ average ride lengths are also greater than member riders every month.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890512" y="1937053"/>
            <a:ext cx="8155713" cy="41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Average length of bike rides </a:t>
            </a:r>
            <a:r>
              <a:rPr lang="en-IN" sz="3600" dirty="0" smtClean="0">
                <a:solidFill>
                  <a:schemeClr val="accent1"/>
                </a:solidFill>
              </a:rPr>
              <a:t>each day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2866385" cy="422452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 Similarly, casual </a:t>
            </a:r>
            <a:r>
              <a:rPr lang="en-IN" sz="1800" dirty="0"/>
              <a:t>riders’ average ride lengths are also greater than member </a:t>
            </a:r>
            <a:r>
              <a:rPr lang="en-IN" sz="1800" dirty="0" smtClean="0"/>
              <a:t>riders each day.</a:t>
            </a:r>
            <a:endParaRPr lang="en-IN" sz="18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3" y="1779022"/>
            <a:ext cx="7739269" cy="453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18027"/>
            <a:ext cx="9720072" cy="1499616"/>
          </a:xfrm>
        </p:spPr>
        <p:txBody>
          <a:bodyPr/>
          <a:lstStyle/>
          <a:p>
            <a:r>
              <a:rPr lang="en-IN" dirty="0" smtClean="0"/>
              <a:t>Top 3 recommendations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689652"/>
            <a:ext cx="9720073" cy="499938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An increase in demand by casual riders during Spring and Summer is an opportunity for targeted advertising campaigns and promotional activities.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IN" sz="2000" dirty="0">
                <a:solidFill>
                  <a:schemeClr val="accent1"/>
                </a:solidFill>
              </a:rPr>
              <a:t> </a:t>
            </a:r>
            <a:r>
              <a:rPr lang="en-IN" sz="2000" dirty="0" smtClean="0">
                <a:solidFill>
                  <a:schemeClr val="accent1"/>
                </a:solidFill>
              </a:rPr>
              <a:t>      Launch </a:t>
            </a:r>
            <a:r>
              <a:rPr lang="en-IN" sz="2000" dirty="0">
                <a:solidFill>
                  <a:schemeClr val="accent1"/>
                </a:solidFill>
              </a:rPr>
              <a:t>a casual rider email campaign in early Spring and run through Summer</a:t>
            </a:r>
            <a:r>
              <a:rPr lang="en-IN" sz="2000" dirty="0" smtClean="0">
                <a:solidFill>
                  <a:schemeClr val="accent1"/>
                </a:solidFill>
              </a:rPr>
              <a:t>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Casual </a:t>
            </a:r>
            <a:r>
              <a:rPr lang="en-IN" dirty="0"/>
              <a:t>riders’ bike use – Increase in weekend activity</a:t>
            </a:r>
            <a:r>
              <a:rPr lang="en-IN" dirty="0" smtClean="0"/>
              <a:t>. </a:t>
            </a:r>
            <a:r>
              <a:rPr lang="en-IN" dirty="0"/>
              <a:t>Member riders’ bike use – More active </a:t>
            </a:r>
            <a:r>
              <a:rPr lang="en-IN" dirty="0" smtClean="0"/>
              <a:t>mid-week</a:t>
            </a:r>
          </a:p>
          <a:p>
            <a:pPr marL="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IN" sz="2000" dirty="0">
                <a:solidFill>
                  <a:schemeClr val="accent1"/>
                </a:solidFill>
              </a:rPr>
              <a:t> </a:t>
            </a:r>
            <a:r>
              <a:rPr lang="en-IN" sz="2000" dirty="0" smtClean="0">
                <a:solidFill>
                  <a:schemeClr val="accent1"/>
                </a:solidFill>
              </a:rPr>
              <a:t>      Create </a:t>
            </a:r>
            <a:r>
              <a:rPr lang="en-IN" sz="2000" dirty="0">
                <a:solidFill>
                  <a:schemeClr val="accent1"/>
                </a:solidFill>
              </a:rPr>
              <a:t>new member packages which are designed for entertainment and weekend activities.</a:t>
            </a:r>
          </a:p>
          <a:p>
            <a:pPr marL="457200" indent="-457200">
              <a:buFont typeface="+mj-lt"/>
              <a:buAutoNum type="arabicPeriod"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Casual </a:t>
            </a:r>
            <a:r>
              <a:rPr lang="en-IN" dirty="0"/>
              <a:t>riders prefer cycling for a longer duration while member riders’ rides are of consistent length.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 smtClean="0">
                <a:solidFill>
                  <a:schemeClr val="accent1"/>
                </a:solidFill>
              </a:rPr>
              <a:t>     A </a:t>
            </a:r>
            <a:r>
              <a:rPr lang="en-IN" sz="2000" dirty="0" smtClean="0">
                <a:solidFill>
                  <a:schemeClr val="accent1"/>
                </a:solidFill>
              </a:rPr>
              <a:t>new member package could also include discounts for riding bikes for a longer time.</a:t>
            </a: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173736" lvl="1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685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6016" y="585216"/>
            <a:ext cx="6828183" cy="1499616"/>
          </a:xfrm>
        </p:spPr>
        <p:txBody>
          <a:bodyPr/>
          <a:lstStyle/>
          <a:p>
            <a:r>
              <a:rPr lang="en-IN" dirty="0" smtClean="0"/>
              <a:t>Thank You!!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0" y="2405269"/>
            <a:ext cx="5902898" cy="2981262"/>
          </a:xfrm>
        </p:spPr>
      </p:pic>
    </p:spTree>
    <p:extLst>
      <p:ext uri="{BB962C8B-B14F-4D97-AF65-F5344CB8AC3E}">
        <p14:creationId xmlns:p14="http://schemas.microsoft.com/office/powerpoint/2010/main" val="6747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Data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Insights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dirty="0" smtClean="0"/>
              <a:t>Top 3 Recommendations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References and Contact Info</a:t>
            </a:r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53" y="1897811"/>
            <a:ext cx="5833441" cy="28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To </a:t>
            </a:r>
            <a:r>
              <a:rPr lang="en-IN" sz="2800" dirty="0" err="1" smtClean="0">
                <a:solidFill>
                  <a:schemeClr val="accent1"/>
                </a:solidFill>
              </a:rPr>
              <a:t>analyze</a:t>
            </a:r>
            <a:r>
              <a:rPr lang="en-IN" sz="2800" dirty="0" smtClean="0"/>
              <a:t> how member riders and casual riders ( having single ride pass or full-day ride pass) use </a:t>
            </a:r>
            <a:r>
              <a:rPr lang="en-IN" sz="2800" dirty="0" err="1" smtClean="0"/>
              <a:t>Cyclistic</a:t>
            </a:r>
            <a:r>
              <a:rPr lang="en-IN" sz="2800" dirty="0" smtClean="0"/>
              <a:t> bikes differently in order to determine the </a:t>
            </a:r>
            <a:r>
              <a:rPr lang="en-IN" sz="2800" dirty="0" smtClean="0">
                <a:solidFill>
                  <a:schemeClr val="accent1"/>
                </a:solidFill>
              </a:rPr>
              <a:t>best market strategy to convert casual riders into member riders.</a:t>
            </a:r>
            <a:endParaRPr lang="en-IN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Source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>
                <a:hlinkClick r:id="rId2"/>
              </a:rPr>
              <a:t>Cyclistic</a:t>
            </a:r>
            <a:r>
              <a:rPr lang="en-IN" dirty="0" smtClean="0">
                <a:hlinkClick r:id="rId2"/>
              </a:rPr>
              <a:t> Bike Trip Data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12 months of historical bike trip data: Jan-2022 through Dec-2022.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The data has been made available by Motivate International Inc. </a:t>
            </a:r>
            <a:r>
              <a:rPr lang="en-US" dirty="0" smtClean="0"/>
              <a:t>under this </a:t>
            </a:r>
            <a:r>
              <a:rPr lang="en-US" dirty="0" smtClean="0">
                <a:hlinkClick r:id="rId3"/>
              </a:rPr>
              <a:t>license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Data has been cleaned for anomalies.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Number of Trips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Total number of Casual and Member Rides </a:t>
            </a:r>
            <a:r>
              <a:rPr lang="en-IN" dirty="0" smtClean="0">
                <a:hlinkClick r:id="rId2" action="ppaction://hlinksldjump"/>
              </a:rPr>
              <a:t>&gt;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Total number of rides </a:t>
            </a:r>
            <a:r>
              <a:rPr lang="en-IN" dirty="0" smtClean="0">
                <a:solidFill>
                  <a:schemeClr val="accent1"/>
                </a:solidFill>
              </a:rPr>
              <a:t>every month </a:t>
            </a:r>
            <a:r>
              <a:rPr lang="en-IN" dirty="0" smtClean="0">
                <a:solidFill>
                  <a:schemeClr val="accent1"/>
                </a:solidFill>
                <a:hlinkClick r:id="rId3" action="ppaction://hlinksldjump"/>
              </a:rPr>
              <a:t>&gt;</a:t>
            </a:r>
            <a:endParaRPr lang="en-IN" dirty="0" smtClean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Total number of rides </a:t>
            </a:r>
            <a:r>
              <a:rPr lang="en-IN" dirty="0" smtClean="0">
                <a:solidFill>
                  <a:schemeClr val="accent1"/>
                </a:solidFill>
              </a:rPr>
              <a:t>each day </a:t>
            </a:r>
            <a:r>
              <a:rPr lang="en-IN" dirty="0" smtClean="0">
                <a:solidFill>
                  <a:schemeClr val="accent1"/>
                </a:solidFill>
                <a:hlinkClick r:id="rId4" action="ppaction://hlinksldjump"/>
              </a:rPr>
              <a:t>&gt;</a:t>
            </a:r>
            <a:endParaRPr lang="en-IN" dirty="0" smtClean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Total number of rides by </a:t>
            </a:r>
            <a:r>
              <a:rPr lang="en-IN" dirty="0" smtClean="0">
                <a:solidFill>
                  <a:schemeClr val="accent1"/>
                </a:solidFill>
              </a:rPr>
              <a:t>bike type and members </a:t>
            </a:r>
            <a:r>
              <a:rPr lang="en-IN" dirty="0" smtClean="0">
                <a:solidFill>
                  <a:schemeClr val="accent1"/>
                </a:solidFill>
                <a:hlinkClick r:id="rId5" action="ppaction://hlinksldjump"/>
              </a:rPr>
              <a:t>&gt;</a:t>
            </a:r>
            <a:endParaRPr lang="en-IN" dirty="0" smtClean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Trip Length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The total length of bike usage </a:t>
            </a:r>
            <a:r>
              <a:rPr lang="en-IN" dirty="0" smtClean="0">
                <a:solidFill>
                  <a:schemeClr val="accent1"/>
                </a:solidFill>
              </a:rPr>
              <a:t>every month </a:t>
            </a:r>
            <a:r>
              <a:rPr lang="en-IN" dirty="0" smtClean="0">
                <a:solidFill>
                  <a:schemeClr val="accent1"/>
                </a:solidFill>
                <a:hlinkClick r:id="rId6" action="ppaction://hlinksldjump"/>
              </a:rPr>
              <a:t>&gt;</a:t>
            </a:r>
            <a:endParaRPr lang="en-IN" dirty="0" smtClean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The total length of bike usage </a:t>
            </a:r>
            <a:r>
              <a:rPr lang="en-IN" dirty="0" smtClean="0">
                <a:solidFill>
                  <a:schemeClr val="accent1"/>
                </a:solidFill>
              </a:rPr>
              <a:t>each day </a:t>
            </a:r>
            <a:r>
              <a:rPr lang="en-IN" dirty="0" smtClean="0">
                <a:solidFill>
                  <a:schemeClr val="accent1"/>
                </a:solidFill>
                <a:hlinkClick r:id="rId7" action="ppaction://hlinksldjump"/>
              </a:rPr>
              <a:t>&gt;</a:t>
            </a:r>
            <a:endParaRPr lang="en-IN" dirty="0" smtClean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 smtClean="0"/>
              <a:t>Average Ride Length of bike usage </a:t>
            </a:r>
            <a:r>
              <a:rPr lang="en-IN" dirty="0" smtClean="0">
                <a:solidFill>
                  <a:schemeClr val="accent1"/>
                </a:solidFill>
              </a:rPr>
              <a:t>every month </a:t>
            </a:r>
            <a:r>
              <a:rPr lang="en-IN" dirty="0" smtClean="0">
                <a:solidFill>
                  <a:schemeClr val="accent1"/>
                </a:solidFill>
                <a:hlinkClick r:id="rId8" action="ppaction://hlinksldjump"/>
              </a:rPr>
              <a:t>&gt;</a:t>
            </a:r>
            <a:endParaRPr lang="en-IN" dirty="0" smtClean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 smtClean="0"/>
              <a:t>Average Ride Length of bike usage </a:t>
            </a:r>
            <a:r>
              <a:rPr lang="en-IN" dirty="0" smtClean="0">
                <a:solidFill>
                  <a:schemeClr val="accent1"/>
                </a:solidFill>
              </a:rPr>
              <a:t>each day </a:t>
            </a:r>
            <a:r>
              <a:rPr lang="en-IN" dirty="0" smtClean="0">
                <a:solidFill>
                  <a:schemeClr val="accent1"/>
                </a:solidFill>
                <a:hlinkClick r:id="rId9" action="ppaction://hlinksldjump"/>
              </a:rPr>
              <a:t>&gt;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Total number of Casual and Member rides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2866385" cy="4023360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Key Takeaway:</a:t>
            </a:r>
          </a:p>
          <a:p>
            <a:r>
              <a:rPr lang="en-IN" sz="1800" dirty="0" smtClean="0"/>
              <a:t>Member Riders takes most trips overall. </a:t>
            </a:r>
            <a:endParaRPr lang="en-IN" sz="1800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4295955" y="2208362"/>
            <a:ext cx="7323826" cy="35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Total number of rides every month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2866385" cy="422452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 All around the year, we can see that trips taken by member riders are greater than casual riders.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The number of rides taken by both casual and member riders cumulatively increase in the months of May-October</a:t>
            </a:r>
            <a:r>
              <a:rPr lang="en-IN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1800" dirty="0" smtClean="0"/>
              <a:t>Casual riders take the least number of trips in the months of Winter, i.e., December, January, and February</a:t>
            </a:r>
            <a:endParaRPr lang="en-IN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13" y="1737359"/>
            <a:ext cx="8014975" cy="463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Total number of rides each Day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2866385" cy="422452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 Member riders mostly ride on weekdays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1800" dirty="0" smtClean="0"/>
              <a:t>Casual riders ride more on weekends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15384" y="1947290"/>
            <a:ext cx="7708392" cy="42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Total number of rides by bike type and members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2866385" cy="422452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1"/>
                </a:solidFill>
              </a:rPr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smtClean="0"/>
              <a:t> Both types of riders prefers Electric or Classic bikes.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</a:t>
            </a:r>
            <a:r>
              <a:rPr lang="en-IN" sz="1800" dirty="0" smtClean="0"/>
              <a:t>Member Riders </a:t>
            </a:r>
            <a:r>
              <a:rPr lang="en-IN" sz="1800" dirty="0" smtClean="0">
                <a:solidFill>
                  <a:schemeClr val="accent1"/>
                </a:solidFill>
              </a:rPr>
              <a:t>only</a:t>
            </a:r>
            <a:r>
              <a:rPr lang="en-IN" sz="1800" dirty="0" smtClean="0"/>
              <a:t> use a classic and electric bikes.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322064" y="1440815"/>
            <a:ext cx="7354824" cy="514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16c05727-aa75-4e4a-9b5f-8a80a1165891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675</Words>
  <Application>Microsoft Office PowerPoint</Application>
  <PresentationFormat>Widescreen</PresentationFormat>
  <Paragraphs>80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Comparison of Annual &amp; Casual Riders’ Bike Usage</vt:lpstr>
      <vt:lpstr>Agenda</vt:lpstr>
      <vt:lpstr>Objective</vt:lpstr>
      <vt:lpstr>Data Source</vt:lpstr>
      <vt:lpstr>Insights</vt:lpstr>
      <vt:lpstr>Total number of Casual and Member rides </vt:lpstr>
      <vt:lpstr>Total number of rides every month</vt:lpstr>
      <vt:lpstr>Total number of rides each Day</vt:lpstr>
      <vt:lpstr>Total number of rides by bike type and members</vt:lpstr>
      <vt:lpstr>length of bike usage by members and casuals every month</vt:lpstr>
      <vt:lpstr>length of bike usage by members and casuals each day</vt:lpstr>
      <vt:lpstr>Average length of bike rides every month</vt:lpstr>
      <vt:lpstr>Average length of bike rides each day</vt:lpstr>
      <vt:lpstr>Top 3 recommendations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2023-01-30T13:38:04Z</dcterms:created>
  <dcterms:modified xsi:type="dcterms:W3CDTF">2023-01-31T13:57:55Z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