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eague Spartan Medium"/>
      <p:regular r:id="rId21"/>
      <p:bold r:id="rId22"/>
    </p:embeddedFont>
    <p:embeddedFont>
      <p:font typeface="Inter"/>
      <p:regular r:id="rId23"/>
      <p:bold r:id="rId24"/>
    </p:embeddedFon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eagueSpartanMedium-bold.fntdata"/><Relationship Id="rId21" Type="http://schemas.openxmlformats.org/officeDocument/2006/relationships/font" Target="fonts/LeagueSpartanMedium-regular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d49120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bd49120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Used Pivot table andthe grouping feature to find the count of grouped genres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SLIDES_API27339068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SLIDES_API27339068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e72871a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e72871a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 popular actor by mean number of user reviews &amp; mean number of critic reviews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e72871a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be72871a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SLIDES_API27339068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SLIDES_API27339068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2733906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2733906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be72871a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be72871a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be72871a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be72871a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27339068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27339068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we are analyzing the movies with respect to gross collection, ratings, popularity, etc and many columns are not required in the dataset. like: color, director_facebook_likes, actor_ 1_facebook_likes, actor_2_facebook_likes,actor_3_facebook_likes, actor_2_name, cast_total_facebook_likes, actor_3_name, duration, facenumber_in_poster, content_rating, country, movie_imdb_link, aspect _ratio, plot_keywords. We have hidden </a:t>
            </a:r>
            <a:r>
              <a:rPr lang="en"/>
              <a:t>those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also saw that some columns have large percent of null values, we dropped such rows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Before cleaning we had 5044 rows (including headings in first row) After cleaning we have 3724 rows (including column headings in first row)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7339068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7339068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27339068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27339068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bd49120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bd49120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 all the values by imdb_score in descending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that, filter the num_voted _users to more than 25,000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Extracted the top 250 movies in descending order and stored them in a new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Extracted the non-English movies and stored them in a new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27339068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27339068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Used Pivot table and the grouping feature to find the top 20 directors with the highest mean of IMDB_score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2" name="Google Shape;72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u/0/folders/1z6azyOrtJhOmBiMGLIH_SBJNiug1vEQF" TargetMode="External"/><Relationship Id="rId4" Type="http://schemas.openxmlformats.org/officeDocument/2006/relationships/hyperlink" Target="https://drive.google.com/drive/u/0/folders/1z6azyOrtJhOmBiMGLIH_SBJNiug1vEQ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859376" y="744575"/>
            <a:ext cx="7972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Analysis</a:t>
            </a:r>
            <a:endParaRPr/>
          </a:p>
        </p:txBody>
      </p:sp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213775" y="2226875"/>
            <a:ext cx="86784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Drive Link for the project-  </a:t>
            </a:r>
            <a:r>
              <a:rPr b="1" lang="en" sz="2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2300" u="sng">
                <a:solidFill>
                  <a:schemeClr val="hlink"/>
                </a:solidFill>
                <a:hlinkClick r:id="rId4"/>
              </a:rPr>
              <a:t>https://drive.google.com/drive/u/0/folders/1z6azyOrtJhOmBiMGLIH_SBJNiug1vEQF</a:t>
            </a:r>
            <a:endParaRPr b="1" sz="2300" u="sng">
              <a:solidFill>
                <a:schemeClr val="hlink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Project By-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Mohd Faiz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faiz.mohd340@gmail.com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Popular Genres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501525" y="920625"/>
            <a:ext cx="31893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popular grouped genre is </a:t>
            </a:r>
            <a:r>
              <a:rPr lang="en">
                <a:solidFill>
                  <a:schemeClr val="accent4"/>
                </a:solidFill>
              </a:rPr>
              <a:t>Comedy|Drama|Romance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975" y="1562900"/>
            <a:ext cx="5437724" cy="33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696525" y="1388700"/>
            <a:ext cx="34764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Actor</a:t>
            </a:r>
            <a:endParaRPr/>
          </a:p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632175" y="2231725"/>
            <a:ext cx="360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most popular actor among Leonardo DiCaprio, Brad Pitt and Meryl Streep is </a:t>
            </a:r>
            <a:r>
              <a:rPr lang="en">
                <a:solidFill>
                  <a:schemeClr val="accent4"/>
                </a:solidFill>
              </a:rPr>
              <a:t>Leonardo Dicaprio </a:t>
            </a:r>
            <a:r>
              <a:rPr lang="en"/>
              <a:t>with </a:t>
            </a:r>
            <a:r>
              <a:rPr lang="en">
                <a:solidFill>
                  <a:schemeClr val="accent4"/>
                </a:solidFill>
              </a:rPr>
              <a:t>21 </a:t>
            </a:r>
            <a:r>
              <a:rPr lang="en"/>
              <a:t>movies as a lead role.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925" y="1457993"/>
            <a:ext cx="4808100" cy="2890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1272100" y="350900"/>
            <a:ext cx="645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4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Charts and Graphs for other insights</a:t>
            </a:r>
            <a:endParaRPr sz="30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826" y="2101825"/>
            <a:ext cx="4351838" cy="2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00" y="565150"/>
            <a:ext cx="4351850" cy="24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4907550" y="863350"/>
            <a:ext cx="3746400" cy="400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Most popular actor among audience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68813" y="3489250"/>
            <a:ext cx="3619500" cy="400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Most popular actor among critics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 rot="10800000">
            <a:off x="4481950" y="1115400"/>
            <a:ext cx="381000" cy="1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1"/>
          <p:cNvCxnSpPr/>
          <p:nvPr/>
        </p:nvCxnSpPr>
        <p:spPr>
          <a:xfrm flipH="1" rot="10800000">
            <a:off x="4188313" y="3340075"/>
            <a:ext cx="416400" cy="33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341275" y="327950"/>
            <a:ext cx="5952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</a:t>
            </a:r>
            <a:r>
              <a:rPr lang="en"/>
              <a:t>number of users voted by decade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00" y="1196650"/>
            <a:ext cx="6266409" cy="319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446625" y="1517650"/>
            <a:ext cx="1767300" cy="2124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 </a:t>
            </a:r>
            <a:r>
              <a:rPr lang="en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2000s, most number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of users have voted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 </a:t>
            </a:r>
            <a:r>
              <a:rPr lang="en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1920s, least number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of users have voted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8" name="Google Shape;188;p32"/>
          <p:cNvCxnSpPr>
            <a:stCxn id="187" idx="3"/>
          </p:cNvCxnSpPr>
          <p:nvPr/>
        </p:nvCxnSpPr>
        <p:spPr>
          <a:xfrm flipH="1" rot="10800000">
            <a:off x="2213925" y="2576050"/>
            <a:ext cx="285900" cy="3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Analysis- Project Description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aimed to find insights on IMDB movies including the most popular actor, most popular director, top movies based on profit, IMDB top 250, popular genres,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is having 28 </a:t>
            </a:r>
            <a:r>
              <a:rPr lang="en"/>
              <a:t>columns and 5044 rows.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Insights and c</a:t>
            </a:r>
            <a:r>
              <a:rPr lang="en"/>
              <a:t>reate report for data-driven decision by answering the questions asked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32175" y="1717350"/>
            <a:ext cx="50568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the dataset and open in excel for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the data to answer the asked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formulas, filters, pivot tables and other functions for finding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charts and graphs for easy and </a:t>
            </a:r>
            <a:r>
              <a:rPr lang="en"/>
              <a:t>meaningful</a:t>
            </a:r>
            <a:r>
              <a:rPr lang="en"/>
              <a:t> data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report and submit the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83075" y="1011550"/>
            <a:ext cx="7753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 Used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8050"/>
            <a:ext cx="2128101" cy="1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900" y="1718050"/>
            <a:ext cx="1404225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150" y="1564450"/>
            <a:ext cx="1755425" cy="1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4400" y="1565650"/>
            <a:ext cx="1827149" cy="17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21" name="Google Shape;121;p24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83950" y="1609400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empty rows, special characters, and duplicate values 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that were not relevant in finding insights were hidden 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cleaning we had 5044 rows (including headings in first row)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cleaning we have 3724 rows (including column headings in first row)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439325" y="350900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Findings &amp; Insights</a:t>
            </a:r>
            <a:endParaRPr sz="30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57200" y="991250"/>
            <a:ext cx="2721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 a Profit column by subtracting gross from the budget</a:t>
            </a:r>
            <a:endParaRPr/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3178938" y="9974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a Pivot Table and sorted the top 20 movies </a:t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039525" y="367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with the Highest Profit</a:t>
            </a:r>
            <a:endParaRPr/>
          </a:p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5847775" y="100355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 a chart for better visualization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5" y="1787150"/>
            <a:ext cx="3041201" cy="30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001" y="1787150"/>
            <a:ext cx="5132924" cy="283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002" r="16995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250</a:t>
            </a:r>
            <a:endParaRPr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Extracted columns needed for a new sheet showing IMDB's Top 250 movies with votes&gt;25000 and IMDB's Top Foreign language film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616100"/>
            <a:ext cx="50006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-1679" l="0" r="0" t="1680"/>
          <a:stretch/>
        </p:blipFill>
        <p:spPr>
          <a:xfrm>
            <a:off x="5346700" y="616100"/>
            <a:ext cx="3686174" cy="4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467775" y="184150"/>
            <a:ext cx="3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Top 250 IMDB Movies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346700" y="215900"/>
            <a:ext cx="35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Top Foreign Language Films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Directors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563350" y="920625"/>
            <a:ext cx="3127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Best director is </a:t>
            </a:r>
            <a:r>
              <a:rPr lang="en">
                <a:solidFill>
                  <a:schemeClr val="accent4"/>
                </a:solidFill>
              </a:rPr>
              <a:t>Akira Kurosawa </a:t>
            </a:r>
            <a:r>
              <a:rPr lang="en"/>
              <a:t>with mean IMDB score of </a:t>
            </a:r>
            <a:r>
              <a:rPr lang="en">
                <a:solidFill>
                  <a:schemeClr val="accent4"/>
                </a:solidFill>
              </a:rPr>
              <a:t>8.7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75" y="1841375"/>
            <a:ext cx="5259925" cy="31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