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100583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11" y="7620"/>
            <a:ext cx="21335" cy="31988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31" y="3192779"/>
            <a:ext cx="161544" cy="2788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383" y="5897879"/>
            <a:ext cx="161544" cy="27736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163" y="7620"/>
            <a:ext cx="315467" cy="26563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719" y="2642616"/>
            <a:ext cx="163067" cy="27736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2315" y="7620"/>
            <a:ext cx="313944" cy="20970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3295" y="0"/>
            <a:ext cx="129540" cy="133807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9872" y="2083307"/>
            <a:ext cx="161544" cy="28041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9872" y="1324355"/>
            <a:ext cx="161544" cy="2804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4068" y="0"/>
            <a:ext cx="359663" cy="77266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3207" y="717804"/>
            <a:ext cx="125056" cy="21640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9" y="2642616"/>
            <a:ext cx="105156" cy="18592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5205984"/>
            <a:ext cx="117348" cy="7056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204" y="2028444"/>
            <a:ext cx="121920" cy="69799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736" y="2712720"/>
            <a:ext cx="97536" cy="15849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776" y="6838186"/>
            <a:ext cx="19812" cy="319887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8976" y="7394447"/>
            <a:ext cx="315467" cy="2642614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4195" y="6573011"/>
            <a:ext cx="161544" cy="278892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8253983"/>
            <a:ext cx="59436" cy="178307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48055" y="7138416"/>
            <a:ext cx="161544" cy="277367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2127" y="7953756"/>
            <a:ext cx="318516" cy="2090926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84631" y="8720328"/>
            <a:ext cx="129540" cy="1338071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19684" y="7694676"/>
            <a:ext cx="163067" cy="280416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19684" y="8453628"/>
            <a:ext cx="163067" cy="28041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68451" y="9285731"/>
            <a:ext cx="355092" cy="758952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91540" y="9124188"/>
            <a:ext cx="128015" cy="216408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200899" y="0"/>
            <a:ext cx="355092" cy="751331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106411" y="696468"/>
            <a:ext cx="128015" cy="222503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327392" y="2258567"/>
            <a:ext cx="160019" cy="27889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42047" y="8351519"/>
            <a:ext cx="254507" cy="169316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447788" y="8142731"/>
            <a:ext cx="132587" cy="22707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394447" y="7620"/>
            <a:ext cx="259079" cy="2264663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330440" y="7138416"/>
            <a:ext cx="161543" cy="27736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165847" y="7402068"/>
            <a:ext cx="260603" cy="264261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11795" y="9410700"/>
            <a:ext cx="161544" cy="277368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589519" y="9674350"/>
            <a:ext cx="19811" cy="370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4682" y="556971"/>
            <a:ext cx="1844039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eni.us/bQPA" TargetMode="External"/><Relationship Id="rId3" Type="http://schemas.openxmlformats.org/officeDocument/2006/relationships/hyperlink" Target="https://geni.us/1A0HIFd" TargetMode="External"/><Relationship Id="rId4" Type="http://schemas.openxmlformats.org/officeDocument/2006/relationships/hyperlink" Target="https://geni.us/6QnziI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9355" y="577088"/>
            <a:ext cx="4519930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47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SCIENTIFIC</a:t>
            </a:r>
            <a:r>
              <a:rPr dirty="0" sz="1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CALCULATOR</a:t>
            </a:r>
            <a:endParaRPr sz="1800">
              <a:latin typeface="Calibri"/>
              <a:cs typeface="Calibri"/>
            </a:endParaRPr>
          </a:p>
          <a:p>
            <a:pPr algn="ctr" marR="145415">
              <a:lnSpc>
                <a:spcPct val="100000"/>
              </a:lnSpc>
              <a:spcBef>
                <a:spcPts val="144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Mini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endParaRPr sz="1400">
              <a:latin typeface="Calibri"/>
              <a:cs typeface="Calibri"/>
            </a:endParaRPr>
          </a:p>
          <a:p>
            <a:pPr algn="ctr" marR="145415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Partial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Fulfillment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Degree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algn="ctr" marR="146685">
              <a:lnSpc>
                <a:spcPct val="100000"/>
              </a:lnSpc>
              <a:spcBef>
                <a:spcPts val="1689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BACHELOR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400">
              <a:latin typeface="Calibri"/>
              <a:cs typeface="Calibri"/>
            </a:endParaRPr>
          </a:p>
          <a:p>
            <a:pPr algn="ctr" marR="146050">
              <a:lnSpc>
                <a:spcPct val="100000"/>
              </a:lnSpc>
              <a:spcBef>
                <a:spcPts val="1310"/>
              </a:spcBef>
            </a:pP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algn="ctr" marR="146050">
              <a:lnSpc>
                <a:spcPct val="100000"/>
              </a:lnSpc>
              <a:spcBef>
                <a:spcPts val="1325"/>
              </a:spcBef>
            </a:pP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5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5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500">
              <a:latin typeface="Calibri"/>
              <a:cs typeface="Calibri"/>
            </a:endParaRPr>
          </a:p>
          <a:p>
            <a:pPr algn="ctr" marR="147955">
              <a:lnSpc>
                <a:spcPct val="100000"/>
              </a:lnSpc>
              <a:spcBef>
                <a:spcPts val="1305"/>
              </a:spcBef>
            </a:pP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  <a:p>
            <a:pPr algn="ctr" marR="61594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dirty="0" sz="1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1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FAIZ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MOHAMMAD</a:t>
            </a:r>
            <a:r>
              <a:rPr dirty="0" sz="1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(200056010045)</a:t>
            </a:r>
            <a:endParaRPr sz="1400">
              <a:latin typeface="Times New Roman"/>
              <a:cs typeface="Times New Roman"/>
            </a:endParaRPr>
          </a:p>
          <a:p>
            <a:pPr algn="ctr" marR="92710">
              <a:lnSpc>
                <a:spcPct val="100000"/>
              </a:lnSpc>
              <a:spcBef>
                <a:spcPts val="1315"/>
              </a:spcBef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Supervision</a:t>
            </a:r>
            <a:r>
              <a:rPr dirty="0" sz="16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1920"/>
              </a:spcBef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GUIDE NAME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- SAMEER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AWASTHI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Calibri"/>
                <a:cs typeface="Calibri"/>
              </a:rPr>
              <a:t>(FACULTY-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CSE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3384" y="4495800"/>
            <a:ext cx="1069848" cy="12268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54404" y="5879414"/>
            <a:ext cx="593979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80340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BABU</a:t>
            </a:r>
            <a:r>
              <a:rPr dirty="0" sz="14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BANARASI</a:t>
            </a:r>
            <a:r>
              <a:rPr dirty="0" sz="1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NORTHERN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INSTITUTE</a:t>
            </a:r>
            <a:r>
              <a:rPr dirty="0" sz="1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TECHNOLOGY,</a:t>
            </a:r>
            <a:r>
              <a:rPr dirty="0" sz="1400" spc="4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LUCKNOW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128" y="6783323"/>
            <a:ext cx="1135379" cy="91287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32712" y="7856601"/>
            <a:ext cx="5607050" cy="1824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Affiated</a:t>
            </a:r>
            <a:r>
              <a:rPr dirty="0" sz="1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Dr.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A.P.J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KALAM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LUCKNOW</a:t>
            </a:r>
            <a:endParaRPr sz="1800">
              <a:latin typeface="Calibri"/>
              <a:cs typeface="Calibri"/>
            </a:endParaRPr>
          </a:p>
          <a:p>
            <a:pPr algn="ctr" marL="494030" marR="484505">
              <a:lnSpc>
                <a:spcPct val="199400"/>
              </a:lnSpc>
              <a:spcBef>
                <a:spcPts val="35"/>
              </a:spcBef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(Formerly</a:t>
            </a:r>
            <a:r>
              <a:rPr dirty="0" sz="16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Uttar</a:t>
            </a:r>
            <a:r>
              <a:rPr dirty="0" sz="16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Pradesh</a:t>
            </a:r>
            <a:r>
              <a:rPr dirty="0" sz="16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dirty="0" sz="16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University,Lucknow) Jan,2022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8" name="object 8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4267" y="328676"/>
            <a:ext cx="6414135" cy="687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358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CHAPTER:</a:t>
            </a:r>
            <a:r>
              <a:rPr dirty="0" sz="2400" spc="-3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0" b="1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  <a:p>
            <a:pPr marL="1989455">
              <a:lnSpc>
                <a:spcPct val="100000"/>
              </a:lnSpc>
              <a:spcBef>
                <a:spcPts val="2520"/>
              </a:spcBef>
            </a:pPr>
            <a:r>
              <a:rPr dirty="0" sz="2400" spc="-10" b="1">
                <a:solidFill>
                  <a:srgbClr val="FFFFFF"/>
                </a:solidFill>
                <a:latin typeface="Georgia"/>
                <a:cs typeface="Georgia"/>
              </a:rPr>
              <a:t>OBJECTIVE</a:t>
            </a:r>
            <a:endParaRPr sz="2400">
              <a:latin typeface="Georgia"/>
              <a:cs typeface="Georgia"/>
            </a:endParaRPr>
          </a:p>
          <a:p>
            <a:pPr marL="12700" marR="494665">
              <a:lnSpc>
                <a:spcPct val="100000"/>
              </a:lnSpc>
              <a:spcBef>
                <a:spcPts val="2535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electronic calculator,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usually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handheld,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designed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science,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engineering,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mathematics.</a:t>
            </a:r>
            <a:r>
              <a:rPr dirty="0" sz="24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completely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replaced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slide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rules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traditional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applications,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widely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both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professional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settings.</a:t>
            </a:r>
            <a:endParaRPr sz="2400">
              <a:latin typeface="Arial MT"/>
              <a:cs typeface="Arial MT"/>
            </a:endParaRPr>
          </a:p>
          <a:p>
            <a:pPr marL="12700" marR="149923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dirty="0" sz="24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computational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9600"/>
              </a:lnSpc>
              <a:spcBef>
                <a:spcPts val="15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classes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students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whole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lot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computational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basic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arithmetical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calculations.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easier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stress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math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concepts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rather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stressing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basic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arithmetical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calculations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CHAPTER:-</a:t>
            </a:r>
            <a:r>
              <a:rPr dirty="0" spc="-50"/>
              <a:t>4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194" y="1549654"/>
            <a:ext cx="1938020" cy="748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CODING:-</a:t>
            </a:r>
            <a:endParaRPr sz="2400">
              <a:latin typeface="Arial MT"/>
              <a:cs typeface="Arial MT"/>
            </a:endParaRPr>
          </a:p>
          <a:p>
            <a:pPr algn="just" marL="12700" marR="215900">
              <a:lnSpc>
                <a:spcPct val="100000"/>
              </a:lnSpc>
              <a:spcBef>
                <a:spcPts val="1880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#include&lt;stdio.h&gt;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#include&lt;conio.h&gt;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#include&lt;math.h&gt;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#define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Arial MT"/>
                <a:cs typeface="Arial MT"/>
              </a:rPr>
              <a:t>PI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3.141</a:t>
            </a:r>
            <a:endParaRPr sz="1800">
              <a:latin typeface="Arial MT"/>
              <a:cs typeface="Arial MT"/>
            </a:endParaRPr>
          </a:p>
          <a:p>
            <a:pPr marL="12700" marR="1905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#define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Arial MT"/>
                <a:cs typeface="Arial MT"/>
              </a:rPr>
              <a:t>MAX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180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#include&lt;stdlib.h&gt;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#include&lt;string.h&gt; 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x=0,result=0;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add(void);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sub(void);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mul(void);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div(void);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clear(void);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sine(void);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cosine(void);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sec(void);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cosec(void);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tangent(void);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cotangent(void);</a:t>
            </a:r>
            <a:endParaRPr sz="1800">
              <a:latin typeface="Arial MT"/>
              <a:cs typeface="Arial MT"/>
            </a:endParaRPr>
          </a:p>
          <a:p>
            <a:pPr marL="12700" marR="273685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cube(void);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square(void);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sqroot(void); 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mod(void);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menu(void);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main()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9644" y="20828"/>
            <a:ext cx="3456304" cy="990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char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name[20],password[20];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r;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clrscr();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canditate:");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gets(name);</a:t>
            </a:r>
            <a:endParaRPr sz="1800">
              <a:latin typeface="Arial MT"/>
              <a:cs typeface="Arial MT"/>
            </a:endParaRPr>
          </a:p>
          <a:p>
            <a:pPr marL="12700" marR="80962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password:");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gets(password);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r=strcmp(name,password);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getch();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while(1)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39065" marR="1892300" indent="-628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clrscr(); </a:t>
            </a:r>
            <a:r>
              <a:rPr dirty="0" sz="1800" spc="-140">
                <a:solidFill>
                  <a:srgbClr val="FFFFFF"/>
                </a:solidFill>
                <a:latin typeface="Arial MT"/>
                <a:cs typeface="Arial MT"/>
              </a:rPr>
              <a:t>textcolor(BLUE);</a:t>
            </a:r>
            <a:endParaRPr sz="1800">
              <a:latin typeface="Arial MT"/>
              <a:cs typeface="Arial MT"/>
            </a:endParaRPr>
          </a:p>
          <a:p>
            <a:pPr marL="76200" marR="234315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cprintf("\n\nresult</a:t>
            </a:r>
            <a:r>
              <a:rPr dirty="0" sz="1800" spc="2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%d\n",result);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scanf("%d",&amp;result);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getch();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switch(menu())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02565" marR="2679065" indent="-1905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1: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add();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x=1;</a:t>
            </a:r>
            <a:endParaRPr sz="1800">
              <a:latin typeface="Arial MT"/>
              <a:cs typeface="Arial MT"/>
            </a:endParaRPr>
          </a:p>
          <a:p>
            <a:pPr marL="12700" marR="2639695" indent="1898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2: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sub();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x=1;</a:t>
            </a:r>
            <a:endParaRPr sz="1800">
              <a:latin typeface="Arial MT"/>
              <a:cs typeface="Arial MT"/>
            </a:endParaRPr>
          </a:p>
          <a:p>
            <a:pPr marL="12700" marR="2703195" indent="126364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3: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mul();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x=1;</a:t>
            </a:r>
            <a:endParaRPr sz="1800">
              <a:latin typeface="Arial MT"/>
              <a:cs typeface="Arial MT"/>
            </a:endParaRPr>
          </a:p>
          <a:p>
            <a:pPr marL="12700" marR="2703195" indent="126364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4: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div();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x=1;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5844" y="401828"/>
            <a:ext cx="1417955" cy="962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5: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mod();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x=1;</a:t>
            </a:r>
            <a:endParaRPr sz="1800">
              <a:latin typeface="Arial MT"/>
              <a:cs typeface="Arial MT"/>
            </a:endParaRPr>
          </a:p>
          <a:p>
            <a:pPr marL="12700" marR="537210" indent="2540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6:</a:t>
            </a:r>
            <a:endParaRPr sz="1800">
              <a:latin typeface="Arial MT"/>
              <a:cs typeface="Arial MT"/>
            </a:endParaRPr>
          </a:p>
          <a:p>
            <a:pPr marL="266700" marR="50038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clear();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x=0;</a:t>
            </a:r>
            <a:endParaRPr sz="1800">
              <a:latin typeface="Arial MT"/>
              <a:cs typeface="Arial MT"/>
            </a:endParaRPr>
          </a:p>
          <a:p>
            <a:pPr marL="12700" marR="537210" indent="2540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7: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sine();</a:t>
            </a:r>
            <a:endParaRPr sz="1800">
              <a:latin typeface="Arial MT"/>
              <a:cs typeface="Arial MT"/>
            </a:endParaRPr>
          </a:p>
          <a:p>
            <a:pPr marL="12700" marR="474980" indent="316865">
              <a:lnSpc>
                <a:spcPct val="100000"/>
              </a:lnSpc>
              <a:spcBef>
                <a:spcPts val="5"/>
              </a:spcBef>
            </a:pP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8:</a:t>
            </a:r>
            <a:endParaRPr sz="1800">
              <a:latin typeface="Arial MT"/>
              <a:cs typeface="Arial MT"/>
            </a:endParaRPr>
          </a:p>
          <a:p>
            <a:pPr marL="329565" marR="350520">
              <a:lnSpc>
                <a:spcPct val="100000"/>
              </a:lnSpc>
            </a:pPr>
            <a:r>
              <a:rPr dirty="0" sz="1800" spc="-140">
                <a:solidFill>
                  <a:srgbClr val="FFFFFF"/>
                </a:solidFill>
                <a:latin typeface="Arial MT"/>
                <a:cs typeface="Arial MT"/>
              </a:rPr>
              <a:t>cosine();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9: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tangent();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10:</a:t>
            </a:r>
            <a:endParaRPr sz="1800">
              <a:latin typeface="Arial MT"/>
              <a:cs typeface="Arial MT"/>
            </a:endParaRPr>
          </a:p>
          <a:p>
            <a:pPr marL="329565" marR="5080">
              <a:lnSpc>
                <a:spcPct val="100000"/>
              </a:lnSpc>
            </a:pP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cotangent();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11:</a:t>
            </a:r>
            <a:endParaRPr sz="1800">
              <a:latin typeface="Arial MT"/>
              <a:cs typeface="Arial MT"/>
            </a:endParaRPr>
          </a:p>
          <a:p>
            <a:pPr marL="393065" marR="41084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sec();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12: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cosec();</a:t>
            </a:r>
            <a:endParaRPr sz="1800">
              <a:latin typeface="Arial MT"/>
              <a:cs typeface="Arial MT"/>
            </a:endParaRPr>
          </a:p>
          <a:p>
            <a:pPr marL="12700" marR="474980" indent="316865">
              <a:lnSpc>
                <a:spcPct val="100000"/>
              </a:lnSpc>
              <a:spcBef>
                <a:spcPts val="5"/>
              </a:spcBef>
            </a:pP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break;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14:</a:t>
            </a:r>
            <a:endParaRPr sz="1800">
              <a:latin typeface="Arial MT"/>
              <a:cs typeface="Arial MT"/>
            </a:endParaRPr>
          </a:p>
          <a:p>
            <a:pPr marL="329565" marR="464184">
              <a:lnSpc>
                <a:spcPct val="100000"/>
              </a:lnSpc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cube();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15:</a:t>
            </a:r>
            <a:endParaRPr sz="1800">
              <a:latin typeface="Arial MT"/>
              <a:cs typeface="Arial MT"/>
            </a:endParaRPr>
          </a:p>
          <a:p>
            <a:pPr marL="329565" marR="274320">
              <a:lnSpc>
                <a:spcPct val="100000"/>
              </a:lnSpc>
            </a:pP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square();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16:</a:t>
            </a:r>
            <a:endParaRPr sz="1800">
              <a:latin typeface="Arial MT"/>
              <a:cs typeface="Arial MT"/>
            </a:endParaRPr>
          </a:p>
          <a:p>
            <a:pPr marL="393065" marR="264795">
              <a:lnSpc>
                <a:spcPct val="100000"/>
              </a:lnSpc>
            </a:pP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sqroot();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2074" y="1225042"/>
            <a:ext cx="1978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800" spc="-33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AGAIN: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\n");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2044" y="401828"/>
            <a:ext cx="280543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13: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exit(0);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default:</a:t>
            </a:r>
            <a:endParaRPr sz="1800">
              <a:latin typeface="Arial MT"/>
              <a:cs typeface="Arial MT"/>
            </a:endParaRPr>
          </a:p>
          <a:p>
            <a:pPr marL="393065" marR="508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printf("WRONG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Arial MT"/>
                <a:cs typeface="Arial MT"/>
              </a:rPr>
              <a:t>CHOICE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break;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getch();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}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menu(void)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76502" y="3419983"/>
            <a:ext cx="5241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m;</a:t>
            </a:r>
            <a:endParaRPr sz="1800">
              <a:latin typeface="Arial MT"/>
              <a:cs typeface="Arial MT"/>
            </a:endParaRPr>
          </a:p>
          <a:p>
            <a:pPr marL="7493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printf("\n#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519936" y="4014251"/>
          <a:ext cx="4067810" cy="435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855"/>
                <a:gridCol w="1273175"/>
                <a:gridCol w="1210945"/>
              </a:tblGrid>
              <a:tr h="26098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9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9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sub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mul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div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clear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103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03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000"/>
                        </a:lnSpc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cosec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000"/>
                        </a:lnSpc>
                      </a:pPr>
                      <a:r>
                        <a:rPr dirty="0" sz="18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exit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000"/>
                        </a:lnSpc>
                      </a:pPr>
                      <a:r>
                        <a:rPr dirty="0" sz="1800" spc="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***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000"/>
                        </a:lnSpc>
                      </a:pPr>
                      <a:r>
                        <a:rPr dirty="0" sz="1800" spc="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**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200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6098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printf("\n#</a:t>
                      </a:r>
                      <a:r>
                        <a:rPr dirty="0" sz="1800" spc="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1960"/>
                        </a:lnSpc>
                      </a:pPr>
                      <a:r>
                        <a:rPr dirty="0" sz="18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sqrt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960"/>
                        </a:lnSpc>
                      </a:pPr>
                      <a:r>
                        <a:rPr dirty="0" sz="1800" spc="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#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");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476502" y="8358378"/>
            <a:ext cx="52412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printf("\n#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</a:t>
            </a:r>
            <a:endParaRPr sz="1800">
              <a:latin typeface="Arial MT"/>
              <a:cs typeface="Arial MT"/>
            </a:endParaRPr>
          </a:p>
          <a:p>
            <a:pPr marL="74930" marR="242697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printf("\n\nenter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option:</a:t>
            </a:r>
            <a:r>
              <a:rPr dirty="0" sz="18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scanf("%d",&amp;m);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m;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8194" y="20828"/>
            <a:ext cx="3133725" cy="990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add()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a,b;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if(x)</a:t>
            </a:r>
            <a:endParaRPr sz="1800">
              <a:latin typeface="Arial MT"/>
              <a:cs typeface="Arial MT"/>
            </a:endParaRPr>
          </a:p>
          <a:p>
            <a:pPr marL="329565" marR="241935">
              <a:lnSpc>
                <a:spcPct val="100000"/>
              </a:lnSpc>
              <a:tabLst>
                <a:tab pos="267843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textcolor(GREEN);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scanf("%d",&amp;a); result=result+a;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printf("result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=%d",result);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329565" marR="66675" indent="-317500">
              <a:lnSpc>
                <a:spcPct val="100000"/>
              </a:lnSpc>
              <a:spcBef>
                <a:spcPts val="5"/>
              </a:spcBef>
              <a:tabLst>
                <a:tab pos="405765" algn="l"/>
                <a:tab pos="2853055" algn="l"/>
              </a:tabLst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scanf("%d%d",&amp;a,&amp;b);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result=a+b;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tabLst>
                <a:tab pos="1719580" algn="l"/>
                <a:tab pos="1998980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%d",result);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sub()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a,b;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if(x)</a:t>
            </a:r>
            <a:endParaRPr sz="1800">
              <a:latin typeface="Arial MT"/>
              <a:cs typeface="Arial MT"/>
            </a:endParaRPr>
          </a:p>
          <a:p>
            <a:pPr marL="393700" marR="138430">
              <a:lnSpc>
                <a:spcPct val="100000"/>
              </a:lnSpc>
              <a:tabLst>
                <a:tab pos="2781935" algn="l"/>
              </a:tabLst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{textcolor(GREEN);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scanf("%d",&amp;a);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result=result-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 spc="3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3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%d",result);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393700" marR="5080">
              <a:lnSpc>
                <a:spcPct val="100000"/>
              </a:lnSpc>
              <a:tabLst>
                <a:tab pos="2916555" algn="l"/>
              </a:tabLst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{textcolor(GREEN);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scanf("%d%d",&amp;a,&amp;b);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result=a-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b;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tabLst>
                <a:tab pos="1783714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=%d",result);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20828"/>
            <a:ext cx="294830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mul()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a,b;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if(x)</a:t>
            </a:r>
            <a:endParaRPr sz="1800">
              <a:latin typeface="Arial MT"/>
              <a:cs typeface="Arial MT"/>
            </a:endParaRPr>
          </a:p>
          <a:p>
            <a:pPr marL="469265" marR="5080">
              <a:lnSpc>
                <a:spcPct val="100000"/>
              </a:lnSpc>
              <a:tabLst>
                <a:tab pos="2730500" algn="l"/>
              </a:tabLst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{textcolor(GREEN);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scanf("%d",&amp;a); result=result*a;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31612" y="2215642"/>
            <a:ext cx="1229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=%d",result);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9194" y="2215642"/>
            <a:ext cx="12280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2044" y="3038982"/>
            <a:ext cx="3470910" cy="688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{textcolor(GREEN);</a:t>
            </a:r>
            <a:endParaRPr sz="1800">
              <a:latin typeface="Arial MT"/>
              <a:cs typeface="Arial MT"/>
            </a:endParaRPr>
          </a:p>
          <a:p>
            <a:pPr marL="469265" marR="194310">
              <a:lnSpc>
                <a:spcPct val="100000"/>
              </a:lnSpc>
              <a:tabLst>
                <a:tab pos="306324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printf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("enter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scanf("%d%d",&amp;a,&amp;b);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result=a*b;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tabLst>
                <a:tab pos="1858645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%d",result);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div()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23900" marR="1668780" indent="-71183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a,b,finalresult;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if(x)</a:t>
            </a:r>
            <a:endParaRPr sz="1800">
              <a:latin typeface="Arial MT"/>
              <a:cs typeface="Arial MT"/>
            </a:endParaRPr>
          </a:p>
          <a:p>
            <a:pPr marL="914400" marR="17780">
              <a:lnSpc>
                <a:spcPct val="100000"/>
              </a:lnSpc>
              <a:tabLst>
                <a:tab pos="1181100" algn="l"/>
              </a:tabLst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textcolor(GREEN);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number:</a:t>
            </a:r>
            <a:r>
              <a:rPr dirty="0" sz="1800" spc="3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scanf("%f",&amp;a); result=result/a;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=%d",result);</a:t>
            </a:r>
            <a:endParaRPr sz="1800">
              <a:latin typeface="Arial MT"/>
              <a:cs typeface="Arial MT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5334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850265" marR="1079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 spc="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scanf("%f%f",&amp;a,&amp;b); result=a/b;</a:t>
            </a:r>
            <a:endParaRPr sz="18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  <a:tabLst>
                <a:tab pos="2240915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%f",result);</a:t>
            </a:r>
            <a:endParaRPr sz="18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1544" y="29921"/>
            <a:ext cx="274574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mod()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 marR="2084070" indent="-64135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a,b;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if(x)</a:t>
            </a:r>
            <a:endParaRPr sz="1800">
              <a:latin typeface="Arial MT"/>
              <a:cs typeface="Arial MT"/>
            </a:endParaRPr>
          </a:p>
          <a:p>
            <a:pPr marL="139065" marR="5080" indent="-62865">
              <a:lnSpc>
                <a:spcPct val="100000"/>
              </a:lnSpc>
              <a:tabLst>
                <a:tab pos="252730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 spc="4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textcolor(GREEN);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scanf("%d",&amp;a);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result=result%a;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27445" y="2224862"/>
            <a:ext cx="1078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%d",result);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8036" y="2224862"/>
            <a:ext cx="15049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1544" y="3048381"/>
            <a:ext cx="2858135" cy="6610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45085">
              <a:lnSpc>
                <a:spcPct val="100000"/>
              </a:lnSpc>
              <a:spcBef>
                <a:spcPts val="100"/>
              </a:spcBef>
              <a:tabLst>
                <a:tab pos="2599055" algn="l"/>
              </a:tabLst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{textcolor(GREEN);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scanf("%d%d",&amp;a,&amp;b);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result=a%b;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cprintf("result</a:t>
            </a:r>
            <a:r>
              <a:rPr dirty="0" sz="18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%d",result);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clear()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printf("DATA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75">
                <a:solidFill>
                  <a:srgbClr val="FFFFFF"/>
                </a:solidFill>
                <a:latin typeface="Arial MT"/>
                <a:cs typeface="Arial MT"/>
              </a:rPr>
              <a:t>CLEARED: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\n");</a:t>
            </a:r>
            <a:endParaRPr sz="1800">
              <a:latin typeface="Arial MT"/>
              <a:cs typeface="Arial MT"/>
            </a:endParaRPr>
          </a:p>
          <a:p>
            <a:pPr marL="76200" marR="1952625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result=0;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x=0;</a:t>
            </a:r>
            <a:endParaRPr sz="18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sine()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 marR="1125220" indent="126364">
              <a:lnSpc>
                <a:spcPct val="100000"/>
              </a:lnSpc>
            </a:pP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textcolor(RED);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266700" marR="9525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</a:t>
            </a:r>
            <a:endParaRPr sz="1800">
              <a:latin typeface="Arial MT"/>
              <a:cs typeface="Arial MT"/>
            </a:endParaRPr>
          </a:p>
          <a:p>
            <a:pPr marL="469265" marR="385445" indent="254000">
              <a:lnSpc>
                <a:spcPct val="100000"/>
              </a:lnSpc>
            </a:pP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m=sin(n);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cprintf("value: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%f",m);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173228"/>
            <a:ext cx="3225165" cy="825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cosine()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{textcolor(RED);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469265" marR="259079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m=cos(n);</a:t>
            </a:r>
            <a:endParaRPr sz="1800">
              <a:latin typeface="Arial MT"/>
              <a:cs typeface="Arial MT"/>
            </a:endParaRPr>
          </a:p>
          <a:p>
            <a:pPr marL="596265">
              <a:lnSpc>
                <a:spcPct val="100000"/>
              </a:lnSpc>
              <a:tabLst>
                <a:tab pos="1991995" algn="l"/>
                <a:tab pos="2170430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cprintf("value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%f",m);</a:t>
            </a:r>
            <a:endParaRPr sz="1800">
              <a:latin typeface="Arial MT"/>
              <a:cs typeface="Arial MT"/>
            </a:endParaRPr>
          </a:p>
          <a:p>
            <a:pPr marL="5962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596265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tangent()</a:t>
            </a:r>
            <a:endParaRPr sz="1800">
              <a:latin typeface="Arial MT"/>
              <a:cs typeface="Arial MT"/>
            </a:endParaRPr>
          </a:p>
          <a:p>
            <a:pPr marL="596265" marR="1213485">
              <a:lnSpc>
                <a:spcPct val="100000"/>
              </a:lnSpc>
            </a:pP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{textcolor(RED);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59626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596265" marR="13208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 m=tan(n);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  <a:tabLst>
                <a:tab pos="2119630" algn="l"/>
                <a:tab pos="2360930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cprintf("value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%f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",m);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cotangent()</a:t>
            </a:r>
            <a:endParaRPr sz="1800">
              <a:latin typeface="Arial MT"/>
              <a:cs typeface="Arial MT"/>
            </a:endParaRPr>
          </a:p>
          <a:p>
            <a:pPr marL="723900" marR="1085850">
              <a:lnSpc>
                <a:spcPct val="100000"/>
              </a:lnSpc>
            </a:pP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{textcolor(RED);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</a:t>
            </a:r>
            <a:endParaRPr sz="1800">
              <a:latin typeface="Arial MT"/>
              <a:cs typeface="Arial MT"/>
            </a:endParaRPr>
          </a:p>
          <a:p>
            <a:pPr marL="914400" marR="244475" indent="-190500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 m=1/tan(n);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cprintf("value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%f",m);</a:t>
            </a:r>
            <a:endParaRPr sz="1800">
              <a:latin typeface="Arial MT"/>
              <a:cs typeface="Arial MT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95601" y="630123"/>
            <a:ext cx="3161665" cy="770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sec()</a:t>
            </a:r>
            <a:endParaRPr sz="1800">
              <a:latin typeface="Arial MT"/>
              <a:cs typeface="Arial MT"/>
            </a:endParaRPr>
          </a:p>
          <a:p>
            <a:pPr marL="660400" marR="895350" indent="190500">
              <a:lnSpc>
                <a:spcPct val="100000"/>
              </a:lnSpc>
              <a:spcBef>
                <a:spcPts val="5"/>
              </a:spcBef>
            </a:pP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{textcolor(RED);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660400" marR="508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</a:t>
            </a:r>
            <a:endParaRPr sz="1800">
              <a:latin typeface="Arial MT"/>
              <a:cs typeface="Arial MT"/>
            </a:endParaRPr>
          </a:p>
          <a:p>
            <a:pPr marL="850900" marR="24447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 m=1/cos(n);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cprintf("value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%f",m);</a:t>
            </a:r>
            <a:endParaRPr sz="1800">
              <a:latin typeface="Arial MT"/>
              <a:cs typeface="Arial MT"/>
            </a:endParaRPr>
          </a:p>
          <a:p>
            <a:pPr marL="13081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786765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cosec()</a:t>
            </a:r>
            <a:endParaRPr sz="1800">
              <a:latin typeface="Arial MT"/>
              <a:cs typeface="Arial MT"/>
            </a:endParaRPr>
          </a:p>
          <a:p>
            <a:pPr marL="660400" marR="895350" indent="126364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textcolor(RED);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angle;</a:t>
            </a:r>
            <a:endParaRPr sz="18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float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cprintf("enter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angle:</a:t>
            </a:r>
            <a:r>
              <a:rPr dirty="0" sz="18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");</a:t>
            </a:r>
            <a:endParaRPr sz="1800">
              <a:latin typeface="Arial MT"/>
              <a:cs typeface="Arial MT"/>
            </a:endParaRPr>
          </a:p>
          <a:p>
            <a:pPr marL="850900" marR="244475" indent="-190500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scanf("%d",&amp;angle);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n=(PI/MAX)*angle; m=1/sin(n);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cprintf("value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%f",m);</a:t>
            </a:r>
            <a:endParaRPr sz="18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cube()</a:t>
            </a:r>
            <a:endParaRPr sz="1800">
              <a:latin typeface="Arial MT"/>
              <a:cs typeface="Arial MT"/>
            </a:endParaRPr>
          </a:p>
          <a:p>
            <a:pPr marL="139065" marR="154368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textcolor(RED);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number:");</a:t>
            </a:r>
            <a:endParaRPr sz="1800">
              <a:latin typeface="Arial MT"/>
              <a:cs typeface="Arial MT"/>
            </a:endParaRPr>
          </a:p>
          <a:p>
            <a:pPr marL="139065" marR="934085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scanf("%d",&amp;n);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m=n*n*n;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cprintf("result=%d",m);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916304"/>
            <a:ext cx="5985510" cy="623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9814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DECLARATION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hereby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declare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dirty="0" sz="1600" spc="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entitled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“DIGITAL</a:t>
            </a:r>
            <a:r>
              <a:rPr dirty="0" sz="16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DISPLAY”,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carried</a:t>
            </a:r>
            <a:r>
              <a:rPr dirty="0" sz="160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us.</a:t>
            </a:r>
            <a:r>
              <a:rPr dirty="0" sz="16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submitted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matter</a:t>
            </a:r>
            <a:r>
              <a:rPr dirty="0" sz="1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embodied</a:t>
            </a:r>
            <a:r>
              <a:rPr dirty="0" sz="16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dirty="0" sz="1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6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award</a:t>
            </a:r>
            <a:r>
              <a:rPr dirty="0" sz="1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6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degree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diploma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Institute.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0000"/>
              </a:lnSpc>
              <a:spcBef>
                <a:spcPts val="994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credit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11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original</a:t>
            </a:r>
            <a:r>
              <a:rPr dirty="0" sz="1600" spc="1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authors/sources</a:t>
            </a:r>
            <a:r>
              <a:rPr dirty="0" sz="1600" spc="11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6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25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words,</a:t>
            </a:r>
            <a:r>
              <a:rPr dirty="0" sz="1600" spc="335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ideas,</a:t>
            </a:r>
            <a:r>
              <a:rPr dirty="0" sz="1600" spc="325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diagrams,</a:t>
            </a:r>
            <a:r>
              <a:rPr dirty="0" sz="1600" spc="16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graphics,</a:t>
            </a:r>
            <a:r>
              <a:rPr dirty="0" sz="1600" spc="33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1600" spc="33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programs,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experiments,</a:t>
            </a:r>
            <a:r>
              <a:rPr dirty="0" sz="1600" spc="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results,</a:t>
            </a:r>
            <a:r>
              <a:rPr dirty="0" sz="16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16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original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contribution.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quotation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marks</a:t>
            </a:r>
            <a:r>
              <a:rPr dirty="0" sz="1600" spc="2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verbatim</a:t>
            </a:r>
            <a:r>
              <a:rPr dirty="0" sz="1600" spc="20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sentences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given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credit</a:t>
            </a:r>
            <a:r>
              <a:rPr dirty="0" sz="16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original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authors/sources.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0000"/>
              </a:lnSpc>
              <a:spcBef>
                <a:spcPts val="101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affirm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portion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600" spc="15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plagiarized,</a:t>
            </a:r>
            <a:r>
              <a:rPr dirty="0" sz="1600" spc="14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15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experiments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reported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manipulated.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dirty="0" sz="1600" spc="1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600" spc="1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complaint</a:t>
            </a:r>
            <a:r>
              <a:rPr dirty="0" sz="1600" spc="1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plagiarism</a:t>
            </a:r>
            <a:r>
              <a:rPr dirty="0" sz="1600" spc="12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13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manipulation</a:t>
            </a:r>
            <a:r>
              <a:rPr dirty="0" sz="1600" spc="12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experiments</a:t>
            </a:r>
            <a:r>
              <a:rPr dirty="0" sz="16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results,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fully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responsible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answerable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600">
              <a:latin typeface="Times New Roman"/>
              <a:cs typeface="Times New Roman"/>
            </a:endParaRPr>
          </a:p>
          <a:p>
            <a:pPr marL="13970" marR="2938780">
              <a:lnSpc>
                <a:spcPct val="1350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:FAIZ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MOHAMMAD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Enroll.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:2000560100045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(Candidate</a:t>
            </a:r>
            <a:r>
              <a:rPr dirty="0" sz="1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Signature)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4" name="object 4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95601" y="249428"/>
            <a:ext cx="257937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square()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textcolor(RED);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139065" marR="508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number:");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scanf("%d",&amp;n);</a:t>
            </a:r>
            <a:endParaRPr sz="1800">
              <a:latin typeface="Arial MT"/>
              <a:cs typeface="Arial MT"/>
            </a:endParaRPr>
          </a:p>
          <a:p>
            <a:pPr marL="139065" marR="35242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m=n*n;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cprintf("result=%d",m);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sqroot()</a:t>
            </a:r>
            <a:endParaRPr sz="18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{textcolor(RED);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m,n;</a:t>
            </a:r>
            <a:endParaRPr sz="1800">
              <a:latin typeface="Arial MT"/>
              <a:cs typeface="Arial MT"/>
            </a:endParaRPr>
          </a:p>
          <a:p>
            <a:pPr marL="139065" marR="508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printf("enter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number:");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scanf("%d",&amp;n);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m=sqrt(n);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cprintf("result=%d",m);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753355"/>
            <a:ext cx="5966459" cy="50764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8646" y="390855"/>
            <a:ext cx="5619115" cy="9491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794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3200">
              <a:latin typeface="Trebuchet MS"/>
              <a:cs typeface="Trebuchet MS"/>
            </a:endParaRPr>
          </a:p>
          <a:p>
            <a:pPr marL="27940" marR="247650">
              <a:lnSpc>
                <a:spcPct val="100000"/>
              </a:lnSpc>
              <a:spcBef>
                <a:spcPts val="239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end 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 would like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concluded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aim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make this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24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24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research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dirty="0" sz="24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40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27940">
              <a:lnSpc>
                <a:spcPts val="2845"/>
              </a:lnSpc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24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r>
              <a:rPr dirty="0" sz="24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improvement</a:t>
            </a:r>
            <a:r>
              <a:rPr dirty="0" sz="24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dirty="0" sz="24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24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157605">
              <a:lnSpc>
                <a:spcPts val="3870"/>
              </a:lnSpc>
              <a:spcBef>
                <a:spcPts val="5"/>
              </a:spcBef>
            </a:pPr>
            <a:r>
              <a:rPr dirty="0" sz="3600" spc="-120" b="1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6030"/>
              </a:lnSpc>
            </a:pPr>
            <a:r>
              <a:rPr dirty="0" sz="5400" spc="-33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5400" spc="6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C:</a:t>
            </a:r>
            <a:r>
              <a:rPr dirty="0" u="sng" sz="2400" spc="-2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dirty="0" u="sng" sz="2400" spc="-2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Complete</a:t>
            </a:r>
            <a:r>
              <a:rPr dirty="0" u="sng" sz="2400" spc="-1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2400" spc="-1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Complete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Edition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Herbert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Schildt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C++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reference.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teaches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subset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C++.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6400"/>
              </a:lnSpc>
            </a:pPr>
            <a:r>
              <a:rPr dirty="0" sz="54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5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Head</a:t>
            </a:r>
            <a:r>
              <a:rPr dirty="0" u="sng" sz="2400" spc="-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First</a:t>
            </a:r>
            <a:r>
              <a:rPr dirty="0" u="sng" sz="2400" spc="-3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C:</a:t>
            </a:r>
            <a:r>
              <a:rPr dirty="0" u="sng" sz="2400" spc="-9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dirty="0" u="sng" sz="2400" spc="-10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400" spc="-1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Brain-Friendly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u="sng" sz="2400" spc="-1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3"/>
              </a:rPr>
              <a:t>Guide</a:t>
            </a:r>
            <a:endParaRPr sz="2400">
              <a:latin typeface="Arial"/>
              <a:cs typeface="Arial"/>
            </a:endParaRPr>
          </a:p>
          <a:p>
            <a:pPr marL="12700" marR="29146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written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Griffiths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David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in-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depth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knowledge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about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language.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5690"/>
              </a:lnSpc>
            </a:pPr>
            <a:r>
              <a:rPr dirty="0" sz="480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4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Expert</a:t>
            </a:r>
            <a:r>
              <a:rPr dirty="0" u="sng" sz="2400" spc="-3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dirty="0" u="sng" sz="2400" spc="-45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240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Programming:</a:t>
            </a:r>
            <a:r>
              <a:rPr dirty="0" u="sng" sz="2400" spc="-5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2400" spc="-2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Deep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u="sng" sz="2400" spc="-10" b="1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4"/>
              </a:rPr>
              <a:t>Secrets</a:t>
            </a:r>
            <a:endParaRPr sz="240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Expert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written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Peter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Van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Der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Linden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second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tips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916304"/>
            <a:ext cx="6048375" cy="4167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0985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CERTIFICATE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5000"/>
              </a:lnSpc>
            </a:pP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Certified</a:t>
            </a:r>
            <a:r>
              <a:rPr dirty="0" sz="1600" spc="1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dirty="0" sz="1600" spc="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Cambria"/>
                <a:cs typeface="Cambria"/>
              </a:rPr>
              <a:t>Mohd.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Cambria"/>
                <a:cs typeface="Cambria"/>
              </a:rPr>
              <a:t>Amaan</a:t>
            </a:r>
            <a:r>
              <a:rPr dirty="0" sz="1600" spc="1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khan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-50">
                <a:solidFill>
                  <a:srgbClr val="FFFFFF"/>
                </a:solidFill>
                <a:latin typeface="Cambria"/>
                <a:cs typeface="Cambria"/>
              </a:rPr>
              <a:t>(2000560100068)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dirty="0" sz="1600" spc="1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"/>
                <a:cs typeface="Cambria"/>
              </a:rPr>
              <a:t>carried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dirty="0" sz="1600" spc="215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2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dirty="0" sz="1600" spc="215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dirty="0" sz="1600" spc="22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presented</a:t>
            </a:r>
            <a:r>
              <a:rPr dirty="0" sz="1600" spc="49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1600" spc="22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dirty="0" sz="1600" spc="215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report</a:t>
            </a:r>
            <a:r>
              <a:rPr dirty="0" sz="1600" spc="215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dirty="0" sz="1600" spc="-10">
                <a:solidFill>
                  <a:srgbClr val="FFFFFF"/>
                </a:solidFill>
                <a:latin typeface="Cambria"/>
                <a:cs typeface="Cambria"/>
              </a:rPr>
              <a:t>entitled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“Scientific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calculator”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award</a:t>
            </a:r>
            <a:r>
              <a:rPr dirty="0" sz="1600" spc="12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Bachelor</a:t>
            </a:r>
            <a:r>
              <a:rPr dirty="0" sz="1600" spc="1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Cambria"/>
                <a:cs typeface="Cambria"/>
              </a:rPr>
              <a:t>Technology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1600" spc="33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70">
                <a:solidFill>
                  <a:srgbClr val="FFFFFF"/>
                </a:solidFill>
                <a:latin typeface="Cambria"/>
                <a:cs typeface="Cambria"/>
              </a:rPr>
              <a:t>Dr.</a:t>
            </a:r>
            <a:r>
              <a:rPr dirty="0" sz="1600" spc="3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105">
                <a:solidFill>
                  <a:srgbClr val="FFFFFF"/>
                </a:solidFill>
                <a:latin typeface="Cambria"/>
                <a:cs typeface="Cambria"/>
              </a:rPr>
              <a:t>APJ</a:t>
            </a:r>
            <a:r>
              <a:rPr dirty="0" sz="1600" spc="35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80">
                <a:solidFill>
                  <a:srgbClr val="FFFFFF"/>
                </a:solidFill>
                <a:latin typeface="Cambria"/>
                <a:cs typeface="Cambria"/>
              </a:rPr>
              <a:t>Abdul</a:t>
            </a:r>
            <a:r>
              <a:rPr dirty="0" sz="1600" spc="3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50">
                <a:solidFill>
                  <a:srgbClr val="FFFFFF"/>
                </a:solidFill>
                <a:latin typeface="Cambria"/>
                <a:cs typeface="Cambria"/>
              </a:rPr>
              <a:t>Kalam</a:t>
            </a:r>
            <a:r>
              <a:rPr dirty="0" sz="1600" spc="3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Technical</a:t>
            </a:r>
            <a:r>
              <a:rPr dirty="0" sz="1600" spc="35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University,</a:t>
            </a:r>
            <a:r>
              <a:rPr dirty="0" sz="1600" spc="34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40">
                <a:solidFill>
                  <a:srgbClr val="FFFFFF"/>
                </a:solidFill>
                <a:latin typeface="Cambria"/>
                <a:cs typeface="Cambria"/>
              </a:rPr>
              <a:t>Lucknow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under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 spc="55">
                <a:solidFill>
                  <a:srgbClr val="FFFFFF"/>
                </a:solidFill>
                <a:latin typeface="Cambria"/>
                <a:cs typeface="Cambria"/>
              </a:rPr>
              <a:t>my</a:t>
            </a:r>
            <a:r>
              <a:rPr dirty="0" sz="1600" spc="19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supervision.</a:t>
            </a:r>
            <a:r>
              <a:rPr dirty="0" sz="1600" spc="19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thesis</a:t>
            </a:r>
            <a:r>
              <a:rPr dirty="0" sz="1600" spc="18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embodies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results</a:t>
            </a:r>
            <a:r>
              <a:rPr dirty="0" sz="1600" spc="18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60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"/>
                <a:cs typeface="Cambria"/>
              </a:rPr>
              <a:t>original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work,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studies</a:t>
            </a:r>
            <a:r>
              <a:rPr dirty="0" sz="1600" spc="14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carried</a:t>
            </a:r>
            <a:r>
              <a:rPr dirty="0" sz="1600" spc="15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dirty="0" sz="1600" spc="14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student</a:t>
            </a:r>
            <a:r>
              <a:rPr dirty="0" sz="1600" spc="145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himself</a:t>
            </a:r>
            <a:r>
              <a:rPr dirty="0" sz="160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contents</a:t>
            </a:r>
            <a:r>
              <a:rPr dirty="0" sz="1600" spc="2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600" spc="2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report</a:t>
            </a:r>
            <a:r>
              <a:rPr dirty="0" sz="1600" spc="2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dirty="0" sz="1600" spc="2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not</a:t>
            </a:r>
            <a:r>
              <a:rPr dirty="0" sz="1600" spc="2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r>
              <a:rPr dirty="0" sz="1600" spc="2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basis</a:t>
            </a:r>
            <a:r>
              <a:rPr dirty="0" sz="1600" spc="2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1600" spc="2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award</a:t>
            </a:r>
            <a:r>
              <a:rPr dirty="0" sz="1600" spc="2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any</a:t>
            </a:r>
            <a:r>
              <a:rPr dirty="0" sz="160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dirty="0" sz="1600" spc="2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degree</a:t>
            </a:r>
            <a:r>
              <a:rPr dirty="0" sz="1600" spc="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600" spc="2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160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candidate</a:t>
            </a:r>
            <a:r>
              <a:rPr dirty="0" sz="1600" spc="2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dirty="0" sz="1600" spc="2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1600" spc="229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anybody</a:t>
            </a:r>
            <a:r>
              <a:rPr dirty="0" sz="1600" spc="2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else</a:t>
            </a:r>
            <a:r>
              <a:rPr dirty="0" sz="1600" spc="229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1600" spc="2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dirty="0" sz="1600" spc="2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"/>
                <a:cs typeface="Cambria"/>
              </a:rPr>
              <a:t>or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any</a:t>
            </a:r>
            <a:r>
              <a:rPr dirty="0" sz="1600" spc="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dirty="0" sz="1600" spc="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"/>
                <a:cs typeface="Cambria"/>
              </a:rPr>
              <a:t>University/Institution.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15974" y="7029068"/>
            <a:ext cx="803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Signature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15332" y="6994397"/>
            <a:ext cx="803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Signature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3172" y="7499095"/>
            <a:ext cx="1779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Supervisor)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72380" y="7442072"/>
            <a:ext cx="19234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Dr.</a:t>
            </a:r>
            <a:r>
              <a:rPr dirty="0" sz="1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Anurag</a:t>
            </a:r>
            <a:r>
              <a:rPr dirty="0" sz="1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Shrivastava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53744" y="7940420"/>
            <a:ext cx="1125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(Designation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5819" y="8381745"/>
            <a:ext cx="824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(Address)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99382" y="7926069"/>
            <a:ext cx="2773045" cy="929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64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Professor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Head</a:t>
            </a:r>
            <a:endParaRPr sz="1600">
              <a:latin typeface="Times New Roman"/>
              <a:cs typeface="Times New Roman"/>
            </a:endParaRPr>
          </a:p>
          <a:p>
            <a:pPr marL="484505" marR="5080" indent="-472440">
              <a:lnSpc>
                <a:spcPct val="102099"/>
              </a:lnSpc>
              <a:spcBef>
                <a:spcPts val="128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BBDNIIT,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Lucknow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15974" y="8980423"/>
            <a:ext cx="462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Date: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12" name="object 12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0221" y="914780"/>
            <a:ext cx="5982970" cy="8712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5176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ACKNOWLEDGEMENT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express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deepest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gratitude</a:t>
            </a:r>
            <a:r>
              <a:rPr dirty="0" sz="1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everyone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dirty="0" sz="1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helped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0221" y="1758849"/>
            <a:ext cx="5228590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  <a:tabLst>
                <a:tab pos="870585" algn="l"/>
                <a:tab pos="1160145" algn="l"/>
                <a:tab pos="1567180" algn="l"/>
                <a:tab pos="2265045" algn="l"/>
                <a:tab pos="3246755" algn="l"/>
                <a:tab pos="3641725" algn="l"/>
                <a:tab pos="3799840" algn="l"/>
                <a:tab pos="4083685" algn="l"/>
                <a:tab pos="4902200" algn="l"/>
              </a:tabLst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completing</a:t>
            </a:r>
            <a:r>
              <a:rPr dirty="0" sz="16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6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successfully.First,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express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gratitude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supervisor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prof.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	Sameer</a:t>
            </a:r>
            <a:r>
              <a:rPr dirty="0" sz="160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Times New Roman"/>
                <a:cs typeface="Times New Roman"/>
              </a:rPr>
              <a:t>Awasthi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5135" y="1758849"/>
            <a:ext cx="647065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44400"/>
              </a:lnSpc>
              <a:spcBef>
                <a:spcPts val="100"/>
              </a:spcBef>
              <a:tabLst>
                <a:tab pos="384175" algn="l"/>
              </a:tabLst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deepest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0221" y="2461413"/>
            <a:ext cx="5982335" cy="618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44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unwavering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support,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guidance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dirty="0" sz="1600" spc="2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contributions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dirty="0" sz="1600" spc="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improvement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work.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1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 spc="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dirty="0" sz="16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much</a:t>
            </a:r>
            <a:r>
              <a:rPr dirty="0" sz="1600" spc="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thankful</a:t>
            </a:r>
            <a:r>
              <a:rPr dirty="0" sz="1600" spc="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Head</a:t>
            </a:r>
            <a:r>
              <a:rPr dirty="0" sz="16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Department,</a:t>
            </a:r>
            <a:r>
              <a:rPr dirty="0" sz="1600" spc="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Prof.</a:t>
            </a:r>
            <a:r>
              <a:rPr dirty="0" sz="1600" spc="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Anurag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Shrivastava</a:t>
            </a:r>
            <a:r>
              <a:rPr dirty="0" sz="1600" spc="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dirty="0" sz="1600" spc="4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understood</a:t>
            </a:r>
            <a:r>
              <a:rPr dirty="0" sz="1600" spc="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4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complications</a:t>
            </a:r>
            <a:r>
              <a:rPr dirty="0" sz="1600" spc="4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600" spc="42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4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faced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dirty="0" sz="16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6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gave</a:t>
            </a:r>
            <a:r>
              <a:rPr dirty="0" sz="16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600" spc="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freedom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proceed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required.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 spc="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dirty="0" sz="1600" spc="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thankful</a:t>
            </a:r>
            <a:r>
              <a:rPr dirty="0" sz="1600" spc="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faculty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members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staff</a:t>
            </a:r>
            <a:r>
              <a:rPr dirty="0" sz="1600" spc="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Computer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r>
              <a:rPr dirty="0" sz="16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BBDNIIT,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Lucknow</a:t>
            </a:r>
            <a:r>
              <a:rPr dirty="0" sz="16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600" spc="4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consistently</a:t>
            </a:r>
            <a:r>
              <a:rPr dirty="0" sz="1600" spc="43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supported</a:t>
            </a:r>
            <a:r>
              <a:rPr dirty="0" sz="1600" spc="43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600" spc="43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600" spc="4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pointing</a:t>
            </a:r>
            <a:r>
              <a:rPr dirty="0" sz="1600" spc="44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1600" spc="43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shortcomings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dirty="0" sz="16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felt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plagued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dirty="0" sz="16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helped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indirectly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completing</a:t>
            </a:r>
            <a:r>
              <a:rPr dirty="0" sz="16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least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deepest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gratitude towards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parents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friends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whose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dirty="0" sz="16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blessing</a:t>
            </a:r>
            <a:r>
              <a:rPr dirty="0" sz="1600" spc="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6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dirty="0" sz="1600" spc="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project successfully.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5"/>
              </a:spcBef>
            </a:pPr>
            <a:r>
              <a:rPr dirty="0" sz="1600" spc="-105" b="1">
                <a:solidFill>
                  <a:srgbClr val="FFFFFF"/>
                </a:solidFill>
                <a:latin typeface="Times New Roman"/>
                <a:cs typeface="Times New Roman"/>
              </a:rPr>
              <a:t>FAIZ</a:t>
            </a:r>
            <a:r>
              <a:rPr dirty="0" sz="16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MOHAMMAD</a:t>
            </a:r>
            <a:endParaRPr sz="16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60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(2000560100068)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7" name="object 7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3645" y="1657857"/>
            <a:ext cx="1093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1920" y="2198953"/>
            <a:ext cx="942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ertificate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996" y="2809113"/>
            <a:ext cx="799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1395" y="3377565"/>
            <a:ext cx="175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Acknowledgement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7219" y="3966464"/>
            <a:ext cx="1137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7219" y="4396867"/>
            <a:ext cx="1220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Figures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2218" y="4938141"/>
            <a:ext cx="2858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dirty="0" sz="1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Symbols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Abbreviations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83996" y="5594120"/>
            <a:ext cx="1235710" cy="253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664">
              <a:lnSpc>
                <a:spcPct val="1544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Introduction System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16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1600">
              <a:latin typeface="Times New Roman"/>
              <a:cs typeface="Times New Roman"/>
            </a:endParaRPr>
          </a:p>
          <a:p>
            <a:pPr marL="12700" marR="165100">
              <a:lnSpc>
                <a:spcPct val="18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Conclusions References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11" name="object 11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052952" y="750136"/>
            <a:ext cx="3474085" cy="124714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0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1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  <a:endParaRPr sz="2000">
              <a:latin typeface="Times New Roman"/>
              <a:cs typeface="Times New Roman"/>
            </a:endParaRPr>
          </a:p>
          <a:p>
            <a:pPr marL="2653665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Page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587625">
              <a:lnSpc>
                <a:spcPct val="100000"/>
              </a:lnSpc>
              <a:spcBef>
                <a:spcPts val="600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28259" y="224612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28259" y="2794457"/>
            <a:ext cx="176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iii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28259" y="3343783"/>
            <a:ext cx="176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iv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628259" y="3892422"/>
            <a:ext cx="125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628259" y="4441063"/>
            <a:ext cx="176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vi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628259" y="4989398"/>
            <a:ext cx="2260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vii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894714"/>
            <a:ext cx="5977255" cy="639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460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dirty="0" sz="20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C: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32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general-purpose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endParaRPr sz="1400">
              <a:latin typeface="Calibri"/>
              <a:cs typeface="Calibri"/>
            </a:endParaRPr>
          </a:p>
          <a:p>
            <a:pPr algn="just" marL="15240" marR="5080">
              <a:lnSpc>
                <a:spcPct val="117900"/>
              </a:lnSpc>
              <a:spcBef>
                <a:spcPts val="96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254" b="1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400" spc="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450" b="1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4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4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400" spc="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UNIX</a:t>
            </a:r>
            <a:r>
              <a:rPr dirty="0" sz="14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imperative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146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14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C?</a:t>
            </a:r>
            <a:endParaRPr sz="1400">
              <a:latin typeface="Calibri"/>
              <a:cs typeface="Calibri"/>
            </a:endParaRPr>
          </a:p>
          <a:p>
            <a:pPr marL="15240" marR="417195">
              <a:lnSpc>
                <a:spcPct val="116799"/>
              </a:lnSpc>
              <a:spcBef>
                <a:spcPts val="869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general-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programming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efficiently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applications,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games,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graphics,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requiring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calculations,</a:t>
            </a: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145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built-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132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built-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132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3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allocation.</a:t>
            </a:r>
            <a:endParaRPr sz="1400">
              <a:latin typeface="Calibri"/>
              <a:cs typeface="Calibri"/>
            </a:endParaRPr>
          </a:p>
          <a:p>
            <a:pPr marL="15240" marR="9525">
              <a:lnSpc>
                <a:spcPct val="117900"/>
              </a:lnSpc>
              <a:spcBef>
                <a:spcPts val="87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 C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portable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moved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other which is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powerful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feature.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129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supports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low level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bit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direct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algn="just" marL="1524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pointer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efficiently.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4" name="object 4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915161"/>
            <a:ext cx="5619750" cy="2475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c?</a:t>
            </a:r>
            <a:endParaRPr sz="1400">
              <a:latin typeface="Calibri"/>
              <a:cs typeface="Calibri"/>
            </a:endParaRPr>
          </a:p>
          <a:p>
            <a:pPr marL="12700" marR="203835">
              <a:lnSpc>
                <a:spcPct val="117900"/>
              </a:lnSpc>
              <a:spcBef>
                <a:spcPts val="86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Procedural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Oriented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language,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whereas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Object-Oriented Programming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endParaRPr sz="1400">
              <a:latin typeface="Calibri"/>
              <a:cs typeface="Calibri"/>
            </a:endParaRPr>
          </a:p>
          <a:p>
            <a:pPr marL="12700" marR="697865">
              <a:lnSpc>
                <a:spcPts val="1670"/>
              </a:lnSpc>
              <a:spcBef>
                <a:spcPts val="153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.C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supports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Pointers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whereas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supports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both pointers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references.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000"/>
              </a:lnSpc>
              <a:spcBef>
                <a:spcPts val="81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3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overloading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whereas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overloading.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. How Does</a:t>
            </a:r>
            <a:r>
              <a:rPr dirty="0" sz="1400" spc="3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96155"/>
            <a:ext cx="4288282" cy="38115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5" name="object 5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908430"/>
            <a:ext cx="6346190" cy="5304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History: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History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Versions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came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Bell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Labs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early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1970s.</a:t>
            </a:r>
            <a:endParaRPr sz="1600">
              <a:latin typeface="Arial MT"/>
              <a:cs typeface="Arial MT"/>
            </a:endParaRPr>
          </a:p>
          <a:p>
            <a:pPr marL="12700" marR="915669">
              <a:lnSpc>
                <a:spcPct val="111300"/>
              </a:lnSpc>
              <a:spcBef>
                <a:spcPts val="994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According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Bell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Labs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C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Dennis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Ritchie.</a:t>
            </a: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10000"/>
              </a:lnSpc>
              <a:spcBef>
                <a:spcPts val="994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6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dirty="0" sz="16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dirty="0" sz="16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16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devised</a:t>
            </a:r>
            <a:r>
              <a:rPr dirty="0" sz="16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6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early</a:t>
            </a:r>
            <a:r>
              <a:rPr dirty="0" sz="16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1970s</a:t>
            </a:r>
            <a:r>
              <a:rPr dirty="0" sz="16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6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1600" spc="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dirty="0" sz="1600" spc="9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dirty="0" sz="1600" spc="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9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nascent</a:t>
            </a:r>
            <a:r>
              <a:rPr dirty="0" sz="1600" spc="9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Unix</a:t>
            </a:r>
            <a:r>
              <a:rPr dirty="0" sz="1600" spc="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operating system.</a:t>
            </a:r>
            <a:endParaRPr sz="1600">
              <a:latin typeface="Arial MT"/>
              <a:cs typeface="Arial MT"/>
            </a:endParaRPr>
          </a:p>
          <a:p>
            <a:pPr algn="just" marL="12700" marR="13970">
              <a:lnSpc>
                <a:spcPct val="110100"/>
              </a:lnSpc>
              <a:spcBef>
                <a:spcPts val="1005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Derived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typeless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BCPL,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evolved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structure; created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tiny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tool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meager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programming environment.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become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basis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Unix.</a:t>
            </a:r>
            <a:endParaRPr sz="1600">
              <a:latin typeface="Arial MT"/>
              <a:cs typeface="Arial MT"/>
            </a:endParaRPr>
          </a:p>
          <a:p>
            <a:pPr marL="12700" marR="734695">
              <a:lnSpc>
                <a:spcPct val="111300"/>
              </a:lnSpc>
              <a:spcBef>
                <a:spcPts val="825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1978,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Brian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Kernighan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Dennis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Ritchie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published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dirty="0" sz="16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Language.</a:t>
            </a:r>
            <a:endParaRPr sz="16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Version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20000" y="381000"/>
            <a:ext cx="0" cy="9417050"/>
          </a:xfrm>
          <a:custGeom>
            <a:avLst/>
            <a:gdLst/>
            <a:ahLst/>
            <a:cxnLst/>
            <a:rect l="l" t="t" r="r" b="b"/>
            <a:pathLst>
              <a:path w="0" h="9417050">
                <a:moveTo>
                  <a:pt x="0" y="0"/>
                </a:moveTo>
                <a:lnTo>
                  <a:pt x="0" y="9416542"/>
                </a:lnTo>
              </a:path>
            </a:pathLst>
          </a:custGeom>
          <a:ln w="189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72400" y="335279"/>
            <a:ext cx="0" cy="9410700"/>
          </a:xfrm>
          <a:custGeom>
            <a:avLst/>
            <a:gdLst/>
            <a:ahLst/>
            <a:cxnLst/>
            <a:rect l="l" t="t" r="r" b="b"/>
            <a:pathLst>
              <a:path w="0" h="9410700">
                <a:moveTo>
                  <a:pt x="0" y="0"/>
                </a:moveTo>
                <a:lnTo>
                  <a:pt x="0" y="9410700"/>
                </a:lnTo>
              </a:path>
            </a:pathLst>
          </a:custGeom>
          <a:ln w="18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04927" y="301752"/>
            <a:ext cx="7164705" cy="9468485"/>
            <a:chOff x="304927" y="301752"/>
            <a:chExt cx="7164705" cy="9468485"/>
          </a:xfrm>
        </p:grpSpPr>
        <p:sp>
          <p:nvSpPr>
            <p:cNvPr id="6" name="object 6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59979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2360" y="335280"/>
              <a:ext cx="0" cy="9434830"/>
            </a:xfrm>
            <a:custGeom>
              <a:avLst/>
              <a:gdLst/>
              <a:ahLst/>
              <a:cxnLst/>
              <a:rect l="l" t="t" r="r" b="b"/>
              <a:pathLst>
                <a:path w="0" h="9434830">
                  <a:moveTo>
                    <a:pt x="0" y="0"/>
                  </a:moveTo>
                  <a:lnTo>
                    <a:pt x="0" y="9434703"/>
                  </a:lnTo>
                </a:path>
              </a:pathLst>
            </a:custGeom>
            <a:ln w="250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59979" y="301752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6992" y="9739883"/>
              <a:ext cx="7139940" cy="0"/>
            </a:xfrm>
            <a:custGeom>
              <a:avLst/>
              <a:gdLst/>
              <a:ahLst/>
              <a:cxnLst/>
              <a:rect l="l" t="t" r="r" b="b"/>
              <a:pathLst>
                <a:path w="7139940" h="0">
                  <a:moveTo>
                    <a:pt x="0" y="0"/>
                  </a:moveTo>
                  <a:lnTo>
                    <a:pt x="7139939" y="0"/>
                  </a:lnTo>
                </a:path>
              </a:pathLst>
            </a:custGeom>
            <a:ln w="9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6042" y="9728454"/>
              <a:ext cx="7109459" cy="0"/>
            </a:xfrm>
            <a:custGeom>
              <a:avLst/>
              <a:gdLst/>
              <a:ahLst/>
              <a:cxnLst/>
              <a:rect l="l" t="t" r="r" b="b"/>
              <a:pathLst>
                <a:path w="7109459" h="0">
                  <a:moveTo>
                    <a:pt x="0" y="0"/>
                  </a:moveTo>
                  <a:lnTo>
                    <a:pt x="7109459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63789" y="974064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0" y="0"/>
                  </a:moveTo>
                  <a:lnTo>
                    <a:pt x="5841" y="0"/>
                  </a:lnTo>
                </a:path>
              </a:pathLst>
            </a:custGeom>
            <a:ln w="3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864743" y="6313425"/>
          <a:ext cx="6449695" cy="227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510"/>
                <a:gridCol w="2824479"/>
                <a:gridCol w="2378075"/>
              </a:tblGrid>
              <a:tr h="37592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STANDARD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PUBLICATION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solidFill>
                      <a:srgbClr val="2E2E2E"/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marL="42545">
                        <a:lnSpc>
                          <a:spcPts val="1370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K&amp;R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70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n/a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70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1978-02-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22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C89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ANSI</a:t>
                      </a:r>
                      <a:r>
                        <a:rPr dirty="0" sz="1200" spc="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X3.159-</a:t>
                      </a:r>
                      <a:r>
                        <a:rPr dirty="0" sz="1200" spc="-2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1989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1989-12-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2545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C90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ISO/IEC</a:t>
                      </a:r>
                      <a:r>
                        <a:rPr dirty="0" sz="1200" spc="-6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9899:1990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10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1990-12-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C95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ISO/IEC</a:t>
                      </a:r>
                      <a:r>
                        <a:rPr dirty="0" sz="1200" spc="-5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9899/AMD1:1995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1995-03-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30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2545">
                        <a:lnSpc>
                          <a:spcPts val="1340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C99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40"/>
                        </a:lnSpc>
                      </a:pPr>
                      <a:r>
                        <a:rPr dirty="0" sz="120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ISO/IEC</a:t>
                      </a:r>
                      <a:r>
                        <a:rPr dirty="0" sz="1200" spc="-5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9899:1999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40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1999-12-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0F0F0F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C11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ISO/IEC</a:t>
                      </a:r>
                      <a:r>
                        <a:rPr dirty="0" sz="1200" spc="-6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9899:2011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2011-12-</a:t>
                      </a:r>
                      <a:r>
                        <a:rPr dirty="0" sz="1200" spc="-25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13131"/>
                      </a:solidFill>
                      <a:prstDash val="solid"/>
                    </a:lnL>
                    <a:lnR w="12700">
                      <a:solidFill>
                        <a:srgbClr val="313131"/>
                      </a:solidFill>
                      <a:prstDash val="solid"/>
                    </a:lnR>
                    <a:lnT w="12700">
                      <a:solidFill>
                        <a:srgbClr val="313131"/>
                      </a:solidFill>
                      <a:prstDash val="solid"/>
                    </a:lnT>
                    <a:lnB w="12700">
                      <a:solidFill>
                        <a:srgbClr val="313131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927" y="301752"/>
            <a:ext cx="7164705" cy="9457690"/>
            <a:chOff x="304927" y="301752"/>
            <a:chExt cx="7164705" cy="9457690"/>
          </a:xfrm>
        </p:grpSpPr>
        <p:sp>
          <p:nvSpPr>
            <p:cNvPr id="3" name="object 3" descr=""/>
            <p:cNvSpPr/>
            <p:nvPr/>
          </p:nvSpPr>
          <p:spPr>
            <a:xfrm>
              <a:off x="305562" y="308610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1658" y="314706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7754" y="320802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0"/>
                  </a:moveTo>
                  <a:lnTo>
                    <a:pt x="7139940" y="0"/>
                  </a:lnTo>
                </a:path>
                <a:path w="7139940" h="12700">
                  <a:moveTo>
                    <a:pt x="12192" y="12192"/>
                  </a:moveTo>
                  <a:lnTo>
                    <a:pt x="7127494" y="1219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5374" y="329946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610" y="302514"/>
              <a:ext cx="0" cy="9456420"/>
            </a:xfrm>
            <a:custGeom>
              <a:avLst/>
              <a:gdLst/>
              <a:ahLst/>
              <a:cxnLst/>
              <a:rect l="l" t="t" r="r" b="b"/>
              <a:pathLst>
                <a:path w="0" h="9456420">
                  <a:moveTo>
                    <a:pt x="0" y="0"/>
                  </a:moveTo>
                  <a:lnTo>
                    <a:pt x="0" y="9456419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4706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0802" y="314706"/>
              <a:ext cx="0" cy="9432290"/>
            </a:xfrm>
            <a:custGeom>
              <a:avLst/>
              <a:gdLst/>
              <a:ahLst/>
              <a:cxnLst/>
              <a:rect l="l" t="t" r="r" b="b"/>
              <a:pathLst>
                <a:path w="0" h="9432290">
                  <a:moveTo>
                    <a:pt x="0" y="0"/>
                  </a:moveTo>
                  <a:lnTo>
                    <a:pt x="0" y="9431782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9184" y="316992"/>
              <a:ext cx="0" cy="9425940"/>
            </a:xfrm>
            <a:custGeom>
              <a:avLst/>
              <a:gdLst/>
              <a:ahLst/>
              <a:cxnLst/>
              <a:rect l="l" t="t" r="r" b="b"/>
              <a:pathLst>
                <a:path w="0" h="9425940">
                  <a:moveTo>
                    <a:pt x="0" y="0"/>
                  </a:moveTo>
                  <a:lnTo>
                    <a:pt x="0" y="9425940"/>
                  </a:lnTo>
                </a:path>
              </a:pathLst>
            </a:custGeom>
            <a:ln w="1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299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59979" y="301752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60741" y="308610"/>
              <a:ext cx="0" cy="9444355"/>
            </a:xfrm>
            <a:custGeom>
              <a:avLst/>
              <a:gdLst/>
              <a:ahLst/>
              <a:cxnLst/>
              <a:rect l="l" t="t" r="r" b="b"/>
              <a:pathLst>
                <a:path w="0" h="9444355">
                  <a:moveTo>
                    <a:pt x="0" y="0"/>
                  </a:moveTo>
                  <a:lnTo>
                    <a:pt x="0" y="9444101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59979" y="335280"/>
              <a:ext cx="0" cy="9422765"/>
            </a:xfrm>
            <a:custGeom>
              <a:avLst/>
              <a:gdLst/>
              <a:ahLst/>
              <a:cxnLst/>
              <a:rect l="l" t="t" r="r" b="b"/>
              <a:pathLst>
                <a:path w="0" h="9422765">
                  <a:moveTo>
                    <a:pt x="0" y="0"/>
                  </a:moveTo>
                  <a:lnTo>
                    <a:pt x="0" y="9422384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50074" y="336042"/>
              <a:ext cx="0" cy="9389110"/>
            </a:xfrm>
            <a:custGeom>
              <a:avLst/>
              <a:gdLst/>
              <a:ahLst/>
              <a:cxnLst/>
              <a:rect l="l" t="t" r="r" b="b"/>
              <a:pathLst>
                <a:path w="0" h="9389110">
                  <a:moveTo>
                    <a:pt x="0" y="0"/>
                  </a:moveTo>
                  <a:lnTo>
                    <a:pt x="0" y="9388983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46263" y="313944"/>
              <a:ext cx="0" cy="9410700"/>
            </a:xfrm>
            <a:custGeom>
              <a:avLst/>
              <a:gdLst/>
              <a:ahLst/>
              <a:cxnLst/>
              <a:rect l="l" t="t" r="r" b="b"/>
              <a:pathLst>
                <a:path w="0" h="9410700">
                  <a:moveTo>
                    <a:pt x="0" y="0"/>
                  </a:moveTo>
                  <a:lnTo>
                    <a:pt x="0" y="9410700"/>
                  </a:lnTo>
                </a:path>
              </a:pathLst>
            </a:custGeom>
            <a:ln w="18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5562" y="9752837"/>
              <a:ext cx="7164070" cy="0"/>
            </a:xfrm>
            <a:custGeom>
              <a:avLst/>
              <a:gdLst/>
              <a:ahLst/>
              <a:cxnLst/>
              <a:rect l="l" t="t" r="r" b="b"/>
              <a:pathLst>
                <a:path w="7164070" h="0">
                  <a:moveTo>
                    <a:pt x="0" y="0"/>
                  </a:moveTo>
                  <a:lnTo>
                    <a:pt x="7163943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1658" y="9746742"/>
              <a:ext cx="7152005" cy="0"/>
            </a:xfrm>
            <a:custGeom>
              <a:avLst/>
              <a:gdLst/>
              <a:ahLst/>
              <a:cxnLst/>
              <a:rect l="l" t="t" r="r" b="b"/>
              <a:pathLst>
                <a:path w="7152005" h="0">
                  <a:moveTo>
                    <a:pt x="0" y="0"/>
                  </a:moveTo>
                  <a:lnTo>
                    <a:pt x="7151624" y="0"/>
                  </a:lnTo>
                </a:path>
              </a:pathLst>
            </a:custGeom>
            <a:ln w="73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7754" y="9728454"/>
              <a:ext cx="7139940" cy="12700"/>
            </a:xfrm>
            <a:custGeom>
              <a:avLst/>
              <a:gdLst/>
              <a:ahLst/>
              <a:cxnLst/>
              <a:rect l="l" t="t" r="r" b="b"/>
              <a:pathLst>
                <a:path w="7139940" h="12700">
                  <a:moveTo>
                    <a:pt x="0" y="12192"/>
                  </a:moveTo>
                  <a:lnTo>
                    <a:pt x="7139940" y="12192"/>
                  </a:lnTo>
                </a:path>
                <a:path w="7139940" h="12700">
                  <a:moveTo>
                    <a:pt x="12192" y="0"/>
                  </a:moveTo>
                  <a:lnTo>
                    <a:pt x="7127494" y="0"/>
                  </a:lnTo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5374" y="9731502"/>
              <a:ext cx="7127875" cy="0"/>
            </a:xfrm>
            <a:custGeom>
              <a:avLst/>
              <a:gdLst/>
              <a:ahLst/>
              <a:cxnLst/>
              <a:rect l="l" t="t" r="r" b="b"/>
              <a:pathLst>
                <a:path w="7127875" h="0">
                  <a:moveTo>
                    <a:pt x="0" y="0"/>
                  </a:moveTo>
                  <a:lnTo>
                    <a:pt x="7127621" y="0"/>
                  </a:lnTo>
                </a:path>
              </a:pathLst>
            </a:custGeom>
            <a:ln w="1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145844" y="757555"/>
            <a:ext cx="5848985" cy="800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2799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CHAPTER:-</a:t>
            </a:r>
            <a:r>
              <a:rPr dirty="0" sz="200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>
              <a:latin typeface="Georgia"/>
              <a:cs typeface="Georgia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dirty="0" sz="2000" spc="-60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SCIENTIFIC</a:t>
            </a:r>
            <a:r>
              <a:rPr dirty="0" sz="20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CALCULATOR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scientific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science,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mathematics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special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buttons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parentheses,</a:t>
            </a:r>
            <a:r>
              <a:rPr dirty="0" sz="24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trigonometric</a:t>
            </a:r>
            <a:r>
              <a:rPr dirty="0" sz="24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functions,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exponents,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inverses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trigonometric</a:t>
            </a:r>
            <a:endParaRPr sz="2400">
              <a:latin typeface="Arial MT"/>
              <a:cs typeface="Arial MT"/>
            </a:endParaRPr>
          </a:p>
          <a:p>
            <a:pPr marL="12700" marR="46990">
              <a:lnSpc>
                <a:spcPct val="100000"/>
              </a:lnSpc>
              <a:tabLst>
                <a:tab pos="3108325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functions,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π.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scientific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calculator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follows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dirty="0" sz="24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rules.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	A</a:t>
            </a:r>
            <a:r>
              <a:rPr dirty="0" sz="24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device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dirty="0" sz="24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arithmetic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dirty="0" sz="2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simplest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addition,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subtraction,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multiplication,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division.</a:t>
            </a:r>
            <a:endParaRPr sz="2400">
              <a:latin typeface="Arial MT"/>
              <a:cs typeface="Arial MT"/>
            </a:endParaRPr>
          </a:p>
          <a:p>
            <a:pPr marL="12700" marR="80645">
              <a:lnSpc>
                <a:spcPct val="99600"/>
              </a:lnSpc>
              <a:spcBef>
                <a:spcPts val="15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handle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exponent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ial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operations,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roots,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logarithm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s,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trigonometric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functions,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hyperbolic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functions.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Calculators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students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2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experiences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dc:title>PowerPoint-Präsentation</dc:title>
  <dcterms:created xsi:type="dcterms:W3CDTF">2024-09-18T11:03:54Z</dcterms:created>
  <dcterms:modified xsi:type="dcterms:W3CDTF">2024-09-18T11:03:54Z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2024-09-18T00:00:00Z</vt:filetime>
  </property>
  <property fmtid="{D5CDD505-2E9C-101B-9397-08002B2CF9AE}" pid="5" name="Producer">
    <vt:lpwstr>Microsoft® PowerPoint® for Microsoft 365</vt:lpwstr>
  </property>
</Properties>
</file>