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0" r:id="rId7"/>
    <p:sldId id="261" r:id="rId8"/>
    <p:sldId id="270" r:id="rId9"/>
    <p:sldId id="274" r:id="rId10"/>
    <p:sldId id="272" r:id="rId11"/>
    <p:sldId id="273" r:id="rId12"/>
    <p:sldId id="275" r:id="rId13"/>
    <p:sldId id="266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2DB98-B668-4A13-9012-31151A986481}" v="21" dt="2022-12-06T00:30:25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ya Manthripragada" userId="8de25a6447e6d194" providerId="LiveId" clId="{18F2DB98-B668-4A13-9012-31151A986481}"/>
    <pc:docChg chg="custSel addSld modSld">
      <pc:chgData name="Lasya Manthripragada" userId="8de25a6447e6d194" providerId="LiveId" clId="{18F2DB98-B668-4A13-9012-31151A986481}" dt="2022-12-06T00:30:25.658" v="129" actId="20577"/>
      <pc:docMkLst>
        <pc:docMk/>
      </pc:docMkLst>
      <pc:sldChg chg="modSp mod">
        <pc:chgData name="Lasya Manthripragada" userId="8de25a6447e6d194" providerId="LiveId" clId="{18F2DB98-B668-4A13-9012-31151A986481}" dt="2022-12-06T00:21:24.332" v="106" actId="1076"/>
        <pc:sldMkLst>
          <pc:docMk/>
          <pc:sldMk cId="2586058810" sldId="256"/>
        </pc:sldMkLst>
        <pc:spChg chg="mod">
          <ac:chgData name="Lasya Manthripragada" userId="8de25a6447e6d194" providerId="LiveId" clId="{18F2DB98-B668-4A13-9012-31151A986481}" dt="2022-12-06T00:21:24.332" v="106" actId="1076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Lasya Manthripragada" userId="8de25a6447e6d194" providerId="LiveId" clId="{18F2DB98-B668-4A13-9012-31151A986481}" dt="2022-12-05T23:50:47.835" v="54" actId="20577"/>
        <pc:sldMkLst>
          <pc:docMk/>
          <pc:sldMk cId="1742861620" sldId="266"/>
        </pc:sldMkLst>
        <pc:spChg chg="mod">
          <ac:chgData name="Lasya Manthripragada" userId="8de25a6447e6d194" providerId="LiveId" clId="{18F2DB98-B668-4A13-9012-31151A986481}" dt="2022-12-05T23:50:47.835" v="54" actId="20577"/>
          <ac:spMkLst>
            <pc:docMk/>
            <pc:sldMk cId="1742861620" sldId="266"/>
            <ac:spMk id="5" creationId="{4135E32A-1A8C-43D2-9C6E-12887B4DEDFB}"/>
          </ac:spMkLst>
        </pc:spChg>
      </pc:sldChg>
      <pc:sldChg chg="modSp">
        <pc:chgData name="Lasya Manthripragada" userId="8de25a6447e6d194" providerId="LiveId" clId="{18F2DB98-B668-4A13-9012-31151A986481}" dt="2022-12-06T00:30:25.658" v="129" actId="20577"/>
        <pc:sldMkLst>
          <pc:docMk/>
          <pc:sldMk cId="2896385493" sldId="270"/>
        </pc:sldMkLst>
        <pc:graphicFrameChg chg="mod">
          <ac:chgData name="Lasya Manthripragada" userId="8de25a6447e6d194" providerId="LiveId" clId="{18F2DB98-B668-4A13-9012-31151A986481}" dt="2022-12-06T00:30:25.658" v="129" actId="20577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modSp mod">
        <pc:chgData name="Lasya Manthripragada" userId="8de25a6447e6d194" providerId="LiveId" clId="{18F2DB98-B668-4A13-9012-31151A986481}" dt="2022-12-06T00:26:53.949" v="108" actId="20577"/>
        <pc:sldMkLst>
          <pc:docMk/>
          <pc:sldMk cId="3601215768" sldId="275"/>
        </pc:sldMkLst>
        <pc:spChg chg="mod">
          <ac:chgData name="Lasya Manthripragada" userId="8de25a6447e6d194" providerId="LiveId" clId="{18F2DB98-B668-4A13-9012-31151A986481}" dt="2022-12-06T00:26:53.949" v="108" actId="20577"/>
          <ac:spMkLst>
            <pc:docMk/>
            <pc:sldMk cId="3601215768" sldId="275"/>
            <ac:spMk id="8" creationId="{8D74E24E-48BD-97BB-6665-1499B642AD19}"/>
          </ac:spMkLst>
        </pc:spChg>
      </pc:sldChg>
      <pc:sldChg chg="modSp new mod">
        <pc:chgData name="Lasya Manthripragada" userId="8de25a6447e6d194" providerId="LiveId" clId="{18F2DB98-B668-4A13-9012-31151A986481}" dt="2022-12-05T23:51:02.277" v="99" actId="20577"/>
        <pc:sldMkLst>
          <pc:docMk/>
          <pc:sldMk cId="598391633" sldId="276"/>
        </pc:sldMkLst>
        <pc:spChg chg="mod">
          <ac:chgData name="Lasya Manthripragada" userId="8de25a6447e6d194" providerId="LiveId" clId="{18F2DB98-B668-4A13-9012-31151A986481}" dt="2022-12-05T23:50:21.092" v="9" actId="20577"/>
          <ac:spMkLst>
            <pc:docMk/>
            <pc:sldMk cId="598391633" sldId="276"/>
            <ac:spMk id="2" creationId="{35358D7A-76F4-37AB-13E6-B6EE0678EDAD}"/>
          </ac:spMkLst>
        </pc:spChg>
        <pc:spChg chg="mod">
          <ac:chgData name="Lasya Manthripragada" userId="8de25a6447e6d194" providerId="LiveId" clId="{18F2DB98-B668-4A13-9012-31151A986481}" dt="2022-12-05T23:50:26.933" v="23" actId="20577"/>
          <ac:spMkLst>
            <pc:docMk/>
            <pc:sldMk cId="598391633" sldId="276"/>
            <ac:spMk id="3" creationId="{F94A06B4-CF81-48EF-1C86-839C07D741E4}"/>
          </ac:spMkLst>
        </pc:spChg>
        <pc:spChg chg="mod">
          <ac:chgData name="Lasya Manthripragada" userId="8de25a6447e6d194" providerId="LiveId" clId="{18F2DB98-B668-4A13-9012-31151A986481}" dt="2022-12-05T23:51:02.277" v="99" actId="20577"/>
          <ac:spMkLst>
            <pc:docMk/>
            <pc:sldMk cId="598391633" sldId="276"/>
            <ac:spMk id="5" creationId="{B224F276-0458-0CE4-E978-D2C646EEE61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Books that are popular (considering metrics like the number of times the books has been rated etc.,)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KNN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Item-Item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the user’s ratings based on the books he read in the past.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Content Based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We used the description to build item profile and performed TF-IDF to find similar books.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Books that share the highest correlation with the user’s rated books are recommended.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Popularity Based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Correlation Based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We have found k similar books to recommend the user based the books that user had previously read.</a:t>
          </a: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75B2439-AAEA-4CD7-833A-5D0711512147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User-User</a:t>
          </a:r>
        </a:p>
      </dgm:t>
    </dgm:pt>
    <dgm:pt modelId="{4ACB2A37-3F83-4DBC-BC47-7DBCD6AEE260}" type="parTrans" cxnId="{6C1270A0-D8B3-4AC5-B68A-571BA22E1DCB}">
      <dgm:prSet/>
      <dgm:spPr/>
      <dgm:t>
        <a:bodyPr/>
        <a:lstStyle/>
        <a:p>
          <a:endParaRPr lang="en-US"/>
        </a:p>
      </dgm:t>
    </dgm:pt>
    <dgm:pt modelId="{D3D45215-A543-4B4C-A7CB-E320723135D2}" type="sibTrans" cxnId="{6C1270A0-D8B3-4AC5-B68A-571BA22E1DCB}">
      <dgm:prSet/>
      <dgm:spPr/>
      <dgm:t>
        <a:bodyPr/>
        <a:lstStyle/>
        <a:p>
          <a:endParaRPr lang="en-US"/>
        </a:p>
      </dgm:t>
    </dgm:pt>
    <dgm:pt modelId="{71C9C5AA-D060-4A33-9B28-657356A27C79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user-user with 10-5-5-10 encoder-decoder architecture.</a:t>
          </a:r>
        </a:p>
      </dgm:t>
    </dgm:pt>
    <dgm:pt modelId="{00727469-E050-484A-9822-5B0FA051A8A4}" type="parTrans" cxnId="{F44EF787-4859-4AA6-B4AA-2B4552E3DA79}">
      <dgm:prSet/>
      <dgm:spPr/>
      <dgm:t>
        <a:bodyPr/>
        <a:lstStyle/>
        <a:p>
          <a:endParaRPr lang="en-US"/>
        </a:p>
      </dgm:t>
    </dgm:pt>
    <dgm:pt modelId="{8186A6A6-9ADB-4D35-A062-58B4526CC7BD}" type="sibTrans" cxnId="{F44EF787-4859-4AA6-B4AA-2B4552E3DA79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6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6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6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6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6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6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6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6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6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6">
        <dgm:presLayoutVars/>
      </dgm:prSet>
      <dgm:spPr/>
    </dgm:pt>
    <dgm:pt modelId="{F8C3C343-BE5F-4FAF-A0D5-90291B9AABCF}" type="pres">
      <dgm:prSet presAssocID="{84DE1C3A-3FC7-4DB3-88ED-33F65A71557A}" presName="space" presStyleCnt="0"/>
      <dgm:spPr/>
    </dgm:pt>
    <dgm:pt modelId="{09FD785B-22EA-4ACD-91C2-93C14B6C0E15}" type="pres">
      <dgm:prSet presAssocID="{075B2439-AAEA-4CD7-833A-5D0711512147}" presName="composite" presStyleCnt="0"/>
      <dgm:spPr/>
    </dgm:pt>
    <dgm:pt modelId="{9523F50E-1F2A-4D7E-96BB-8623D1EC17BC}" type="pres">
      <dgm:prSet presAssocID="{075B2439-AAEA-4CD7-833A-5D0711512147}" presName="parTx" presStyleLbl="alignNode1" presStyleIdx="5" presStyleCnt="6">
        <dgm:presLayoutVars>
          <dgm:chMax val="0"/>
          <dgm:chPref val="0"/>
        </dgm:presLayoutVars>
      </dgm:prSet>
      <dgm:spPr/>
    </dgm:pt>
    <dgm:pt modelId="{367CE0D2-1EA6-47F0-8326-5CAB347483D2}" type="pres">
      <dgm:prSet presAssocID="{075B2439-AAEA-4CD7-833A-5D0711512147}" presName="desTx" presStyleLbl="alignAccFollowNode1" presStyleIdx="5" presStyleCnt="6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F44EF787-4859-4AA6-B4AA-2B4552E3DA79}" srcId="{075B2439-AAEA-4CD7-833A-5D0711512147}" destId="{71C9C5AA-D060-4A33-9B28-657356A27C79}" srcOrd="0" destOrd="0" parTransId="{00727469-E050-484A-9822-5B0FA051A8A4}" sibTransId="{8186A6A6-9ADB-4D35-A062-58B4526CC7BD}"/>
    <dgm:cxn modelId="{6C1270A0-D8B3-4AC5-B68A-571BA22E1DCB}" srcId="{0DD8915E-DC14-41D6-9BB5-F49E1C265163}" destId="{075B2439-AAEA-4CD7-833A-5D0711512147}" srcOrd="5" destOrd="0" parTransId="{4ACB2A37-3F83-4DBC-BC47-7DBCD6AEE260}" sibTransId="{D3D45215-A543-4B4C-A7CB-E320723135D2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EF4DE1D6-6FB9-4F44-B473-0880F85C75C7}" type="presOf" srcId="{71C9C5AA-D060-4A33-9B28-657356A27C79}" destId="{367CE0D2-1EA6-47F0-8326-5CAB347483D2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51EBF6FA-03E4-48AC-8B76-D451223243EF}" type="presOf" srcId="{075B2439-AAEA-4CD7-833A-5D0711512147}" destId="{9523F50E-1F2A-4D7E-96BB-8623D1EC17BC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  <dgm:cxn modelId="{B6BB0794-8FF7-45DF-9D03-F975A6382DCE}" type="presParOf" srcId="{E4B4F7C4-5024-45F0-9FD7-C5068A1AE6C4}" destId="{F8C3C343-BE5F-4FAF-A0D5-90291B9AABCF}" srcOrd="9" destOrd="0" presId="urn:microsoft.com/office/officeart/2016/7/layout/HorizontalActionList"/>
    <dgm:cxn modelId="{F6D594A9-C247-4C5D-9CD0-AB2F7428334C}" type="presParOf" srcId="{E4B4F7C4-5024-45F0-9FD7-C5068A1AE6C4}" destId="{09FD785B-22EA-4ACD-91C2-93C14B6C0E15}" srcOrd="10" destOrd="0" presId="urn:microsoft.com/office/officeart/2016/7/layout/HorizontalActionList"/>
    <dgm:cxn modelId="{DAAA76D1-99C5-45B5-8562-BE0469314AB2}" type="presParOf" srcId="{09FD785B-22EA-4ACD-91C2-93C14B6C0E15}" destId="{9523F50E-1F2A-4D7E-96BB-8623D1EC17BC}" srcOrd="0" destOrd="0" presId="urn:microsoft.com/office/officeart/2016/7/layout/HorizontalActionList"/>
    <dgm:cxn modelId="{38816792-F8FE-43A8-8E6F-517943FBEB66}" type="presParOf" srcId="{09FD785B-22EA-4ACD-91C2-93C14B6C0E15}" destId="{367CE0D2-1EA6-47F0-8326-5CAB347483D2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4954" y="721652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KNN</a:t>
          </a:r>
        </a:p>
      </dsp:txBody>
      <dsp:txXfrm>
        <a:off x="14954" y="721652"/>
        <a:ext cx="1657790" cy="497337"/>
      </dsp:txXfrm>
    </dsp:sp>
    <dsp:sp modelId="{22359DD7-1BFB-4900-BAE6-6084F2F57988}">
      <dsp:nvSpPr>
        <dsp:cNvPr id="0" name=""/>
        <dsp:cNvSpPr/>
      </dsp:nvSpPr>
      <dsp:spPr>
        <a:xfrm>
          <a:off x="14954" y="1218989"/>
          <a:ext cx="1657790" cy="1804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We have found k similar books to recommend the user based the books that user had previously read.</a:t>
          </a:r>
        </a:p>
      </dsp:txBody>
      <dsp:txXfrm>
        <a:off x="14954" y="1218989"/>
        <a:ext cx="1657790" cy="1804270"/>
      </dsp:txXfrm>
    </dsp:sp>
    <dsp:sp modelId="{C4F84DEA-2002-4D32-8E80-70EEE05E345A}">
      <dsp:nvSpPr>
        <dsp:cNvPr id="0" name=""/>
        <dsp:cNvSpPr/>
      </dsp:nvSpPr>
      <dsp:spPr>
        <a:xfrm>
          <a:off x="1780534" y="721652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Item-Item</a:t>
          </a:r>
        </a:p>
      </dsp:txBody>
      <dsp:txXfrm>
        <a:off x="1780534" y="721652"/>
        <a:ext cx="1657790" cy="497337"/>
      </dsp:txXfrm>
    </dsp:sp>
    <dsp:sp modelId="{4FEB85EB-D046-4CDB-8A62-BBCE260C4490}">
      <dsp:nvSpPr>
        <dsp:cNvPr id="0" name=""/>
        <dsp:cNvSpPr/>
      </dsp:nvSpPr>
      <dsp:spPr>
        <a:xfrm>
          <a:off x="1780534" y="1218989"/>
          <a:ext cx="1657790" cy="1804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the user’s ratings based on the books he read in the past.</a:t>
          </a:r>
        </a:p>
      </dsp:txBody>
      <dsp:txXfrm>
        <a:off x="1780534" y="1218989"/>
        <a:ext cx="1657790" cy="1804270"/>
      </dsp:txXfrm>
    </dsp:sp>
    <dsp:sp modelId="{49B7F8FA-D256-41EF-9327-52A3551D9A60}">
      <dsp:nvSpPr>
        <dsp:cNvPr id="0" name=""/>
        <dsp:cNvSpPr/>
      </dsp:nvSpPr>
      <dsp:spPr>
        <a:xfrm>
          <a:off x="3546114" y="721652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Content Based</a:t>
          </a:r>
        </a:p>
      </dsp:txBody>
      <dsp:txXfrm>
        <a:off x="3546114" y="721652"/>
        <a:ext cx="1657790" cy="497337"/>
      </dsp:txXfrm>
    </dsp:sp>
    <dsp:sp modelId="{6B5FE59C-B471-448A-AA7A-B526DCC4D4CA}">
      <dsp:nvSpPr>
        <dsp:cNvPr id="0" name=""/>
        <dsp:cNvSpPr/>
      </dsp:nvSpPr>
      <dsp:spPr>
        <a:xfrm>
          <a:off x="3546114" y="1218989"/>
          <a:ext cx="1657790" cy="1804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We used the description to build item profile and performed TF-IDF to find similar books.</a:t>
          </a:r>
        </a:p>
      </dsp:txBody>
      <dsp:txXfrm>
        <a:off x="3546114" y="1218989"/>
        <a:ext cx="1657790" cy="1804270"/>
      </dsp:txXfrm>
    </dsp:sp>
    <dsp:sp modelId="{4132ECB1-6BEF-4935-AFA3-B2EAA48FDE7E}">
      <dsp:nvSpPr>
        <dsp:cNvPr id="0" name=""/>
        <dsp:cNvSpPr/>
      </dsp:nvSpPr>
      <dsp:spPr>
        <a:xfrm>
          <a:off x="5311694" y="721652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Correlation Based</a:t>
          </a:r>
        </a:p>
      </dsp:txBody>
      <dsp:txXfrm>
        <a:off x="5311694" y="721652"/>
        <a:ext cx="1657790" cy="497337"/>
      </dsp:txXfrm>
    </dsp:sp>
    <dsp:sp modelId="{C42A8BDE-B838-475D-AFDE-17B60D744AB6}">
      <dsp:nvSpPr>
        <dsp:cNvPr id="0" name=""/>
        <dsp:cNvSpPr/>
      </dsp:nvSpPr>
      <dsp:spPr>
        <a:xfrm>
          <a:off x="5311694" y="1218989"/>
          <a:ext cx="1657790" cy="1804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Books that share the highest correlation with the user’s rated books are recommended.</a:t>
          </a:r>
        </a:p>
      </dsp:txBody>
      <dsp:txXfrm>
        <a:off x="5311694" y="1218989"/>
        <a:ext cx="1657790" cy="1804270"/>
      </dsp:txXfrm>
    </dsp:sp>
    <dsp:sp modelId="{59606EB9-9F10-4D12-A33F-A242FDCC0D0F}">
      <dsp:nvSpPr>
        <dsp:cNvPr id="0" name=""/>
        <dsp:cNvSpPr/>
      </dsp:nvSpPr>
      <dsp:spPr>
        <a:xfrm>
          <a:off x="7077274" y="721652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Popularity Based</a:t>
          </a:r>
        </a:p>
      </dsp:txBody>
      <dsp:txXfrm>
        <a:off x="7077274" y="721652"/>
        <a:ext cx="1657790" cy="497337"/>
      </dsp:txXfrm>
    </dsp:sp>
    <dsp:sp modelId="{C8429E68-36DD-4F6A-A2F4-7CCDADCEFAD1}">
      <dsp:nvSpPr>
        <dsp:cNvPr id="0" name=""/>
        <dsp:cNvSpPr/>
      </dsp:nvSpPr>
      <dsp:spPr>
        <a:xfrm>
          <a:off x="7077274" y="1218989"/>
          <a:ext cx="1657790" cy="1804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Books that are popular (considering metrics like the number of times the books has been rated etc.,)</a:t>
          </a:r>
        </a:p>
      </dsp:txBody>
      <dsp:txXfrm>
        <a:off x="7077274" y="1218989"/>
        <a:ext cx="1657790" cy="1804270"/>
      </dsp:txXfrm>
    </dsp:sp>
    <dsp:sp modelId="{9523F50E-1F2A-4D7E-96BB-8623D1EC17BC}">
      <dsp:nvSpPr>
        <dsp:cNvPr id="0" name=""/>
        <dsp:cNvSpPr/>
      </dsp:nvSpPr>
      <dsp:spPr>
        <a:xfrm>
          <a:off x="8842854" y="721652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User-User</a:t>
          </a:r>
        </a:p>
      </dsp:txBody>
      <dsp:txXfrm>
        <a:off x="8842854" y="721652"/>
        <a:ext cx="1657790" cy="497337"/>
      </dsp:txXfrm>
    </dsp:sp>
    <dsp:sp modelId="{367CE0D2-1EA6-47F0-8326-5CAB347483D2}">
      <dsp:nvSpPr>
        <dsp:cNvPr id="0" name=""/>
        <dsp:cNvSpPr/>
      </dsp:nvSpPr>
      <dsp:spPr>
        <a:xfrm>
          <a:off x="8842854" y="1218989"/>
          <a:ext cx="1657790" cy="1804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user-user with 10-5-5-10 encoder-decoder architecture.</a:t>
          </a:r>
        </a:p>
      </dsp:txBody>
      <dsp:txXfrm>
        <a:off x="8842854" y="1218989"/>
        <a:ext cx="1657790" cy="180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apis.com/books/v1/volumes?q=isbn:" TargetMode="External"/><Relationship Id="rId2" Type="http://schemas.openxmlformats.org/officeDocument/2006/relationships/hyperlink" Target="http://www2.informatik.uni-freiburg.de/~cziegler/BX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64688"/>
            <a:ext cx="6070195" cy="1122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Faiz K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Lasya 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we could recommend books using various algorithms. User-User with TensorFlow gave the best results. We built a web app using Django, where user can login, and see the recommended books by various algorithms.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Book Recommendations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8D7A-76F4-37AB-13E6-B6EE0678E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A06B4-CF81-48EF-1C86-839C07D74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9D82-E3F2-08FF-C436-DA3FF100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F276-0458-0CE4-E978-D2C646EE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Book Recommendations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215D-90D3-ABFA-AB59-52F803CB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9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2223191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Book dataset with additional web scrapping for genres and description.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Webapp- recommending books based on different algorithms.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Book Recommendations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obtained the dataset 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three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– Details on users age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-  Details on authors, publishers, and year of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– Ratings given by the users to the books.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information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scrapped the additional information 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google 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BOOK RECOMMENDATONS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and most important features were users, books and their ratings.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stripped down the data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rated less than 200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book has less than 50 ratings.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rated less books might not be reliable.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goes with books. Books with less ratings might have high ratings but are not reliable.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Users and Books do not show a significant difference.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Book Recommendations System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85392726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Book Recommendations System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895E-8883-F450-FA37-44472FA4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User-User neural network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8FBF-F51B-EC97-42CB-F62F70A61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and Building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BCADC-D868-61A9-C222-D157F3A58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Users with shared interest give a similar ratings ( User-User)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User-Item profile.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D54B0-A114-CA22-3378-8D20E5BEF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B8EA-3CE7-1A44-C91E-E0EC5DDF24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has 10 hidden layers with 10,5,5,10 neurons respectively, and all the layers are densely connected.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is trained on user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divided the users into batches of size 35 with 100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6F0B-DBB7-BB90-6071-DCA08564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12D13-72E6-ABD0-F04C-0D1FE95A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Book Recommendations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85255-5146-C46A-8030-46FE9AE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6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8B02-ADCE-04FF-1E44-5E17ED7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092ED-C5FB-C282-CC3B-C2D3F809F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B85C9-8BCA-C77C-6C87-6663650235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Surprise python library to get a baseline for our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TensorFlow to implement user-user.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helping libraries like Pandas, NumPy, Matplotlib, 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5D7EC-BF7C-B0CE-F743-2DB900AB5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UI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297C5-41C2-BF22-5991-07459EB55B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Django, an MVC model, to build the UI and make it interactive with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BI to perform EDA.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helping languages like HTML, CSS, Bootstrap.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4DA9-6F5A-60BA-3226-A55BF6EE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B4CC5-3BE9-DCEE-263A-3304F4E4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Book Recommendations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9CAA3-6D5B-6CAD-BB51-B97A286D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0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9C38-5DEB-91CA-84E4-379B1639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304196-9233-06EF-CBC9-83B99ADD3E2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97825250"/>
              </p:ext>
            </p:extLst>
          </p:nvPr>
        </p:nvGraphicFramePr>
        <p:xfrm>
          <a:off x="838200" y="2111375"/>
          <a:ext cx="4544834" cy="351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417">
                  <a:extLst>
                    <a:ext uri="{9D8B030D-6E8A-4147-A177-3AD203B41FA5}">
                      <a16:colId xmlns:a16="http://schemas.microsoft.com/office/drawing/2014/main" val="928632218"/>
                    </a:ext>
                  </a:extLst>
                </a:gridCol>
                <a:gridCol w="2272417">
                  <a:extLst>
                    <a:ext uri="{9D8B030D-6E8A-4147-A177-3AD203B41FA5}">
                      <a16:colId xmlns:a16="http://schemas.microsoft.com/office/drawing/2014/main" val="2719176676"/>
                    </a:ext>
                  </a:extLst>
                </a:gridCol>
              </a:tblGrid>
              <a:tr h="7036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90398"/>
                  </a:ext>
                </a:extLst>
              </a:tr>
              <a:tr h="703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1782"/>
                  </a:ext>
                </a:extLst>
              </a:tr>
              <a:tr h="703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58826"/>
                  </a:ext>
                </a:extLst>
              </a:tr>
              <a:tr h="703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8598"/>
                  </a:ext>
                </a:extLst>
              </a:tr>
              <a:tr h="703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TensorFlow</a:t>
                      </a:r>
                    </a:p>
                    <a:p>
                      <a:pPr algn="ctr"/>
                      <a:r>
                        <a:rPr lang="en-US" dirty="0"/>
                        <a:t>(User-User)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7467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B5E7-FB48-72B7-618F-D6FC706B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9A18-F828-EC41-F879-DDD6F718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Book Recommendations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37AF-A86C-3628-2D2F-D054E1B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4E24E-48BD-97BB-6665-1499B642AD19}"/>
              </a:ext>
            </a:extLst>
          </p:cNvPr>
          <p:cNvSpPr txBox="1"/>
          <p:nvPr/>
        </p:nvSpPr>
        <p:spPr>
          <a:xfrm>
            <a:off x="6726803" y="2111375"/>
            <a:ext cx="4699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RMSE to evaluate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TensorFlow turned out to be the best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Item-Item and Content based gave moderately good results than the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5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9C38-5DEB-91CA-84E4-379B1639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and improvements.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B5E7-FB48-72B7-618F-D6FC706B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9A18-F828-EC41-F879-DDD6F718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Book Recommendations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37AF-A86C-3628-2D2F-D054E1B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4E24E-48BD-97BB-6665-1499B642AD19}"/>
              </a:ext>
            </a:extLst>
          </p:cNvPr>
          <p:cNvSpPr txBox="1"/>
          <p:nvPr/>
        </p:nvSpPr>
        <p:spPr>
          <a:xfrm>
            <a:off x="1525987" y="1690688"/>
            <a:ext cx="969330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perform neural networks for content based, item-item. We decided to go with user-user since we had a smaller number of users than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scrape more information on books like page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maturity_ratings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sale information etc.,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compute the predicted rating for all users so it will take lesser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implement SVD by deciding on the number of factors. However, this was a little tricky as the genre or description was not given. Genre was heavily biased towards fiction. Which leaves us description, we can leverage this feature to decided on the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1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{102BDBEB-8C70-4781-BC6B-6DEF78904AD6}tf67328976_win32</Template>
  <TotalTime>1912</TotalTime>
  <Words>674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Office Theme</vt:lpstr>
      <vt:lpstr>Book recommendations system</vt:lpstr>
      <vt:lpstr>Problem STATEMENT</vt:lpstr>
      <vt:lpstr>Exploratory data analysis</vt:lpstr>
      <vt:lpstr>Data cleaning</vt:lpstr>
      <vt:lpstr>Algorithms</vt:lpstr>
      <vt:lpstr>User-User neural network model</vt:lpstr>
      <vt:lpstr>Tools and technologies</vt:lpstr>
      <vt:lpstr>Results</vt:lpstr>
      <vt:lpstr>Future scope and improvements.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recommendations system</dc:title>
  <dc:creator>Lasya Manthripragada</dc:creator>
  <cp:lastModifiedBy>Lasya Manthripragada</cp:lastModifiedBy>
  <cp:revision>1</cp:revision>
  <dcterms:created xsi:type="dcterms:W3CDTF">2022-12-04T15:38:53Z</dcterms:created>
  <dcterms:modified xsi:type="dcterms:W3CDTF">2022-12-06T00:30:31Z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