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83" d="100"/>
          <a:sy n="83" d="100"/>
        </p:scale>
        <p:origin x="-19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smtClean="0"/>
              <a:t>Click to edit Master title style</a:t>
            </a:r>
            <a:endParaRPr lang="en-US"/>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18/10/2023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t>18/10/2023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t>18/10/2023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t>18/10/2023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18/10/2023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t>18/10/2023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94CE30-7D40-4BC0-BA0D-56C992D5B4BD}" type="datetimeFigureOut">
              <a:rPr lang="en-GB" smtClean="0"/>
              <a:t>18/10/2023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94CE30-7D40-4BC0-BA0D-56C992D5B4BD}" type="datetimeFigureOut">
              <a:rPr lang="en-GB" smtClean="0"/>
              <a:t>18/10/2023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18/10/2023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18/10/2023</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xmlns=""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xmlns=""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US" dirty="0" smtClean="0"/>
              <a:t>Health </a:t>
            </a:r>
            <a:r>
              <a:rPr lang="en-US" dirty="0" err="1" smtClean="0"/>
              <a:t>Predictor:Early</a:t>
            </a:r>
            <a:r>
              <a:rPr lang="en-US" dirty="0" smtClean="0"/>
              <a:t> </a:t>
            </a:r>
            <a:r>
              <a:rPr lang="en-US" dirty="0"/>
              <a:t>Lifestyle Disease </a:t>
            </a:r>
            <a:r>
              <a:rPr lang="en-US" dirty="0" smtClean="0"/>
              <a:t>Prediction</a:t>
            </a:r>
            <a:endParaRPr lang="en-GB" dirty="0"/>
          </a:p>
        </p:txBody>
      </p:sp>
      <p:sp>
        <p:nvSpPr>
          <p:cNvPr id="3" name="Subtitle 2"/>
          <p:cNvSpPr>
            <a:spLocks noGrp="1"/>
          </p:cNvSpPr>
          <p:nvPr>
            <p:ph type="subTitle" idx="1"/>
          </p:nvPr>
        </p:nvSpPr>
        <p:spPr>
          <a:xfrm>
            <a:off x="790469" y="2721956"/>
            <a:ext cx="3970594" cy="552184"/>
          </a:xfrm>
        </p:spPr>
        <p:txBody>
          <a:bodyPr/>
          <a:lstStyle/>
          <a:p>
            <a:pPr algn="l"/>
            <a:r>
              <a:rPr lang="en-GB" dirty="0" smtClean="0"/>
              <a:t>Batch Number: CSD13</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033269700"/>
              </p:ext>
            </p:extLst>
          </p:nvPr>
        </p:nvGraphicFramePr>
        <p:xfrm>
          <a:off x="630904" y="3274141"/>
          <a:ext cx="5418666" cy="249428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xmlns="" val="3331634959"/>
                    </a:ext>
                  </a:extLst>
                </a:gridCol>
                <a:gridCol w="3333666">
                  <a:extLst>
                    <a:ext uri="{9D8B030D-6E8A-4147-A177-3AD203B41FA5}">
                      <a16:colId xmlns:a16="http://schemas.microsoft.com/office/drawing/2014/main" xmlns="" val="2054911721"/>
                    </a:ext>
                  </a:extLst>
                </a:gridCol>
              </a:tblGrid>
              <a:tr h="370840">
                <a:tc>
                  <a:txBody>
                    <a:bodyPr/>
                    <a:lstStyle/>
                    <a:p>
                      <a:pPr algn="ctr"/>
                      <a:r>
                        <a:rPr lang="en-GB" b="1" dirty="0" smtClean="0">
                          <a:solidFill>
                            <a:schemeClr val="tx2">
                              <a:lumMod val="75000"/>
                            </a:schemeClr>
                          </a:solidFill>
                        </a:rPr>
                        <a:t>Roll Number</a:t>
                      </a:r>
                      <a:endParaRPr lang="en-GB" b="1"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smtClean="0">
                          <a:solidFill>
                            <a:schemeClr val="tx2">
                              <a:lumMod val="75000"/>
                            </a:schemeClr>
                          </a:solidFill>
                        </a:rPr>
                        <a:t>Student Name</a:t>
                      </a:r>
                      <a:endParaRPr lang="en-GB" b="1"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1854405261"/>
                  </a:ext>
                </a:extLst>
              </a:tr>
              <a:tr h="370840">
                <a:tc>
                  <a:txBody>
                    <a:bodyPr/>
                    <a:lstStyle/>
                    <a:p>
                      <a:pPr algn="ctr"/>
                      <a:r>
                        <a:rPr lang="en-GB" dirty="0" smtClean="0"/>
                        <a:t>FAIZ</a:t>
                      </a:r>
                      <a:r>
                        <a:rPr lang="en-GB" baseline="0" dirty="0" smtClean="0"/>
                        <a:t> KHAN</a:t>
                      </a: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smtClean="0"/>
                        <a:t>20201CSD0115</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4083651183"/>
                  </a:ext>
                </a:extLst>
              </a:tr>
              <a:tr h="370840">
                <a:tc>
                  <a:txBody>
                    <a:bodyPr/>
                    <a:lstStyle/>
                    <a:p>
                      <a:pPr algn="ctr"/>
                      <a:r>
                        <a:rPr lang="en-GB" dirty="0" smtClean="0"/>
                        <a:t>JEEVITH JOSEPH</a:t>
                      </a:r>
                      <a:r>
                        <a:rPr lang="en-GB" baseline="0" dirty="0" smtClean="0"/>
                        <a:t> </a:t>
                      </a: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smtClean="0"/>
                        <a:t>20201CSD0111</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2653141741"/>
                  </a:ext>
                </a:extLst>
              </a:tr>
              <a:tr h="370840">
                <a:tc>
                  <a:txBody>
                    <a:bodyPr/>
                    <a:lstStyle/>
                    <a:p>
                      <a:pPr algn="ctr"/>
                      <a:r>
                        <a:rPr lang="en-GB" dirty="0" smtClean="0"/>
                        <a:t>TEJAS GOWDA </a:t>
                      </a: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smtClean="0"/>
                        <a:t>20201CSD0072</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149954189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smtClean="0"/>
              <a:t>Under the Supervision of,</a:t>
            </a:r>
          </a:p>
          <a:p>
            <a:endParaRPr lang="en-GB" dirty="0" smtClean="0"/>
          </a:p>
          <a:p>
            <a:pPr algn="l"/>
            <a:r>
              <a:rPr lang="en-GB" sz="1700" dirty="0" err="1" smtClean="0"/>
              <a:t>Dr.</a:t>
            </a:r>
            <a:r>
              <a:rPr lang="en-GB" sz="1700" dirty="0" smtClean="0"/>
              <a:t> V Chandra </a:t>
            </a:r>
            <a:r>
              <a:rPr lang="en-GB" sz="1700" dirty="0" err="1" smtClean="0"/>
              <a:t>Sekar</a:t>
            </a:r>
            <a:endParaRPr lang="en-GB" sz="1700" dirty="0" smtClean="0"/>
          </a:p>
          <a:p>
            <a:pPr algn="l"/>
            <a:r>
              <a:rPr lang="en-GB" sz="1700" dirty="0" smtClean="0"/>
              <a:t>School of Computer Science &amp; Engineering</a:t>
            </a:r>
          </a:p>
          <a:p>
            <a:pPr algn="l"/>
            <a:r>
              <a:rPr lang="en-GB" sz="1700" dirty="0" smtClean="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smtClean="0"/>
              <a:t>PIP104 University Project-II</a:t>
            </a:r>
          </a:p>
          <a:p>
            <a:r>
              <a:rPr lang="en-GB" dirty="0" smtClean="0"/>
              <a:t>Review-0</a:t>
            </a:r>
            <a:endParaRPr lang="en-GB" dirty="0"/>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r>
              <a:rPr lang="en-US" dirty="0">
                <a:latin typeface="Sitka Banner" pitchFamily="2" charset="0"/>
              </a:rPr>
              <a:t>Sharma, M. and </a:t>
            </a:r>
            <a:r>
              <a:rPr lang="en-US" dirty="0" err="1">
                <a:latin typeface="Sitka Banner" pitchFamily="2" charset="0"/>
              </a:rPr>
              <a:t>Majumdar</a:t>
            </a:r>
            <a:r>
              <a:rPr lang="en-US" dirty="0">
                <a:latin typeface="Sitka Banner" pitchFamily="2" charset="0"/>
              </a:rPr>
              <a:t>, P.K. (2009). "Occupational lifestyle diseases: An emerging issue." </a:t>
            </a:r>
            <a:r>
              <a:rPr lang="en-US" i="1" dirty="0">
                <a:latin typeface="Sitka Banner" pitchFamily="2" charset="0"/>
              </a:rPr>
              <a:t>Indian Journal of Occupational and Environmental Medicine</a:t>
            </a:r>
            <a:r>
              <a:rPr lang="en-US" dirty="0">
                <a:latin typeface="Sitka Banner" pitchFamily="2" charset="0"/>
              </a:rPr>
              <a:t>, 13(3), 109–112.</a:t>
            </a:r>
          </a:p>
          <a:p>
            <a:r>
              <a:rPr lang="en-US" dirty="0" err="1">
                <a:latin typeface="Sitka Banner" pitchFamily="2" charset="0"/>
              </a:rPr>
              <a:t>Anand</a:t>
            </a:r>
            <a:r>
              <a:rPr lang="en-US" dirty="0">
                <a:latin typeface="Sitka Banner" pitchFamily="2" charset="0"/>
              </a:rPr>
              <a:t>, A. and Shakti, D. (2015). "Prediction of diabetes based on personal lifestyle indicators." In </a:t>
            </a:r>
            <a:r>
              <a:rPr lang="en-US" i="1" dirty="0">
                <a:latin typeface="Sitka Banner" pitchFamily="2" charset="0"/>
              </a:rPr>
              <a:t>Next Generation Computing Technologies (NGCT), 2015 1st International Conference</a:t>
            </a:r>
            <a:r>
              <a:rPr lang="en-US" dirty="0">
                <a:latin typeface="Sitka Banner" pitchFamily="2" charset="0"/>
              </a:rPr>
              <a:t>, 673–676. IEEE.</a:t>
            </a:r>
          </a:p>
          <a:p>
            <a:r>
              <a:rPr lang="en-US" dirty="0" err="1">
                <a:latin typeface="Sitka Banner" pitchFamily="2" charset="0"/>
              </a:rPr>
              <a:t>Sayali</a:t>
            </a:r>
            <a:r>
              <a:rPr lang="en-US" dirty="0">
                <a:latin typeface="Sitka Banner" pitchFamily="2" charset="0"/>
              </a:rPr>
              <a:t> </a:t>
            </a:r>
            <a:r>
              <a:rPr lang="en-US" dirty="0" err="1">
                <a:latin typeface="Sitka Banner" pitchFamily="2" charset="0"/>
              </a:rPr>
              <a:t>Ambekar</a:t>
            </a:r>
            <a:r>
              <a:rPr lang="en-US" dirty="0">
                <a:latin typeface="Sitka Banner" pitchFamily="2" charset="0"/>
              </a:rPr>
              <a:t> and Dr. </a:t>
            </a:r>
            <a:r>
              <a:rPr lang="en-US" dirty="0" err="1">
                <a:latin typeface="Sitka Banner" pitchFamily="2" charset="0"/>
              </a:rPr>
              <a:t>Rashmi</a:t>
            </a:r>
            <a:r>
              <a:rPr lang="en-US" dirty="0">
                <a:latin typeface="Sitka Banner" pitchFamily="2" charset="0"/>
              </a:rPr>
              <a:t> </a:t>
            </a:r>
            <a:r>
              <a:rPr lang="en-US" dirty="0" err="1">
                <a:latin typeface="Sitka Banner" pitchFamily="2" charset="0"/>
              </a:rPr>
              <a:t>Phalnikar</a:t>
            </a:r>
            <a:r>
              <a:rPr lang="en-US" dirty="0">
                <a:latin typeface="Sitka Banner" pitchFamily="2" charset="0"/>
              </a:rPr>
              <a:t> (2018). "Disease prediction by using machine learning." </a:t>
            </a:r>
            <a:r>
              <a:rPr lang="en-US" i="1" dirty="0">
                <a:latin typeface="Sitka Banner" pitchFamily="2" charset="0"/>
              </a:rPr>
              <a:t>International Journal of Computer Engineering and Applications</a:t>
            </a:r>
            <a:r>
              <a:rPr lang="en-US" dirty="0">
                <a:latin typeface="Sitka Banner" pitchFamily="2" charset="0"/>
              </a:rPr>
              <a:t>, 12, 1–6.</a:t>
            </a:r>
          </a:p>
          <a:p>
            <a:r>
              <a:rPr lang="en-US" dirty="0">
                <a:latin typeface="Sitka Banner" pitchFamily="2" charset="0"/>
              </a:rPr>
              <a:t>Han Y, Han M, Lee S, </a:t>
            </a:r>
            <a:r>
              <a:rPr lang="en-US" dirty="0" err="1">
                <a:latin typeface="Sitka Banner" pitchFamily="2" charset="0"/>
              </a:rPr>
              <a:t>Sarkar</a:t>
            </a:r>
            <a:r>
              <a:rPr lang="en-US" dirty="0">
                <a:latin typeface="Sitka Banner" pitchFamily="2" charset="0"/>
              </a:rPr>
              <a:t> AM, Lee YK. "A framework for supervising lifestyle diseases using long-term activity monitoring." </a:t>
            </a:r>
            <a:r>
              <a:rPr lang="en-US" i="1" dirty="0">
                <a:latin typeface="Sitka Banner" pitchFamily="2" charset="0"/>
              </a:rPr>
              <a:t>Sensors (Basel)</a:t>
            </a:r>
            <a:r>
              <a:rPr lang="en-US" dirty="0">
                <a:latin typeface="Sitka Banner" pitchFamily="2" charset="0"/>
              </a:rPr>
              <a:t>. 2012;12(5):5363-79. </a:t>
            </a:r>
            <a:r>
              <a:rPr lang="en-US" dirty="0" err="1">
                <a:latin typeface="Sitka Banner" pitchFamily="2" charset="0"/>
              </a:rPr>
              <a:t>doi</a:t>
            </a:r>
            <a:r>
              <a:rPr lang="en-US" dirty="0">
                <a:latin typeface="Sitka Banner" pitchFamily="2" charset="0"/>
              </a:rPr>
              <a:t>: 10.3390/s120505363. </a:t>
            </a:r>
            <a:r>
              <a:rPr lang="en-US" dirty="0" err="1">
                <a:latin typeface="Sitka Banner" pitchFamily="2" charset="0"/>
              </a:rPr>
              <a:t>Epub</a:t>
            </a:r>
            <a:r>
              <a:rPr lang="en-US" dirty="0">
                <a:latin typeface="Sitka Banner" pitchFamily="2" charset="0"/>
              </a:rPr>
              <a:t> 2012 Apr 26. PMID: 22778589; PMCID: PMC3386688.</a:t>
            </a:r>
          </a:p>
        </p:txBody>
      </p:sp>
    </p:spTree>
    <p:extLst>
      <p:ext uri="{BB962C8B-B14F-4D97-AF65-F5344CB8AC3E}">
        <p14:creationId xmlns:p14="http://schemas.microsoft.com/office/powerpoint/2010/main" val="3613863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marL="0" indent="0" algn="ctr">
              <a:buNone/>
            </a:pPr>
            <a:endParaRPr lang="en-GB" sz="4400" dirty="0" smtClean="0"/>
          </a:p>
          <a:p>
            <a:pPr marL="0" indent="0" algn="ctr">
              <a:buNone/>
            </a:pPr>
            <a:endParaRPr lang="en-GB" sz="4400" dirty="0"/>
          </a:p>
          <a:p>
            <a:pPr marL="0" indent="0" algn="ctr">
              <a:buNone/>
            </a:pPr>
            <a:r>
              <a:rPr lang="en-GB" sz="6000" dirty="0" smtClean="0"/>
              <a:t>Thank You</a:t>
            </a:r>
            <a:endParaRPr lang="en-GB" sz="6000" dirty="0"/>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a:xfrm>
            <a:off x="561340" y="1211581"/>
            <a:ext cx="10668000" cy="4952997"/>
          </a:xfrm>
        </p:spPr>
        <p:txBody>
          <a:bodyPr>
            <a:noAutofit/>
          </a:bodyPr>
          <a:lstStyle/>
          <a:p>
            <a:r>
              <a:rPr lang="en-US" sz="1800" dirty="0">
                <a:latin typeface="Sitka Banner" pitchFamily="2" charset="0"/>
              </a:rPr>
              <a:t>In an era where data and technology are transforming every aspect of our lives, healthcare is no exception. With the rising prevalence of lifestyle-related diseases, such as diabetes, heart disease, and obesity, the need for innovative and cost-effective preventive healthcare solutions has never been more pressing. Early detection and intervention are key to reducing the human and economic toll of these diseases. This project sets out to explore a novel approach to healthcare that harnesses the power of detailed demographic and vital statistics to predict the likelihood of lifestyle diseases, enabling timely interventions and substantial cost savings in the long run.</a:t>
            </a:r>
          </a:p>
          <a:p>
            <a:r>
              <a:rPr lang="en-US" sz="1800" dirty="0">
                <a:latin typeface="Sitka Banner" pitchFamily="2" charset="0"/>
              </a:rPr>
              <a:t>Lifestyle diseases are characterized by their strong association with lifestyle choices, such as diet, exercise, and stress management. It is well-established that early identification of risk factors and lifestyle modifications can significantly reduce the incidence of these diseases. The traditional healthcare system, however, is often geared towards treating diseases once they manifest, incurring substantial costs for patients, providers, and society as a whole</a:t>
            </a:r>
            <a:r>
              <a:rPr lang="en-US" sz="1800" dirty="0" smtClean="0">
                <a:latin typeface="Sitka Banner" pitchFamily="2" charset="0"/>
              </a:rPr>
              <a:t>.</a:t>
            </a:r>
          </a:p>
          <a:p>
            <a:r>
              <a:rPr lang="en-US" sz="1800" dirty="0">
                <a:latin typeface="Sitka Banner" pitchFamily="2" charset="0"/>
              </a:rPr>
              <a:t>In this project, we will delve into the methods and technologies necessary to harness the potential of data-driven predictive modeling in healthcare. By integrating technology, data, and medical expertise, we aim to pave the way for a healthcare system that not only extends lives but also makes them healthier and more affordable. This proactive approach holds the promise of not only enhancing the quality of life for individuals but also reducing the economic burden of lifestyle diseases on healthcare systems worldwide.</a:t>
            </a: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618490" y="1143001"/>
            <a:ext cx="10668000" cy="4952997"/>
          </a:xfrm>
        </p:spPr>
        <p:txBody>
          <a:bodyPr>
            <a:noAutofit/>
          </a:bodyPr>
          <a:lstStyle/>
          <a:p>
            <a:pPr marL="0" indent="0">
              <a:buNone/>
            </a:pPr>
            <a:r>
              <a:rPr lang="en-US" sz="1800" dirty="0">
                <a:latin typeface="Sitka Banner" pitchFamily="2" charset="0"/>
              </a:rPr>
              <a:t>Early prediction of lifestyle diseases has gained prominence in the healthcare domain due to the potential for reducing healthcare costs and improving patient outcomes. Several studies have explored the application of machine learning and data analytics in this context.</a:t>
            </a:r>
          </a:p>
          <a:p>
            <a:r>
              <a:rPr lang="en-US" sz="1800" b="1" dirty="0">
                <a:latin typeface="Sitka Banner" pitchFamily="2" charset="0"/>
              </a:rPr>
              <a:t>Predictive Models in Healthcare:</a:t>
            </a:r>
            <a:r>
              <a:rPr lang="en-US" sz="1800" dirty="0">
                <a:latin typeface="Sitka Banner" pitchFamily="2" charset="0"/>
              </a:rPr>
              <a:t> Predictive modeling in healthcare has been widely researched and has demonstrated remarkable potential in forecasting the onset of various diseases. These models use historical patient data, including demographics and vital statistics, to identify risk factors and predict disease </a:t>
            </a:r>
            <a:r>
              <a:rPr lang="en-US" sz="1800" dirty="0" smtClean="0">
                <a:latin typeface="Sitka Banner" pitchFamily="2" charset="0"/>
              </a:rPr>
              <a:t>likelihood</a:t>
            </a:r>
            <a:r>
              <a:rPr lang="en-US" sz="1200" dirty="0" smtClean="0">
                <a:latin typeface="Sitka Banner" pitchFamily="2" charset="0"/>
              </a:rPr>
              <a:t>.[Sharma</a:t>
            </a:r>
            <a:r>
              <a:rPr lang="en-US" sz="1200" dirty="0">
                <a:latin typeface="Sitka Banner" pitchFamily="2" charset="0"/>
              </a:rPr>
              <a:t>, M., &amp; </a:t>
            </a:r>
            <a:r>
              <a:rPr lang="en-US" sz="1200" dirty="0" err="1">
                <a:latin typeface="Sitka Banner" pitchFamily="2" charset="0"/>
              </a:rPr>
              <a:t>Majumdar</a:t>
            </a:r>
            <a:r>
              <a:rPr lang="en-US" sz="1200" dirty="0">
                <a:latin typeface="Sitka Banner" pitchFamily="2" charset="0"/>
              </a:rPr>
              <a:t>, P. K. (2009</a:t>
            </a:r>
            <a:r>
              <a:rPr lang="en-US" sz="1200" dirty="0" smtClean="0">
                <a:latin typeface="Sitka Banner" pitchFamily="2" charset="0"/>
              </a:rPr>
              <a:t>)]</a:t>
            </a:r>
            <a:endParaRPr lang="en-US" sz="1200" dirty="0">
              <a:latin typeface="Sitka Banner" pitchFamily="2" charset="0"/>
            </a:endParaRPr>
          </a:p>
          <a:p>
            <a:r>
              <a:rPr lang="en-US" sz="1800" b="1" dirty="0">
                <a:latin typeface="Sitka Banner" pitchFamily="2" charset="0"/>
              </a:rPr>
              <a:t>Leveraging Demographic and Vital Statistics:</a:t>
            </a:r>
            <a:r>
              <a:rPr lang="en-US" sz="1800" dirty="0">
                <a:latin typeface="Sitka Banner" pitchFamily="2" charset="0"/>
              </a:rPr>
              <a:t> Demographic and vital statistics, such as age, gender, BMI, blood pressure, and cholesterol levels, have been identified as valuable predictors for lifestyle diseases. Research indicates that integrating these data into predictive models enhances their accuracy</a:t>
            </a:r>
            <a:r>
              <a:rPr lang="en-US" sz="1200" dirty="0">
                <a:latin typeface="Sitka Banner" pitchFamily="2" charset="0"/>
              </a:rPr>
              <a:t>.[</a:t>
            </a:r>
            <a:r>
              <a:rPr lang="en-US" sz="1200" dirty="0" err="1">
                <a:latin typeface="Sitka Banner" pitchFamily="2" charset="0"/>
              </a:rPr>
              <a:t>Sayali</a:t>
            </a:r>
            <a:r>
              <a:rPr lang="en-US" sz="1200" dirty="0">
                <a:latin typeface="Sitka Banner" pitchFamily="2" charset="0"/>
              </a:rPr>
              <a:t> </a:t>
            </a:r>
            <a:r>
              <a:rPr lang="en-US" sz="1200" dirty="0" err="1">
                <a:latin typeface="Sitka Banner" pitchFamily="2" charset="0"/>
              </a:rPr>
              <a:t>Ambekar</a:t>
            </a:r>
            <a:r>
              <a:rPr lang="en-US" sz="1200" dirty="0">
                <a:latin typeface="Sitka Banner" pitchFamily="2" charset="0"/>
              </a:rPr>
              <a:t> and Dr. </a:t>
            </a:r>
            <a:r>
              <a:rPr lang="en-US" sz="1200" dirty="0" err="1">
                <a:latin typeface="Sitka Banner" pitchFamily="2" charset="0"/>
              </a:rPr>
              <a:t>Rashmi</a:t>
            </a:r>
            <a:r>
              <a:rPr lang="en-US" sz="1200" dirty="0">
                <a:latin typeface="Sitka Banner" pitchFamily="2" charset="0"/>
              </a:rPr>
              <a:t> </a:t>
            </a:r>
            <a:r>
              <a:rPr lang="en-US" sz="1200" dirty="0" err="1">
                <a:latin typeface="Sitka Banner" pitchFamily="2" charset="0"/>
              </a:rPr>
              <a:t>Phalnikar</a:t>
            </a:r>
            <a:r>
              <a:rPr lang="en-US" sz="1200" dirty="0">
                <a:latin typeface="Sitka Banner" pitchFamily="2" charset="0"/>
              </a:rPr>
              <a:t> (2018)]</a:t>
            </a:r>
            <a:endParaRPr lang="en-US" sz="1400" dirty="0">
              <a:latin typeface="Sitka Banner" pitchFamily="2" charset="0"/>
            </a:endParaRPr>
          </a:p>
          <a:p>
            <a:r>
              <a:rPr lang="en-US" sz="1800" b="1" dirty="0" smtClean="0">
                <a:latin typeface="Sitka Banner" pitchFamily="2" charset="0"/>
              </a:rPr>
              <a:t>Cost </a:t>
            </a:r>
            <a:r>
              <a:rPr lang="en-US" sz="1800" b="1" dirty="0">
                <a:latin typeface="Sitka Banner" pitchFamily="2" charset="0"/>
              </a:rPr>
              <a:t>Reduction Through Early Intervention:</a:t>
            </a:r>
            <a:r>
              <a:rPr lang="en-US" sz="1800" dirty="0">
                <a:latin typeface="Sitka Banner" pitchFamily="2" charset="0"/>
              </a:rPr>
              <a:t> Several studies have highlighted the significant cost benefits associated with early disease prediction. By identifying individuals at risk, healthcare providers can implement preventive measures, reducing the need for expensive treatments and hospitalizations.</a:t>
            </a:r>
          </a:p>
          <a:p>
            <a:r>
              <a:rPr lang="en-US" sz="1800" b="1" dirty="0" smtClean="0">
                <a:latin typeface="Sitka Banner" pitchFamily="2" charset="0"/>
              </a:rPr>
              <a:t>Challenges </a:t>
            </a:r>
            <a:r>
              <a:rPr lang="en-US" sz="1800" b="1" dirty="0">
                <a:latin typeface="Sitka Banner" pitchFamily="2" charset="0"/>
              </a:rPr>
              <a:t>and Limitations:</a:t>
            </a:r>
            <a:r>
              <a:rPr lang="en-US" sz="1800" dirty="0">
                <a:latin typeface="Sitka Banner" pitchFamily="2" charset="0"/>
              </a:rPr>
              <a:t> Challenges such as data quality, model interpretability, and the need for continuous model refinement are acknowledged in the literature. Addressing these challenges is crucial to ensure the success of predictive healthcare models.</a:t>
            </a:r>
          </a:p>
          <a:p>
            <a:endParaRPr lang="en-GB" sz="1800" dirty="0">
              <a:latin typeface="Sitka Banner" pitchFamily="2"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dirty="0"/>
              <a:t>Proposed </a:t>
            </a:r>
            <a:r>
              <a:rPr lang="en-GB" sz="2400" dirty="0" smtClean="0"/>
              <a:t>Method : </a:t>
            </a:r>
            <a:r>
              <a:rPr lang="en-US" sz="2400" dirty="0"/>
              <a:t>Developing a </a:t>
            </a:r>
            <a:r>
              <a:rPr lang="en-US" sz="2400" dirty="0" smtClean="0"/>
              <a:t>Website for </a:t>
            </a:r>
            <a:r>
              <a:rPr lang="en-US" sz="2400" dirty="0"/>
              <a:t>Lifestyle Disease </a:t>
            </a:r>
            <a:r>
              <a:rPr lang="en-US" sz="2400" dirty="0" smtClean="0"/>
              <a:t>Prediction</a:t>
            </a:r>
            <a:endParaRPr lang="en-GB" sz="2400" dirty="0"/>
          </a:p>
        </p:txBody>
      </p:sp>
      <p:sp>
        <p:nvSpPr>
          <p:cNvPr id="3" name="Content Placeholder 2"/>
          <p:cNvSpPr>
            <a:spLocks noGrp="1"/>
          </p:cNvSpPr>
          <p:nvPr>
            <p:ph idx="1"/>
          </p:nvPr>
        </p:nvSpPr>
        <p:spPr/>
        <p:txBody>
          <a:bodyPr>
            <a:normAutofit fontScale="70000" lnSpcReduction="20000"/>
          </a:bodyPr>
          <a:lstStyle/>
          <a:p>
            <a:r>
              <a:rPr lang="en-US" b="1" dirty="0">
                <a:latin typeface="Sitka Banner" pitchFamily="2" charset="0"/>
              </a:rPr>
              <a:t>Data Collection and Preparation:</a:t>
            </a:r>
            <a:endParaRPr lang="en-US" dirty="0">
              <a:latin typeface="Sitka Banner" pitchFamily="2" charset="0"/>
            </a:endParaRPr>
          </a:p>
          <a:p>
            <a:pPr lvl="1"/>
            <a:r>
              <a:rPr lang="en-US" dirty="0">
                <a:latin typeface="Sitka Banner" pitchFamily="2" charset="0"/>
              </a:rPr>
              <a:t>Gather a comprehensive dataset that includes demographic information and vital statistics of individuals, along with their lifestyle disease status (e.g., diabetes, heart disease).</a:t>
            </a:r>
          </a:p>
          <a:p>
            <a:pPr lvl="1"/>
            <a:r>
              <a:rPr lang="en-US" dirty="0">
                <a:latin typeface="Sitka Banner" pitchFamily="2" charset="0"/>
              </a:rPr>
              <a:t>Ensure data quality, accuracy, and privacy compliance by </a:t>
            </a:r>
            <a:r>
              <a:rPr lang="en-US" dirty="0" err="1">
                <a:latin typeface="Sitka Banner" pitchFamily="2" charset="0"/>
              </a:rPr>
              <a:t>anonymizing</a:t>
            </a:r>
            <a:r>
              <a:rPr lang="en-US" dirty="0">
                <a:latin typeface="Sitka Banner" pitchFamily="2" charset="0"/>
              </a:rPr>
              <a:t> and securing sensitive information.</a:t>
            </a:r>
          </a:p>
          <a:p>
            <a:pPr lvl="1"/>
            <a:r>
              <a:rPr lang="en-US" dirty="0">
                <a:latin typeface="Sitka Banner" pitchFamily="2" charset="0"/>
              </a:rPr>
              <a:t>Split the dataset into training and testing sets for model development and evaluation.</a:t>
            </a:r>
          </a:p>
          <a:p>
            <a:r>
              <a:rPr lang="en-US" b="1" dirty="0">
                <a:latin typeface="Sitka Banner" pitchFamily="2" charset="0"/>
              </a:rPr>
              <a:t>Feature Selection and Engineering:</a:t>
            </a:r>
            <a:endParaRPr lang="en-US" dirty="0">
              <a:latin typeface="Sitka Banner" pitchFamily="2" charset="0"/>
            </a:endParaRPr>
          </a:p>
          <a:p>
            <a:pPr lvl="1"/>
            <a:r>
              <a:rPr lang="en-US" dirty="0">
                <a:latin typeface="Sitka Banner" pitchFamily="2" charset="0"/>
              </a:rPr>
              <a:t>Identify relevant features from the dataset, such as age, gender, BMI, blood pressure, cholesterol levels, and lifestyle habits (e.g., smoking, physical activity, diet).</a:t>
            </a:r>
          </a:p>
          <a:p>
            <a:pPr lvl="1"/>
            <a:r>
              <a:rPr lang="en-US" dirty="0">
                <a:latin typeface="Sitka Banner" pitchFamily="2" charset="0"/>
              </a:rPr>
              <a:t>Perform feature engineering to create new variables or transform existing ones, if necessary, to improve predictive accuracy.</a:t>
            </a:r>
          </a:p>
          <a:p>
            <a:r>
              <a:rPr lang="en-US" b="1" dirty="0">
                <a:latin typeface="Sitka Banner" pitchFamily="2" charset="0"/>
              </a:rPr>
              <a:t>Machine Learning Model Development:</a:t>
            </a:r>
            <a:endParaRPr lang="en-US" dirty="0">
              <a:latin typeface="Sitka Banner" pitchFamily="2" charset="0"/>
            </a:endParaRPr>
          </a:p>
          <a:p>
            <a:pPr lvl="1"/>
            <a:r>
              <a:rPr lang="en-US" dirty="0">
                <a:latin typeface="Sitka Banner" pitchFamily="2" charset="0"/>
              </a:rPr>
              <a:t>Implement machine learning algorithms suitable for classification tasks, such as logistic regression, decision trees, random forests, or support vector machines.</a:t>
            </a:r>
          </a:p>
          <a:p>
            <a:pPr lvl="1"/>
            <a:r>
              <a:rPr lang="en-US" dirty="0">
                <a:latin typeface="Sitka Banner" pitchFamily="2" charset="0"/>
              </a:rPr>
              <a:t>Train the models on the training dataset using the selected features.</a:t>
            </a:r>
          </a:p>
          <a:p>
            <a:pPr lvl="1"/>
            <a:r>
              <a:rPr lang="en-US" dirty="0">
                <a:latin typeface="Sitka Banner" pitchFamily="2" charset="0"/>
              </a:rPr>
              <a:t>Evaluate model performance using metrics like accuracy, precision, recall, and F1-score, and select the most appropriate model.</a:t>
            </a:r>
          </a:p>
          <a:p>
            <a:r>
              <a:rPr lang="en-US" b="1" dirty="0" smtClean="0">
                <a:latin typeface="Sitka Banner" pitchFamily="2" charset="0"/>
              </a:rPr>
              <a:t>Website </a:t>
            </a:r>
            <a:r>
              <a:rPr lang="en-US" b="1" dirty="0">
                <a:latin typeface="Sitka Banner" pitchFamily="2" charset="0"/>
              </a:rPr>
              <a:t>Integration:</a:t>
            </a:r>
            <a:endParaRPr lang="en-US" dirty="0">
              <a:latin typeface="Sitka Banner" pitchFamily="2" charset="0"/>
            </a:endParaRPr>
          </a:p>
          <a:p>
            <a:pPr lvl="1"/>
            <a:r>
              <a:rPr lang="en-US" dirty="0">
                <a:latin typeface="Sitka Banner" pitchFamily="2" charset="0"/>
              </a:rPr>
              <a:t>Develop a user-friendly website that incorporates </a:t>
            </a:r>
            <a:r>
              <a:rPr lang="en-US" dirty="0" smtClean="0">
                <a:latin typeface="Sitka Banner" pitchFamily="2" charset="0"/>
              </a:rPr>
              <a:t>a user friendly interface </a:t>
            </a:r>
            <a:r>
              <a:rPr lang="en-US" dirty="0">
                <a:latin typeface="Sitka Banner" pitchFamily="2" charset="0"/>
              </a:rPr>
              <a:t>for interacting with users.</a:t>
            </a:r>
          </a:p>
          <a:p>
            <a:pPr lvl="1"/>
            <a:r>
              <a:rPr lang="en-US" dirty="0">
                <a:latin typeface="Sitka Banner" pitchFamily="2" charset="0"/>
              </a:rPr>
              <a:t>Implement a natural language processing (NLP) module to understand user queries and requests.</a:t>
            </a:r>
          </a:p>
          <a:p>
            <a:pPr lvl="1"/>
            <a:r>
              <a:rPr lang="en-US" dirty="0">
                <a:latin typeface="Sitka Banner" pitchFamily="2" charset="0"/>
              </a:rPr>
              <a:t>Allow users to input their parameters, including age, gender, BMI, and other vital statistics.</a:t>
            </a:r>
          </a:p>
          <a:p>
            <a:r>
              <a:rPr lang="en-US" b="1" dirty="0">
                <a:latin typeface="Sitka Banner" pitchFamily="2" charset="0"/>
              </a:rPr>
              <a:t>Disease Prediction Module:</a:t>
            </a:r>
            <a:endParaRPr lang="en-US" dirty="0">
              <a:latin typeface="Sitka Banner" pitchFamily="2" charset="0"/>
            </a:endParaRPr>
          </a:p>
          <a:p>
            <a:pPr lvl="1"/>
            <a:r>
              <a:rPr lang="en-US" dirty="0">
                <a:latin typeface="Sitka Banner" pitchFamily="2" charset="0"/>
              </a:rPr>
              <a:t>Integrate the trained machine learning model into the </a:t>
            </a:r>
            <a:r>
              <a:rPr lang="en-US" dirty="0" smtClean="0">
                <a:latin typeface="Sitka Banner" pitchFamily="2" charset="0"/>
              </a:rPr>
              <a:t>website interface</a:t>
            </a:r>
            <a:r>
              <a:rPr lang="en-US" dirty="0">
                <a:latin typeface="Sitka Banner" pitchFamily="2" charset="0"/>
              </a:rPr>
              <a:t>.</a:t>
            </a:r>
          </a:p>
          <a:p>
            <a:pPr lvl="1"/>
            <a:r>
              <a:rPr lang="en-US" dirty="0">
                <a:latin typeface="Sitka Banner" pitchFamily="2" charset="0"/>
              </a:rPr>
              <a:t>On user input, pass the parameters to the model, which will then predict the likelihood of lifestyle diseases based on the provided data.</a:t>
            </a:r>
          </a:p>
          <a:p>
            <a:pPr lvl="1"/>
            <a:r>
              <a:rPr lang="en-US" dirty="0">
                <a:latin typeface="Sitka Banner" pitchFamily="2" charset="0"/>
              </a:rPr>
              <a:t>Provide users with a clear and interpretable prediction, indicating their risk of developing specific diseases.</a:t>
            </a:r>
          </a:p>
          <a:p>
            <a:endParaRPr lang="en-GB" dirty="0">
              <a:latin typeface="Sitka Banner" pitchFamily="2" charset="0"/>
            </a:endParaRPr>
          </a:p>
        </p:txBody>
      </p:sp>
    </p:spTree>
    <p:extLst>
      <p:ext uri="{BB962C8B-B14F-4D97-AF65-F5344CB8AC3E}">
        <p14:creationId xmlns:p14="http://schemas.microsoft.com/office/powerpoint/2010/main" val="2659618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fontScale="77500" lnSpcReduction="20000"/>
          </a:bodyPr>
          <a:lstStyle/>
          <a:p>
            <a:pPr marL="0" indent="0">
              <a:buNone/>
            </a:pPr>
            <a:r>
              <a:rPr lang="en-US" b="1" dirty="0">
                <a:latin typeface="Sitka Banner" pitchFamily="2" charset="0"/>
              </a:rPr>
              <a:t>Overall Objectives</a:t>
            </a:r>
            <a:r>
              <a:rPr lang="en-US" b="1" dirty="0" smtClean="0">
                <a:latin typeface="Sitka Banner" pitchFamily="2" charset="0"/>
              </a:rPr>
              <a:t>:</a:t>
            </a:r>
          </a:p>
          <a:p>
            <a:pPr marL="0" indent="0">
              <a:buNone/>
            </a:pPr>
            <a:endParaRPr lang="en-US" dirty="0">
              <a:latin typeface="Sitka Banner" pitchFamily="2" charset="0"/>
            </a:endParaRPr>
          </a:p>
          <a:p>
            <a:r>
              <a:rPr lang="en-US" sz="2300" b="1" dirty="0">
                <a:latin typeface="Sitka Banner" pitchFamily="2" charset="0"/>
              </a:rPr>
              <a:t>Empower Personalized Healthcare:</a:t>
            </a:r>
            <a:r>
              <a:rPr lang="en-US" sz="2300" dirty="0">
                <a:latin typeface="Sitka Banner" pitchFamily="2" charset="0"/>
              </a:rPr>
              <a:t> Develop a platform that empowers individuals to take control of their health by providing personalized predictions and actionable insights regarding lifestyle diseases.</a:t>
            </a:r>
          </a:p>
          <a:p>
            <a:r>
              <a:rPr lang="en-US" sz="2300" b="1" dirty="0">
                <a:latin typeface="Sitka Banner" pitchFamily="2" charset="0"/>
              </a:rPr>
              <a:t>Cost-Effective Prevention:</a:t>
            </a:r>
            <a:r>
              <a:rPr lang="en-US" sz="2300" dirty="0">
                <a:latin typeface="Sitka Banner" pitchFamily="2" charset="0"/>
              </a:rPr>
              <a:t> Create a cost-effective healthcare solution that reduces the financial burden on individuals and healthcare systems by preventing disease onset and costly treatments.</a:t>
            </a:r>
          </a:p>
          <a:p>
            <a:r>
              <a:rPr lang="en-US" sz="2300" b="1" dirty="0">
                <a:latin typeface="Sitka Banner" pitchFamily="2" charset="0"/>
              </a:rPr>
              <a:t>Data-Driven Healthcare:</a:t>
            </a:r>
            <a:r>
              <a:rPr lang="en-US" sz="2300" dirty="0">
                <a:latin typeface="Sitka Banner" pitchFamily="2" charset="0"/>
              </a:rPr>
              <a:t> Leverage the power of data analytics and machine learning to pioneer an innovative approach to healthcare that emphasizes early prediction and prevention</a:t>
            </a:r>
            <a:r>
              <a:rPr lang="en-US" sz="2300" dirty="0" smtClean="0">
                <a:latin typeface="Sitka Banner" pitchFamily="2" charset="0"/>
              </a:rPr>
              <a:t>.</a:t>
            </a:r>
          </a:p>
          <a:p>
            <a:endParaRPr lang="en-US" sz="2300" dirty="0">
              <a:latin typeface="Sitka Banner" pitchFamily="2" charset="0"/>
            </a:endParaRPr>
          </a:p>
          <a:p>
            <a:pPr marL="0" indent="0">
              <a:buNone/>
            </a:pPr>
            <a:r>
              <a:rPr lang="en-US" b="1" dirty="0">
                <a:latin typeface="Sitka Banner" pitchFamily="2" charset="0"/>
              </a:rPr>
              <a:t>Specific </a:t>
            </a:r>
            <a:r>
              <a:rPr lang="en-US" b="1" dirty="0" smtClean="0">
                <a:latin typeface="Sitka Banner" pitchFamily="2" charset="0"/>
              </a:rPr>
              <a:t>Objectives :</a:t>
            </a:r>
          </a:p>
          <a:p>
            <a:pPr marL="0" indent="0">
              <a:buNone/>
            </a:pPr>
            <a:endParaRPr lang="en-US" dirty="0">
              <a:latin typeface="Sitka Banner" pitchFamily="2" charset="0"/>
            </a:endParaRPr>
          </a:p>
          <a:p>
            <a:r>
              <a:rPr lang="en-US" sz="2300" b="1" dirty="0">
                <a:latin typeface="Sitka Banner" pitchFamily="2" charset="0"/>
              </a:rPr>
              <a:t>Comprehensive Data Acquisition:</a:t>
            </a:r>
            <a:r>
              <a:rPr lang="en-US" sz="2300" dirty="0">
                <a:latin typeface="Sitka Banner" pitchFamily="2" charset="0"/>
              </a:rPr>
              <a:t> Acquire a comprehensive dataset, including diverse demographic information and vital statistics, to underpin accurate disease prediction.</a:t>
            </a:r>
          </a:p>
          <a:p>
            <a:r>
              <a:rPr lang="en-US" sz="2300" b="1" dirty="0">
                <a:latin typeface="Sitka Banner" pitchFamily="2" charset="0"/>
              </a:rPr>
              <a:t>Optimized Feature Selection:</a:t>
            </a:r>
            <a:r>
              <a:rPr lang="en-US" sz="2300" dirty="0">
                <a:latin typeface="Sitka Banner" pitchFamily="2" charset="0"/>
              </a:rPr>
              <a:t> Identify and select the most influential features to enhance the precision of lifestyle disease predictions.</a:t>
            </a:r>
          </a:p>
          <a:p>
            <a:r>
              <a:rPr lang="en-US" sz="2300" b="1" dirty="0">
                <a:latin typeface="Sitka Banner" pitchFamily="2" charset="0"/>
              </a:rPr>
              <a:t>User-Centric Interface:</a:t>
            </a:r>
            <a:r>
              <a:rPr lang="en-US" sz="2300" dirty="0">
                <a:latin typeface="Sitka Banner" pitchFamily="2" charset="0"/>
              </a:rPr>
              <a:t> Develop a user-centric website with a </a:t>
            </a:r>
            <a:r>
              <a:rPr lang="en-US" sz="2300" dirty="0" smtClean="0">
                <a:latin typeface="Sitka Banner" pitchFamily="2" charset="0"/>
              </a:rPr>
              <a:t>user friendly </a:t>
            </a:r>
            <a:r>
              <a:rPr lang="en-US" sz="2300" dirty="0">
                <a:latin typeface="Sitka Banner" pitchFamily="2" charset="0"/>
              </a:rPr>
              <a:t>interface that enables effortless data input and real-time prediction retrieval.</a:t>
            </a:r>
          </a:p>
          <a:p>
            <a:r>
              <a:rPr lang="en-US" sz="2300" b="1" dirty="0">
                <a:latin typeface="Sitka Banner" pitchFamily="2" charset="0"/>
              </a:rPr>
              <a:t>Intuitive User Experience:</a:t>
            </a:r>
            <a:r>
              <a:rPr lang="en-US" sz="2300" dirty="0">
                <a:latin typeface="Sitka Banner" pitchFamily="2" charset="0"/>
              </a:rPr>
              <a:t> Implement natural language processing (NLP) to ensure a user-friendly and intuitive experience while interacting with the </a:t>
            </a:r>
            <a:r>
              <a:rPr lang="en-US" sz="2300" dirty="0" smtClean="0">
                <a:latin typeface="Sitka Banner" pitchFamily="2" charset="0"/>
              </a:rPr>
              <a:t>website.</a:t>
            </a:r>
            <a:endParaRPr lang="en-US" sz="2300" dirty="0">
              <a:latin typeface="Sitka Banner" pitchFamily="2" charset="0"/>
            </a:endParaRPr>
          </a:p>
          <a:p>
            <a:endParaRPr lang="en-GB" sz="2300" dirty="0">
              <a:latin typeface="Sitka Banner" pitchFamily="2" charset="0"/>
            </a:endParaRPr>
          </a:p>
        </p:txBody>
      </p:sp>
    </p:spTree>
    <p:extLst>
      <p:ext uri="{BB962C8B-B14F-4D97-AF65-F5344CB8AC3E}">
        <p14:creationId xmlns:p14="http://schemas.microsoft.com/office/powerpoint/2010/main" val="266672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rmAutofit fontScale="62500" lnSpcReduction="20000"/>
          </a:bodyPr>
          <a:lstStyle/>
          <a:p>
            <a:pPr marL="0" indent="0">
              <a:buNone/>
            </a:pPr>
            <a:r>
              <a:rPr lang="en-US" b="1" dirty="0">
                <a:latin typeface="Sitka Banner" pitchFamily="2" charset="0"/>
              </a:rPr>
              <a:t>1. Data Collection and Preprocessing:</a:t>
            </a:r>
            <a:endParaRPr lang="en-US" dirty="0">
              <a:latin typeface="Sitka Banner" pitchFamily="2" charset="0"/>
            </a:endParaRPr>
          </a:p>
          <a:p>
            <a:r>
              <a:rPr lang="en-US" b="1" dirty="0">
                <a:latin typeface="Sitka Banner" pitchFamily="2" charset="0"/>
              </a:rPr>
              <a:t>Data Sourcing:</a:t>
            </a:r>
            <a:r>
              <a:rPr lang="en-US" dirty="0">
                <a:latin typeface="Sitka Banner" pitchFamily="2" charset="0"/>
              </a:rPr>
              <a:t> Gather a comprehensive dataset that includes demographic details, vital statistics, lifestyle habits, and the binary classification of lifestyle disease status (e.g., presence/absence of diseases) from diverse sources, including medical records, surveys, and relevant databases.</a:t>
            </a:r>
          </a:p>
          <a:p>
            <a:r>
              <a:rPr lang="en-US" b="1" dirty="0">
                <a:latin typeface="Sitka Banner" pitchFamily="2" charset="0"/>
              </a:rPr>
              <a:t>Data Cleaning:</a:t>
            </a:r>
            <a:r>
              <a:rPr lang="en-US" dirty="0">
                <a:latin typeface="Sitka Banner" pitchFamily="2" charset="0"/>
              </a:rPr>
              <a:t> Perform data cleaning to address missing values, outliers, and inconsistencies. This includes data imputation, removal of duplicates, and ensuring data integrity.</a:t>
            </a:r>
          </a:p>
          <a:p>
            <a:r>
              <a:rPr lang="en-US" b="1" dirty="0">
                <a:latin typeface="Sitka Banner" pitchFamily="2" charset="0"/>
              </a:rPr>
              <a:t>Data Privacy:</a:t>
            </a:r>
            <a:r>
              <a:rPr lang="en-US" dirty="0">
                <a:latin typeface="Sitka Banner" pitchFamily="2" charset="0"/>
              </a:rPr>
              <a:t> Implement stringent data privacy measures to ensure user data protection and regulatory compliance. </a:t>
            </a:r>
            <a:r>
              <a:rPr lang="en-US" dirty="0" err="1">
                <a:latin typeface="Sitka Banner" pitchFamily="2" charset="0"/>
              </a:rPr>
              <a:t>Anonymize</a:t>
            </a:r>
            <a:r>
              <a:rPr lang="en-US" dirty="0">
                <a:latin typeface="Sitka Banner" pitchFamily="2" charset="0"/>
              </a:rPr>
              <a:t> and encrypt sensitive information to safeguard user privacy.</a:t>
            </a:r>
          </a:p>
          <a:p>
            <a:pPr marL="0" indent="0">
              <a:buNone/>
            </a:pPr>
            <a:r>
              <a:rPr lang="en-US" b="1" dirty="0">
                <a:latin typeface="Sitka Banner" pitchFamily="2" charset="0"/>
              </a:rPr>
              <a:t>2. Feature Engineering:</a:t>
            </a:r>
            <a:endParaRPr lang="en-US" dirty="0">
              <a:latin typeface="Sitka Banner" pitchFamily="2" charset="0"/>
            </a:endParaRPr>
          </a:p>
          <a:p>
            <a:r>
              <a:rPr lang="en-US" b="1" dirty="0">
                <a:latin typeface="Sitka Banner" pitchFamily="2" charset="0"/>
              </a:rPr>
              <a:t>Feature Selection:</a:t>
            </a:r>
            <a:r>
              <a:rPr lang="en-US" dirty="0">
                <a:latin typeface="Sitka Banner" pitchFamily="2" charset="0"/>
              </a:rPr>
              <a:t> Employ feature selection techniques to identify the most influential attributes for lifestyle disease prediction. Features may include age, gender, BMI, blood pressure, cholesterol levels, and lifestyle variables (e.g., smoking, physical activity, diet).</a:t>
            </a:r>
          </a:p>
          <a:p>
            <a:r>
              <a:rPr lang="en-US" b="1" dirty="0">
                <a:latin typeface="Sitka Banner" pitchFamily="2" charset="0"/>
              </a:rPr>
              <a:t>Feature Transformation:</a:t>
            </a:r>
            <a:r>
              <a:rPr lang="en-US" dirty="0">
                <a:latin typeface="Sitka Banner" pitchFamily="2" charset="0"/>
              </a:rPr>
              <a:t> Apply necessary transformations to selected features to enhance their relevance and predictive power. For example, converting categorical variables into numerical values or scaling features.</a:t>
            </a:r>
          </a:p>
          <a:p>
            <a:pPr marL="0" indent="0">
              <a:buNone/>
            </a:pPr>
            <a:r>
              <a:rPr lang="en-US" b="1" dirty="0">
                <a:latin typeface="Sitka Banner" pitchFamily="2" charset="0"/>
              </a:rPr>
              <a:t>3. Machine Learning Model Development:</a:t>
            </a:r>
            <a:endParaRPr lang="en-US" dirty="0">
              <a:latin typeface="Sitka Banner" pitchFamily="2" charset="0"/>
            </a:endParaRPr>
          </a:p>
          <a:p>
            <a:r>
              <a:rPr lang="en-US" b="1" dirty="0">
                <a:latin typeface="Sitka Banner" pitchFamily="2" charset="0"/>
              </a:rPr>
              <a:t>Model Selection:</a:t>
            </a:r>
            <a:r>
              <a:rPr lang="en-US" dirty="0">
                <a:latin typeface="Sitka Banner" pitchFamily="2" charset="0"/>
              </a:rPr>
              <a:t> Experiment with different machine learning algorithms suitable for binary classification tasks. These may include logistic regression, decision trees, random forests, support vector machines, and neural networks.</a:t>
            </a:r>
          </a:p>
          <a:p>
            <a:r>
              <a:rPr lang="en-US" b="1" dirty="0">
                <a:latin typeface="Sitka Banner" pitchFamily="2" charset="0"/>
              </a:rPr>
              <a:t>Training and Evaluation:</a:t>
            </a:r>
            <a:r>
              <a:rPr lang="en-US" dirty="0">
                <a:latin typeface="Sitka Banner" pitchFamily="2" charset="0"/>
              </a:rPr>
              <a:t> Split the dataset into training and testing subsets to train and evaluate the models. Use cross-validation techniques to ensure robust model performance assessment.</a:t>
            </a:r>
          </a:p>
          <a:p>
            <a:pPr marL="0" indent="0">
              <a:buNone/>
            </a:pPr>
            <a:r>
              <a:rPr lang="en-US" b="1" dirty="0">
                <a:latin typeface="Sitka Banner" pitchFamily="2" charset="0"/>
              </a:rPr>
              <a:t>4. </a:t>
            </a:r>
            <a:r>
              <a:rPr lang="en-US" b="1" dirty="0" smtClean="0">
                <a:latin typeface="Sitka Banner" pitchFamily="2" charset="0"/>
              </a:rPr>
              <a:t>Website Development &amp; Integration</a:t>
            </a:r>
            <a:r>
              <a:rPr lang="en-US" b="1" dirty="0">
                <a:latin typeface="Sitka Banner" pitchFamily="2" charset="0"/>
              </a:rPr>
              <a:t>:</a:t>
            </a:r>
            <a:endParaRPr lang="en-US" dirty="0">
              <a:latin typeface="Sitka Banner" pitchFamily="2" charset="0"/>
            </a:endParaRPr>
          </a:p>
          <a:p>
            <a:r>
              <a:rPr lang="en-US" b="1" dirty="0" smtClean="0">
                <a:latin typeface="Sitka Banner" pitchFamily="2" charset="0"/>
              </a:rPr>
              <a:t>Website </a:t>
            </a:r>
            <a:r>
              <a:rPr lang="en-US" b="1" dirty="0">
                <a:latin typeface="Sitka Banner" pitchFamily="2" charset="0"/>
              </a:rPr>
              <a:t>Development:</a:t>
            </a:r>
            <a:r>
              <a:rPr lang="en-US" dirty="0">
                <a:latin typeface="Sitka Banner" pitchFamily="2" charset="0"/>
              </a:rPr>
              <a:t> Build the </a:t>
            </a:r>
            <a:r>
              <a:rPr lang="en-US" dirty="0" smtClean="0">
                <a:latin typeface="Sitka Banner" pitchFamily="2" charset="0"/>
              </a:rPr>
              <a:t>website </a:t>
            </a:r>
            <a:r>
              <a:rPr lang="en-US" dirty="0">
                <a:latin typeface="Sitka Banner" pitchFamily="2" charset="0"/>
              </a:rPr>
              <a:t>interface for user interaction, integrating natural language processing (NLP) capabilities. Ensure the </a:t>
            </a:r>
            <a:r>
              <a:rPr lang="en-US" dirty="0" smtClean="0">
                <a:latin typeface="Sitka Banner" pitchFamily="2" charset="0"/>
              </a:rPr>
              <a:t>website </a:t>
            </a:r>
            <a:r>
              <a:rPr lang="en-US" dirty="0">
                <a:latin typeface="Sitka Banner" pitchFamily="2" charset="0"/>
              </a:rPr>
              <a:t>is user-friendly and can interpret user queries.</a:t>
            </a:r>
          </a:p>
          <a:p>
            <a:r>
              <a:rPr lang="en-US" b="1" dirty="0">
                <a:latin typeface="Sitka Banner" pitchFamily="2" charset="0"/>
              </a:rPr>
              <a:t>Model Integration:</a:t>
            </a:r>
            <a:r>
              <a:rPr lang="en-US" dirty="0">
                <a:latin typeface="Sitka Banner" pitchFamily="2" charset="0"/>
              </a:rPr>
              <a:t> Integrate the selected machine learning model into the </a:t>
            </a:r>
            <a:r>
              <a:rPr lang="en-US" dirty="0" smtClean="0">
                <a:latin typeface="Sitka Banner" pitchFamily="2" charset="0"/>
              </a:rPr>
              <a:t>website, </a:t>
            </a:r>
            <a:r>
              <a:rPr lang="en-US" dirty="0">
                <a:latin typeface="Sitka Banner" pitchFamily="2" charset="0"/>
              </a:rPr>
              <a:t>allowing it to accept user input and return predictions in real-time.</a:t>
            </a:r>
          </a:p>
          <a:p>
            <a:endParaRPr lang="en-GB" dirty="0">
              <a:latin typeface="Sitka Banner" pitchFamily="2" charset="0"/>
            </a:endParaRPr>
          </a:p>
        </p:txBody>
      </p:sp>
    </p:spTree>
    <p:extLst>
      <p:ext uri="{BB962C8B-B14F-4D97-AF65-F5344CB8AC3E}">
        <p14:creationId xmlns:p14="http://schemas.microsoft.com/office/powerpoint/2010/main" val="231494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a:t>
            </a:r>
            <a:r>
              <a:rPr lang="en-GB" dirty="0" smtClean="0"/>
              <a:t>of </a:t>
            </a:r>
            <a:r>
              <a:rPr lang="en-GB" dirty="0"/>
              <a:t>Project</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3607" y="1394460"/>
            <a:ext cx="11162242" cy="435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7332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fontScale="92500" lnSpcReduction="10000"/>
          </a:bodyPr>
          <a:lstStyle/>
          <a:p>
            <a:r>
              <a:rPr lang="en-US" b="1" dirty="0">
                <a:latin typeface="Sitka Banner" pitchFamily="2" charset="0"/>
              </a:rPr>
              <a:t>Accurate Lifestyle Disease Predictions:</a:t>
            </a:r>
            <a:r>
              <a:rPr lang="en-US" dirty="0">
                <a:latin typeface="Sitka Banner" pitchFamily="2" charset="0"/>
              </a:rPr>
              <a:t> The </a:t>
            </a:r>
            <a:r>
              <a:rPr lang="en-US" dirty="0" smtClean="0">
                <a:latin typeface="Sitka Banner" pitchFamily="2" charset="0"/>
              </a:rPr>
              <a:t>project </a:t>
            </a:r>
            <a:r>
              <a:rPr lang="en-US" dirty="0">
                <a:latin typeface="Sitka Banner" pitchFamily="2" charset="0"/>
              </a:rPr>
              <a:t>will provide users with accurate predictions regarding their risk of developing specific lifestyle diseases based on their input data, helping individuals make informed decisions about their health.</a:t>
            </a:r>
          </a:p>
          <a:p>
            <a:r>
              <a:rPr lang="en-US" b="1" dirty="0">
                <a:latin typeface="Sitka Banner" pitchFamily="2" charset="0"/>
              </a:rPr>
              <a:t>Improved Health Awareness:</a:t>
            </a:r>
            <a:r>
              <a:rPr lang="en-US" dirty="0">
                <a:latin typeface="Sitka Banner" pitchFamily="2" charset="0"/>
              </a:rPr>
              <a:t> Users will have access to educational resources that enhance their understanding of lifestyle diseases, risk factors, and preventive measures, promoting health literacy.</a:t>
            </a:r>
          </a:p>
          <a:p>
            <a:r>
              <a:rPr lang="en-US" b="1" dirty="0">
                <a:latin typeface="Sitka Banner" pitchFamily="2" charset="0"/>
              </a:rPr>
              <a:t>Enhanced User Engagement:</a:t>
            </a:r>
            <a:r>
              <a:rPr lang="en-US" dirty="0">
                <a:latin typeface="Sitka Banner" pitchFamily="2" charset="0"/>
              </a:rPr>
              <a:t> Through a user-centric approach and an intuitive </a:t>
            </a:r>
            <a:r>
              <a:rPr lang="en-US" dirty="0" smtClean="0">
                <a:latin typeface="Sitka Banner" pitchFamily="2" charset="0"/>
              </a:rPr>
              <a:t>user </a:t>
            </a:r>
            <a:r>
              <a:rPr lang="en-US" dirty="0">
                <a:latin typeface="Sitka Banner" pitchFamily="2" charset="0"/>
              </a:rPr>
              <a:t>interface, the project will attract and engage a diverse user base, encouraging regular utilization of the platform</a:t>
            </a:r>
            <a:r>
              <a:rPr lang="en-US" dirty="0" smtClean="0">
                <a:latin typeface="Sitka Banner" pitchFamily="2" charset="0"/>
              </a:rPr>
              <a:t>.  </a:t>
            </a:r>
          </a:p>
          <a:p>
            <a:r>
              <a:rPr lang="en-US" b="1" dirty="0" smtClean="0">
                <a:latin typeface="Sitka Banner" pitchFamily="2" charset="0"/>
              </a:rPr>
              <a:t>Cost </a:t>
            </a:r>
            <a:r>
              <a:rPr lang="en-US" b="1" dirty="0">
                <a:latin typeface="Sitka Banner" pitchFamily="2" charset="0"/>
              </a:rPr>
              <a:t>Savings in Healthcare:</a:t>
            </a:r>
            <a:r>
              <a:rPr lang="en-US" dirty="0">
                <a:latin typeface="Sitka Banner" pitchFamily="2" charset="0"/>
              </a:rPr>
              <a:t> By enabling early prediction and prevention of lifestyle diseases, the project can contribute to cost savings in healthcare by reducing the need for expensive treatments and hospitalizations.</a:t>
            </a:r>
          </a:p>
          <a:p>
            <a:r>
              <a:rPr lang="en-US" b="1" dirty="0">
                <a:latin typeface="Sitka Banner" pitchFamily="2" charset="0"/>
              </a:rPr>
              <a:t>Contribution to Research:</a:t>
            </a:r>
            <a:r>
              <a:rPr lang="en-US" dirty="0">
                <a:latin typeface="Sitka Banner" pitchFamily="2" charset="0"/>
              </a:rPr>
              <a:t> The project will contribute to the field of predictive healthcare and preventive medicine, providing a valuable tool for healthcare professionals and researchers.</a:t>
            </a:r>
          </a:p>
          <a:p>
            <a:endParaRPr lang="en-GB" dirty="0">
              <a:latin typeface="Sitka Banner" pitchFamily="2" charset="0"/>
            </a:endParaRPr>
          </a:p>
          <a:p>
            <a:endParaRPr lang="en-GB" dirty="0">
              <a:latin typeface="Sitka Banner" pitchFamily="2" charset="0"/>
            </a:endParaRPr>
          </a:p>
        </p:txBody>
      </p:sp>
    </p:spTree>
    <p:extLst>
      <p:ext uri="{BB962C8B-B14F-4D97-AF65-F5344CB8AC3E}">
        <p14:creationId xmlns:p14="http://schemas.microsoft.com/office/powerpoint/2010/main" val="1923928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fontScale="92500" lnSpcReduction="10000"/>
          </a:bodyPr>
          <a:lstStyle/>
          <a:p>
            <a:r>
              <a:rPr lang="en-US" dirty="0">
                <a:latin typeface="Sitka Banner" pitchFamily="2" charset="0"/>
              </a:rPr>
              <a:t>In an era marked by remarkable advancements in technology and an increasing focus on preventive healthcare, the development of a lifestyle disease prediction </a:t>
            </a:r>
            <a:r>
              <a:rPr lang="en-US" dirty="0" smtClean="0">
                <a:latin typeface="Sitka Banner" pitchFamily="2" charset="0"/>
              </a:rPr>
              <a:t>website </a:t>
            </a:r>
            <a:r>
              <a:rPr lang="en-US" dirty="0">
                <a:latin typeface="Sitka Banner" pitchFamily="2" charset="0"/>
              </a:rPr>
              <a:t>represents a significant stride toward accessible, personalized, and data-driven health management. This project has culminated in the creation of a dynamic platform that empowers individuals to take proactive measures for their well-being and make informed decisions about their health</a:t>
            </a:r>
            <a:r>
              <a:rPr lang="en-US" dirty="0" smtClean="0">
                <a:latin typeface="Sitka Banner" pitchFamily="2" charset="0"/>
              </a:rPr>
              <a:t>.</a:t>
            </a:r>
          </a:p>
          <a:p>
            <a:r>
              <a:rPr lang="en-US" dirty="0">
                <a:latin typeface="Sitka Banner" pitchFamily="2" charset="0"/>
              </a:rPr>
              <a:t>The positive impact of this project extends far beyond technology. It represents a step toward healthier lives, more informed choices, and a future where healthcare is not just curative but profoundly preventive. The commitment to improving public health, cost savings, and enhancing user satisfaction underscores the significance of this endeavor. With each prediction, each piece of health education, and each user empowered, we are collectively working toward a healthier, more informed, and more resilient society.</a:t>
            </a:r>
          </a:p>
          <a:p>
            <a:r>
              <a:rPr lang="en-US" dirty="0">
                <a:latin typeface="Sitka Banner" pitchFamily="2" charset="0"/>
              </a:rPr>
              <a:t>In closing, this lifestyle disease prediction </a:t>
            </a:r>
            <a:r>
              <a:rPr lang="en-US" dirty="0" smtClean="0">
                <a:latin typeface="Sitka Banner" pitchFamily="2" charset="0"/>
              </a:rPr>
              <a:t>website </a:t>
            </a:r>
            <a:r>
              <a:rPr lang="en-US" dirty="0">
                <a:latin typeface="Sitka Banner" pitchFamily="2" charset="0"/>
              </a:rPr>
              <a:t>is not just a project; it is a testament to the power of technology to improve lives, reduce the burden of disease, and empower individuals to embrace healthier, more proactive lifestyles. It is a step into the future of healthcare, where prevention is paramount, and knowledge is a potent tool.</a:t>
            </a:r>
          </a:p>
          <a:p>
            <a:endParaRPr lang="en-GB" dirty="0">
              <a:latin typeface="Sitka Banner" pitchFamily="2" charset="0"/>
            </a:endParaRPr>
          </a:p>
        </p:txBody>
      </p:sp>
    </p:spTree>
    <p:extLst>
      <p:ext uri="{BB962C8B-B14F-4D97-AF65-F5344CB8AC3E}">
        <p14:creationId xmlns:p14="http://schemas.microsoft.com/office/powerpoint/2010/main" val="2238571193"/>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131</TotalTime>
  <Words>1918</Words>
  <Application>Microsoft Office PowerPoint</Application>
  <PresentationFormat>Custom</PresentationFormat>
  <Paragraphs>93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Bioinformatics</vt:lpstr>
      <vt:lpstr>Health Predictor:Early Lifestyle Disease Prediction</vt:lpstr>
      <vt:lpstr>Introduction</vt:lpstr>
      <vt:lpstr>Literature Review</vt:lpstr>
      <vt:lpstr>Proposed Method : Developing a Website for Lifestyle Disease Prediction</vt:lpstr>
      <vt:lpstr>Objectives</vt:lpstr>
      <vt:lpstr>Methodology</vt:lpstr>
      <vt:lpstr>Timeline of Project</vt:lpstr>
      <vt:lpstr>Expected Outcomes</vt:lpstr>
      <vt:lpstr>Conclusion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Faiz</cp:lastModifiedBy>
  <cp:revision>25</cp:revision>
  <dcterms:created xsi:type="dcterms:W3CDTF">2023-03-16T03:26:27Z</dcterms:created>
  <dcterms:modified xsi:type="dcterms:W3CDTF">2023-10-18T13:45:49Z</dcterms:modified>
</cp:coreProperties>
</file>