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77" r:id="rId6"/>
    <p:sldId id="259" r:id="rId7"/>
    <p:sldId id="260" r:id="rId8"/>
    <p:sldId id="268" r:id="rId9"/>
    <p:sldId id="269" r:id="rId10"/>
    <p:sldId id="261" r:id="rId11"/>
    <p:sldId id="270" r:id="rId12"/>
    <p:sldId id="271" r:id="rId13"/>
    <p:sldId id="274" r:id="rId14"/>
    <p:sldId id="273" r:id="rId15"/>
    <p:sldId id="262" r:id="rId16"/>
    <p:sldId id="263" r:id="rId17"/>
    <p:sldId id="264" r:id="rId18"/>
    <p:sldId id="265" r:id="rId19"/>
    <p:sldId id="276" r:id="rId20"/>
    <p:sldId id="27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3" d="100"/>
          <a:sy n="83" d="100"/>
        </p:scale>
        <p:origin x="-1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08/11/2023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08/11/2023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08/11/2023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rishidamarla/heart-disease-prediction" TargetMode="External"/><Relationship Id="rId2" Type="http://schemas.openxmlformats.org/officeDocument/2006/relationships/hyperlink" Target="https://www.kaggle.com/datasets/itachi9604/disease-symptom-description-dataset?select=dataset.csv" TargetMode="External"/><Relationship Id="rId1" Type="http://schemas.openxmlformats.org/officeDocument/2006/relationships/slideLayout" Target="../slideLayouts/slideLayout2.xml"/><Relationship Id="rId6" Type="http://schemas.openxmlformats.org/officeDocument/2006/relationships/hyperlink" Target="https://www.kaggle.com/datasets/dileep070/heart-disease-prediction-using-logistic-regression" TargetMode="External"/><Relationship Id="rId5" Type="http://schemas.openxmlformats.org/officeDocument/2006/relationships/hyperlink" Target="https://www.kaggle.com/datasets/alphiree/cardiovascular-diseases-risk-prediction-dataset" TargetMode="External"/><Relationship Id="rId4" Type="http://schemas.openxmlformats.org/officeDocument/2006/relationships/hyperlink" Target="https://www.kaggle.com/datasets/kaushil268/disease-prediction-using-machine-learn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smtClean="0"/>
              <a:t>Early </a:t>
            </a:r>
            <a:r>
              <a:rPr lang="en-US" dirty="0"/>
              <a:t>Lifestyle Disease </a:t>
            </a:r>
            <a:r>
              <a:rPr lang="en-US" dirty="0" smtClean="0"/>
              <a:t>Prediction</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CSD13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3269700"/>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t>FAIZ</a:t>
                      </a:r>
                      <a:r>
                        <a:rPr lang="en-GB" baseline="0" dirty="0" smtClean="0"/>
                        <a:t> KHAN</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20201CSD0115</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t>JEEVITH JOSEPH</a:t>
                      </a:r>
                      <a:r>
                        <a:rPr lang="en-GB" baseline="0" dirty="0" smtClean="0"/>
                        <a:t>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20201CSD0111</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r>
                        <a:rPr lang="en-GB" dirty="0" smtClean="0"/>
                        <a:t>TEJAS GOWDA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20201CSD0072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Dr.</a:t>
            </a:r>
            <a:r>
              <a:rPr lang="en-GB" sz="1700" dirty="0" smtClean="0"/>
              <a:t> V Chandra </a:t>
            </a:r>
            <a:r>
              <a:rPr lang="en-GB" sz="1700" dirty="0" err="1" smtClean="0"/>
              <a:t>Sekar</a:t>
            </a:r>
            <a:endParaRPr lang="en-GB" sz="1700" dirty="0" smtClean="0"/>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732790" y="1177291"/>
            <a:ext cx="10668000" cy="4952997"/>
          </a:xfrm>
        </p:spPr>
        <p:txBody>
          <a:bodyPr>
            <a:noAutofit/>
          </a:bodyPr>
          <a:lstStyle/>
          <a:p>
            <a:r>
              <a:rPr lang="en-US" sz="2000" dirty="0">
                <a:latin typeface="Sitka Banner" pitchFamily="2" charset="0"/>
              </a:rPr>
              <a:t>Data Preprocessing: </a:t>
            </a:r>
            <a:endParaRPr lang="en-US" sz="2000" dirty="0" smtClean="0">
              <a:latin typeface="Sitka Banner" pitchFamily="2" charset="0"/>
            </a:endParaRPr>
          </a:p>
          <a:p>
            <a:pPr marL="0" indent="0">
              <a:buNone/>
            </a:pPr>
            <a:r>
              <a:rPr lang="en-US" sz="2000" dirty="0" smtClean="0">
                <a:latin typeface="Sitka Banner" pitchFamily="2" charset="0"/>
              </a:rPr>
              <a:t>Data </a:t>
            </a:r>
            <a:r>
              <a:rPr lang="en-US" sz="2000" dirty="0">
                <a:latin typeface="Sitka Banner" pitchFamily="2" charset="0"/>
              </a:rPr>
              <a:t>preparation requires approximately 80% of time. Once data is gathered, it needs to be preprocessed, cleaned, constructed, and formatted in a style that SVM comprehends and is able to work with. Data mining tools should be used to analyze collected real-time data. There is a possibility that real-time data might hold misplaced values; they need to be replaced with a median. Herein, data has to be </a:t>
            </a:r>
            <a:r>
              <a:rPr lang="en-US" sz="2000" dirty="0" smtClean="0">
                <a:latin typeface="Sitka Banner" pitchFamily="2" charset="0"/>
              </a:rPr>
              <a:t>comprehensively </a:t>
            </a:r>
            <a:r>
              <a:rPr lang="en-US" sz="2000" dirty="0" err="1" smtClean="0">
                <a:latin typeface="Sitka Banner" pitchFamily="2" charset="0"/>
              </a:rPr>
              <a:t>reconnoitred</a:t>
            </a:r>
            <a:r>
              <a:rPr lang="en-US" sz="2000" dirty="0" smtClean="0">
                <a:latin typeface="Sitka Banner" pitchFamily="2" charset="0"/>
              </a:rPr>
              <a:t> and patterns or similarities in data need to be recognized.</a:t>
            </a:r>
          </a:p>
          <a:p>
            <a:r>
              <a:rPr lang="en-US" sz="2000" dirty="0" smtClean="0">
                <a:latin typeface="Sitka Banner" pitchFamily="2" charset="0"/>
              </a:rPr>
              <a:t>Training </a:t>
            </a:r>
            <a:r>
              <a:rPr lang="en-US" sz="2000" dirty="0">
                <a:latin typeface="Sitka Banner" pitchFamily="2" charset="0"/>
              </a:rPr>
              <a:t>and Testing Data: </a:t>
            </a:r>
            <a:endParaRPr lang="en-US" sz="2000" dirty="0" smtClean="0">
              <a:latin typeface="Sitka Banner" pitchFamily="2" charset="0"/>
            </a:endParaRPr>
          </a:p>
          <a:p>
            <a:pPr marL="0" indent="0">
              <a:buNone/>
            </a:pPr>
            <a:r>
              <a:rPr lang="en-US" sz="2000" dirty="0" smtClean="0">
                <a:latin typeface="Sitka Banner" pitchFamily="2" charset="0"/>
              </a:rPr>
              <a:t>The </a:t>
            </a:r>
            <a:r>
              <a:rPr lang="en-US" sz="2000" dirty="0">
                <a:latin typeface="Sitka Banner" pitchFamily="2" charset="0"/>
              </a:rPr>
              <a:t>proposed model needs to be trained and tested under various conditions by altering SVM parameters so that correctness can be obtained. From the collected data, 70:30 will be used to train and test the model, respectively. In case of necessity, there must be provisions to improvise on the algorithm being used. Furthermore, the model must adapt to new changes made in the dataset as the dataset size will constantly increase. Data preprocessing would be needed to be performed on newly added data and include it in previously collected results. The model can then be retrained and checked for </a:t>
            </a:r>
            <a:r>
              <a:rPr lang="en-US" sz="2000" dirty="0" smtClean="0">
                <a:latin typeface="Sitka Banner" pitchFamily="2" charset="0"/>
              </a:rPr>
              <a:t>efficiency.</a:t>
            </a: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latin typeface="Sitka Banner" pitchFamily="2" charset="0"/>
              </a:rPr>
              <a:t>Working of the Model (Model Testing</a:t>
            </a:r>
            <a:r>
              <a:rPr lang="en-US" sz="1800" dirty="0" smtClean="0">
                <a:latin typeface="Sitka Banner" pitchFamily="2" charset="0"/>
              </a:rPr>
              <a:t>):</a:t>
            </a:r>
          </a:p>
          <a:p>
            <a:pPr marL="0" indent="0">
              <a:buNone/>
            </a:pPr>
            <a:r>
              <a:rPr lang="en-US" sz="1800" dirty="0" smtClean="0">
                <a:latin typeface="Sitka Banner" pitchFamily="2" charset="0"/>
              </a:rPr>
              <a:t> </a:t>
            </a:r>
            <a:r>
              <a:rPr lang="en-US" sz="1800" dirty="0">
                <a:latin typeface="Sitka Banner" pitchFamily="2" charset="0"/>
              </a:rPr>
              <a:t>An individual who desires to know whether they are exposed to a lifestyle disease can make use of the model as a replacement for DNA tests. A questionnaire will be provided on a web application asking an individual to rate their eating habits, physical activity, anxiety, sleep, etc. Once an individual submits their questionnaire, the data collected via the questionnaire will act as an input to the model working behind the web application on a cloud service like Amazon Web Services or Microsoft Azure. The model will quickly respond with predicted results, which will be shown to the individual. The obtained results should specify whether a person is susceptible to a disease or not. Also, it should display graphs, charts showing an individual the probability of them suffering a disease. Results should also advise an individual on medicines or exercises and motivate them to live a healthy lifestyle. Compared to DNA tests, the model will prove to be faster, cheaper, and easier to predict an individual's chances of suffering from a lifestyle disease. Moreover, there is a provision for an individual to change their input parameters and check for predictions. </a:t>
            </a:r>
            <a:endParaRPr lang="en-US" sz="1800" dirty="0" smtClean="0">
              <a:latin typeface="Sitka Banner" pitchFamily="2" charset="0"/>
            </a:endParaRPr>
          </a:p>
          <a:p>
            <a:pPr marL="0" indent="0">
              <a:buNone/>
            </a:pPr>
            <a:endParaRPr lang="en-US" sz="1800" dirty="0">
              <a:latin typeface="Sitka Banner" pitchFamily="2" charset="0"/>
            </a:endParaRPr>
          </a:p>
          <a:p>
            <a:r>
              <a:rPr lang="en-US" sz="1800" dirty="0" smtClean="0">
                <a:latin typeface="Sitka Banner" pitchFamily="2" charset="0"/>
              </a:rPr>
              <a:t>Deployment</a:t>
            </a:r>
            <a:r>
              <a:rPr lang="en-US" sz="1800" dirty="0">
                <a:latin typeface="Sitka Banner" pitchFamily="2" charset="0"/>
              </a:rPr>
              <a:t>: </a:t>
            </a:r>
            <a:endParaRPr lang="en-US" sz="1800" dirty="0" smtClean="0">
              <a:latin typeface="Sitka Banner" pitchFamily="2" charset="0"/>
            </a:endParaRPr>
          </a:p>
          <a:p>
            <a:pPr marL="0" indent="0">
              <a:buNone/>
            </a:pPr>
            <a:r>
              <a:rPr lang="en-US" sz="1800" dirty="0" smtClean="0">
                <a:latin typeface="Sitka Banner" pitchFamily="2" charset="0"/>
              </a:rPr>
              <a:t>Once </a:t>
            </a:r>
            <a:r>
              <a:rPr lang="en-US" sz="1800" dirty="0">
                <a:latin typeface="Sitka Banner" pitchFamily="2" charset="0"/>
              </a:rPr>
              <a:t>the model is tested thoroughly, the web application will be deployed for </a:t>
            </a:r>
            <a:r>
              <a:rPr lang="en-US" sz="1800" dirty="0" smtClean="0">
                <a:latin typeface="Sitka Banner" pitchFamily="2" charset="0"/>
              </a:rPr>
              <a:t>users</a:t>
            </a:r>
          </a:p>
          <a:p>
            <a:endParaRPr lang="en-GB" sz="1800" dirty="0">
              <a:latin typeface="Sitka Banner" pitchFamily="2" charset="0"/>
            </a:endParaRPr>
          </a:p>
          <a:p>
            <a:endParaRPr lang="en-US" sz="1800" dirty="0"/>
          </a:p>
        </p:txBody>
      </p:sp>
    </p:spTree>
    <p:extLst>
      <p:ext uri="{BB962C8B-B14F-4D97-AF65-F5344CB8AC3E}">
        <p14:creationId xmlns:p14="http://schemas.microsoft.com/office/powerpoint/2010/main" val="20147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760" y="393051"/>
            <a:ext cx="11172560" cy="524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26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DATASETS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1" y="1325880"/>
            <a:ext cx="11154934" cy="364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94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DATASETS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0856" y="1588770"/>
            <a:ext cx="10668000" cy="344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607" y="1394460"/>
            <a:ext cx="11162242" cy="435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r>
              <a:rPr lang="en-US" b="1" dirty="0">
                <a:latin typeface="Sitka Banner" pitchFamily="2" charset="0"/>
              </a:rPr>
              <a:t>Accurate Lifestyle Disease Predictions:</a:t>
            </a:r>
            <a:r>
              <a:rPr lang="en-US" dirty="0">
                <a:latin typeface="Sitka Banner" pitchFamily="2" charset="0"/>
              </a:rPr>
              <a:t> The </a:t>
            </a:r>
            <a:r>
              <a:rPr lang="en-US" dirty="0" smtClean="0">
                <a:latin typeface="Sitka Banner" pitchFamily="2" charset="0"/>
              </a:rPr>
              <a:t>project </a:t>
            </a:r>
            <a:r>
              <a:rPr lang="en-US" dirty="0">
                <a:latin typeface="Sitka Banner" pitchFamily="2" charset="0"/>
              </a:rPr>
              <a:t>will provide users with accurate predictions regarding their risk of developing specific lifestyle diseases based on their input data, helping individuals make informed decisions about their health.</a:t>
            </a:r>
          </a:p>
          <a:p>
            <a:r>
              <a:rPr lang="en-US" b="1" dirty="0">
                <a:latin typeface="Sitka Banner" pitchFamily="2" charset="0"/>
              </a:rPr>
              <a:t>Improved Health Awareness:</a:t>
            </a:r>
            <a:r>
              <a:rPr lang="en-US" dirty="0">
                <a:latin typeface="Sitka Banner" pitchFamily="2" charset="0"/>
              </a:rPr>
              <a:t> Users will have access to educational resources that enhance their understanding of lifestyle diseases, risk factors, and preventive measures, promoting health literacy.</a:t>
            </a:r>
          </a:p>
          <a:p>
            <a:r>
              <a:rPr lang="en-US" b="1" dirty="0">
                <a:latin typeface="Sitka Banner" pitchFamily="2" charset="0"/>
              </a:rPr>
              <a:t>Enhanced User Engagement:</a:t>
            </a:r>
            <a:r>
              <a:rPr lang="en-US" dirty="0">
                <a:latin typeface="Sitka Banner" pitchFamily="2" charset="0"/>
              </a:rPr>
              <a:t> Through a user-centric approach and an intuitive </a:t>
            </a:r>
            <a:r>
              <a:rPr lang="en-US" dirty="0" smtClean="0">
                <a:latin typeface="Sitka Banner" pitchFamily="2" charset="0"/>
              </a:rPr>
              <a:t>user </a:t>
            </a:r>
            <a:r>
              <a:rPr lang="en-US" dirty="0">
                <a:latin typeface="Sitka Banner" pitchFamily="2" charset="0"/>
              </a:rPr>
              <a:t>interface, the project will attract and engage a diverse user base, encouraging regular utilization of the platform</a:t>
            </a:r>
            <a:r>
              <a:rPr lang="en-US" dirty="0" smtClean="0">
                <a:latin typeface="Sitka Banner" pitchFamily="2" charset="0"/>
              </a:rPr>
              <a:t>.  </a:t>
            </a:r>
          </a:p>
          <a:p>
            <a:r>
              <a:rPr lang="en-US" b="1" dirty="0" smtClean="0">
                <a:latin typeface="Sitka Banner" pitchFamily="2" charset="0"/>
              </a:rPr>
              <a:t>Cost </a:t>
            </a:r>
            <a:r>
              <a:rPr lang="en-US" b="1" dirty="0">
                <a:latin typeface="Sitka Banner" pitchFamily="2" charset="0"/>
              </a:rPr>
              <a:t>Savings in Healthcare:</a:t>
            </a:r>
            <a:r>
              <a:rPr lang="en-US" dirty="0">
                <a:latin typeface="Sitka Banner" pitchFamily="2" charset="0"/>
              </a:rPr>
              <a:t> By enabling early prediction and prevention of lifestyle diseases, the project can contribute to cost savings in healthcare by reducing the need for expensive treatments and hospitalizations.</a:t>
            </a:r>
          </a:p>
          <a:p>
            <a:r>
              <a:rPr lang="en-US" b="1" dirty="0">
                <a:latin typeface="Sitka Banner" pitchFamily="2" charset="0"/>
              </a:rPr>
              <a:t>Contribution to Research:</a:t>
            </a:r>
            <a:r>
              <a:rPr lang="en-US" dirty="0">
                <a:latin typeface="Sitka Banner" pitchFamily="2" charset="0"/>
              </a:rPr>
              <a:t> The project will contribute to the field of predictive healthcare and preventive medicine, providing a valuable tool for healthcare professionals and researchers.</a:t>
            </a:r>
          </a:p>
          <a:p>
            <a:endParaRPr lang="en-GB" dirty="0">
              <a:latin typeface="Sitka Banner" pitchFamily="2" charset="0"/>
            </a:endParaRPr>
          </a:p>
          <a:p>
            <a:endParaRPr lang="en-GB" dirty="0">
              <a:latin typeface="Sitka Banner" pitchFamily="2"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dirty="0">
                <a:latin typeface="Sitka Banner" pitchFamily="2" charset="0"/>
              </a:rPr>
              <a:t>In an era marked by remarkable advancements in technology and an increasing focus on preventive healthcare, the development of a lifestyle disease prediction </a:t>
            </a:r>
            <a:r>
              <a:rPr lang="en-US" dirty="0" smtClean="0">
                <a:latin typeface="Sitka Banner" pitchFamily="2" charset="0"/>
              </a:rPr>
              <a:t>website </a:t>
            </a:r>
            <a:r>
              <a:rPr lang="en-US" dirty="0">
                <a:latin typeface="Sitka Banner" pitchFamily="2" charset="0"/>
              </a:rPr>
              <a:t>represents a significant stride toward accessible, personalized, and data-driven health management. This project has culminated in the creation of a dynamic platform that empowers individuals to take proactive measures for their well-being and make informed decisions about their health</a:t>
            </a:r>
            <a:r>
              <a:rPr lang="en-US" dirty="0" smtClean="0">
                <a:latin typeface="Sitka Banner" pitchFamily="2" charset="0"/>
              </a:rPr>
              <a:t>.</a:t>
            </a:r>
          </a:p>
          <a:p>
            <a:r>
              <a:rPr lang="en-US" dirty="0">
                <a:latin typeface="Sitka Banner" pitchFamily="2" charset="0"/>
              </a:rPr>
              <a:t>The positive impact of this project extends far beyond technology. It represents a step toward healthier lives, more informed choices, and a future where healthcare is not just curative but profoundly preventive. The commitment to improving public health, cost savings, and enhancing user satisfaction underscores the significance of this endeavor. With each prediction, each piece of health education, and each user empowered, we are collectively working toward a healthier, more informed, and more resilient society.</a:t>
            </a:r>
          </a:p>
          <a:p>
            <a:r>
              <a:rPr lang="en-US" dirty="0">
                <a:latin typeface="Sitka Banner" pitchFamily="2" charset="0"/>
              </a:rPr>
              <a:t>In closing, this lifestyle disease prediction </a:t>
            </a:r>
            <a:r>
              <a:rPr lang="en-US" dirty="0" smtClean="0">
                <a:latin typeface="Sitka Banner" pitchFamily="2" charset="0"/>
              </a:rPr>
              <a:t>website </a:t>
            </a:r>
            <a:r>
              <a:rPr lang="en-US" dirty="0">
                <a:latin typeface="Sitka Banner" pitchFamily="2" charset="0"/>
              </a:rPr>
              <a:t>is not just a project; it is a testament to the power of technology to improve lives, reduce the burden of disease, and empower individuals to embrace healthier, more proactive lifestyles. It is a step into the future of healthcare, where prevention is paramount, and knowledge is a potent tool.</a:t>
            </a:r>
          </a:p>
          <a:p>
            <a:endParaRPr lang="en-GB" dirty="0">
              <a:latin typeface="Sitka Banner" pitchFamily="2"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Sitka Banner" pitchFamily="2" charset="0"/>
              </a:rPr>
              <a:t>1. Sharma, M. and </a:t>
            </a:r>
            <a:r>
              <a:rPr lang="en-US" sz="1800" dirty="0" err="1">
                <a:latin typeface="Sitka Banner" pitchFamily="2" charset="0"/>
              </a:rPr>
              <a:t>Majumdar</a:t>
            </a:r>
            <a:r>
              <a:rPr lang="en-US" sz="1800" dirty="0">
                <a:latin typeface="Sitka Banner" pitchFamily="2" charset="0"/>
              </a:rPr>
              <a:t>, P.K. (2009). "Occupational lifestyle diseases: An emerging issue." *Indian </a:t>
            </a:r>
            <a:r>
              <a:rPr lang="en-US" sz="1800" dirty="0" smtClean="0">
                <a:latin typeface="Sitka Banner" pitchFamily="2" charset="0"/>
              </a:rPr>
              <a:t>Journal </a:t>
            </a:r>
            <a:r>
              <a:rPr lang="en-US" sz="1800" dirty="0">
                <a:latin typeface="Sitka Banner" pitchFamily="2" charset="0"/>
              </a:rPr>
              <a:t>of Occupational and Environmental Medicine, 13*(3), 109–112.</a:t>
            </a:r>
          </a:p>
          <a:p>
            <a:pPr marL="0" indent="0">
              <a:buNone/>
            </a:pPr>
            <a:r>
              <a:rPr lang="en-US" sz="1800" dirty="0">
                <a:latin typeface="Sitka Banner" pitchFamily="2" charset="0"/>
              </a:rPr>
              <a:t>2. DNA Test Cost in India. Available [Online] https://www.dnaforensics.in/dna-test-cost-in-india/ [Accessed </a:t>
            </a:r>
            <a:r>
              <a:rPr lang="en-US" sz="1800" dirty="0" smtClean="0">
                <a:latin typeface="Sitka Banner" pitchFamily="2" charset="0"/>
              </a:rPr>
              <a:t>on </a:t>
            </a:r>
            <a:r>
              <a:rPr lang="en-US" sz="1800" dirty="0">
                <a:latin typeface="Sitka Banner" pitchFamily="2" charset="0"/>
              </a:rPr>
              <a:t>June 27, 2018].</a:t>
            </a:r>
          </a:p>
          <a:p>
            <a:pPr marL="0" indent="0">
              <a:buNone/>
            </a:pPr>
            <a:r>
              <a:rPr lang="en-US" sz="1800" dirty="0">
                <a:latin typeface="Sitka Banner" pitchFamily="2" charset="0"/>
              </a:rPr>
              <a:t>3. Suzuki, A., </a:t>
            </a:r>
            <a:r>
              <a:rPr lang="en-US" sz="1800" dirty="0" err="1">
                <a:latin typeface="Sitka Banner" pitchFamily="2" charset="0"/>
              </a:rPr>
              <a:t>Lindor</a:t>
            </a:r>
            <a:r>
              <a:rPr lang="en-US" sz="1800" dirty="0">
                <a:latin typeface="Sitka Banner" pitchFamily="2" charset="0"/>
              </a:rPr>
              <a:t>, K., St Saver, J., </a:t>
            </a:r>
            <a:r>
              <a:rPr lang="en-US" sz="1800" dirty="0" err="1">
                <a:latin typeface="Sitka Banner" pitchFamily="2" charset="0"/>
              </a:rPr>
              <a:t>Lymp</a:t>
            </a:r>
            <a:r>
              <a:rPr lang="en-US" sz="1800" dirty="0">
                <a:latin typeface="Sitka Banner" pitchFamily="2" charset="0"/>
              </a:rPr>
              <a:t>, J., Mendes, F., Muto, A., Okada, T. and </a:t>
            </a:r>
            <a:r>
              <a:rPr lang="en-US" sz="1800" dirty="0" err="1">
                <a:latin typeface="Sitka Banner" pitchFamily="2" charset="0"/>
              </a:rPr>
              <a:t>Angulo</a:t>
            </a:r>
            <a:r>
              <a:rPr lang="en-US" sz="1800" dirty="0">
                <a:latin typeface="Sitka Banner" pitchFamily="2" charset="0"/>
              </a:rPr>
              <a:t>, P. (2005). </a:t>
            </a:r>
          </a:p>
          <a:p>
            <a:pPr marL="0" indent="0">
              <a:buNone/>
            </a:pPr>
            <a:r>
              <a:rPr lang="en-US" sz="1800" dirty="0">
                <a:latin typeface="Sitka Banner" pitchFamily="2" charset="0"/>
              </a:rPr>
              <a:t>"Effect of changes on body weight and lifestyle in nonalcoholic fatty liver disease." *Journal of </a:t>
            </a:r>
            <a:r>
              <a:rPr lang="en-US" sz="1800" dirty="0" err="1">
                <a:latin typeface="Sitka Banner" pitchFamily="2" charset="0"/>
              </a:rPr>
              <a:t>Hepatology</a:t>
            </a:r>
            <a:r>
              <a:rPr lang="en-US" sz="1800" dirty="0">
                <a:latin typeface="Sitka Banner" pitchFamily="2" charset="0"/>
              </a:rPr>
              <a:t>, </a:t>
            </a:r>
            <a:r>
              <a:rPr lang="en-US" sz="1800" dirty="0" smtClean="0">
                <a:latin typeface="Sitka Banner" pitchFamily="2" charset="0"/>
              </a:rPr>
              <a:t>43</a:t>
            </a:r>
            <a:r>
              <a:rPr lang="en-US" sz="1800" dirty="0">
                <a:latin typeface="Sitka Banner" pitchFamily="2" charset="0"/>
              </a:rPr>
              <a:t>*(6), 1060–1066</a:t>
            </a:r>
            <a:r>
              <a:rPr lang="en-US" sz="1800" dirty="0" smtClean="0">
                <a:latin typeface="Sitka Banner" pitchFamily="2" charset="0"/>
              </a:rPr>
              <a:t>.</a:t>
            </a:r>
            <a:endParaRPr lang="en-US" sz="1800" dirty="0">
              <a:latin typeface="Sitka Banner" pitchFamily="2" charset="0"/>
            </a:endParaRPr>
          </a:p>
          <a:p>
            <a:pPr marL="0" indent="0">
              <a:buNone/>
            </a:pPr>
            <a:r>
              <a:rPr lang="en-US" sz="1800" dirty="0">
                <a:latin typeface="Sitka Banner" pitchFamily="2" charset="0"/>
              </a:rPr>
              <a:t>4. </a:t>
            </a:r>
            <a:r>
              <a:rPr lang="en-US" sz="1800" dirty="0" err="1">
                <a:latin typeface="Sitka Banner" pitchFamily="2" charset="0"/>
              </a:rPr>
              <a:t>Pattekari</a:t>
            </a:r>
            <a:r>
              <a:rPr lang="en-US" sz="1800" dirty="0">
                <a:latin typeface="Sitka Banner" pitchFamily="2" charset="0"/>
              </a:rPr>
              <a:t>, S.A. and </a:t>
            </a:r>
            <a:r>
              <a:rPr lang="en-US" sz="1800" dirty="0" err="1">
                <a:latin typeface="Sitka Banner" pitchFamily="2" charset="0"/>
              </a:rPr>
              <a:t>Parveen</a:t>
            </a:r>
            <a:r>
              <a:rPr lang="en-US" sz="1800" dirty="0">
                <a:latin typeface="Sitka Banner" pitchFamily="2" charset="0"/>
              </a:rPr>
              <a:t>, A. (2012). "Prediction system for heart disease using Naïve Bayes." </a:t>
            </a:r>
          </a:p>
          <a:p>
            <a:pPr marL="0" indent="0">
              <a:buNone/>
            </a:pPr>
            <a:r>
              <a:rPr lang="en-US" sz="1800" dirty="0">
                <a:latin typeface="Sitka Banner" pitchFamily="2" charset="0"/>
              </a:rPr>
              <a:t>*International Journal of Advanced Computer and Mathematical Sciences, 3*(3), 290–294</a:t>
            </a:r>
            <a:r>
              <a:rPr lang="en-US" sz="1800" dirty="0" smtClean="0">
                <a:latin typeface="Sitka Banner" pitchFamily="2" charset="0"/>
              </a:rPr>
              <a:t>.</a:t>
            </a:r>
          </a:p>
          <a:p>
            <a:pPr marL="0" indent="0">
              <a:buNone/>
            </a:pPr>
            <a:endParaRPr lang="en-US" sz="1800" dirty="0">
              <a:latin typeface="Sitka Banner" pitchFamily="2" charset="0"/>
            </a:endParaRPr>
          </a:p>
          <a:p>
            <a:pPr marL="0" indent="0">
              <a:buNone/>
            </a:pPr>
            <a:r>
              <a:rPr lang="en-US" sz="1800" dirty="0">
                <a:latin typeface="Sitka Banner" pitchFamily="2" charset="0"/>
              </a:rPr>
              <a:t>5. </a:t>
            </a:r>
            <a:r>
              <a:rPr lang="en-US" sz="1800" dirty="0" err="1">
                <a:latin typeface="Sitka Banner" pitchFamily="2" charset="0"/>
              </a:rPr>
              <a:t>Anand</a:t>
            </a:r>
            <a:r>
              <a:rPr lang="en-US" sz="1800" dirty="0">
                <a:latin typeface="Sitka Banner" pitchFamily="2" charset="0"/>
              </a:rPr>
              <a:t>, A. and Shakti, D. (2015). "Prediction of diabetes based on personal lifestyle indicators." In *Next </a:t>
            </a:r>
            <a:r>
              <a:rPr lang="en-US" sz="1800" dirty="0" smtClean="0">
                <a:latin typeface="Sitka Banner" pitchFamily="2" charset="0"/>
              </a:rPr>
              <a:t>generation </a:t>
            </a:r>
            <a:r>
              <a:rPr lang="en-US" sz="1800" dirty="0">
                <a:latin typeface="Sitka Banner" pitchFamily="2" charset="0"/>
              </a:rPr>
              <a:t>computing technologies (NGCT), 2015 1st international conference on,* 673–676. IEEE</a:t>
            </a:r>
            <a:r>
              <a:rPr lang="en-US" sz="1800" dirty="0" smtClean="0">
                <a:latin typeface="Sitka Banner" pitchFamily="2" charset="0"/>
              </a:rPr>
              <a:t>.</a:t>
            </a:r>
          </a:p>
          <a:p>
            <a:pPr marL="0" indent="0">
              <a:buNone/>
            </a:pPr>
            <a:endParaRPr lang="en-US" sz="1800" dirty="0" smtClean="0">
              <a:latin typeface="Sitka Banner" pitchFamily="2" charset="0"/>
            </a:endParaRPr>
          </a:p>
          <a:p>
            <a:pPr marL="0" indent="0">
              <a:buNone/>
            </a:pPr>
            <a:r>
              <a:rPr lang="en-US" sz="1800" dirty="0">
                <a:latin typeface="Sitka Banner" pitchFamily="2" charset="0"/>
              </a:rPr>
              <a:t>6. </a:t>
            </a:r>
            <a:r>
              <a:rPr lang="en-US" sz="1800" dirty="0" err="1">
                <a:latin typeface="Sitka Banner" pitchFamily="2" charset="0"/>
              </a:rPr>
              <a:t>Kanchan</a:t>
            </a:r>
            <a:r>
              <a:rPr lang="en-US" sz="1800" dirty="0">
                <a:latin typeface="Sitka Banner" pitchFamily="2" charset="0"/>
              </a:rPr>
              <a:t>, B.D. and </a:t>
            </a:r>
            <a:r>
              <a:rPr lang="en-US" sz="1800" dirty="0" err="1">
                <a:latin typeface="Sitka Banner" pitchFamily="2" charset="0"/>
              </a:rPr>
              <a:t>Kishor</a:t>
            </a:r>
            <a:r>
              <a:rPr lang="en-US" sz="1800" dirty="0">
                <a:latin typeface="Sitka Banner" pitchFamily="2" charset="0"/>
              </a:rPr>
              <a:t>, M.M. (2016). "Study of machine learning algorithms for special disease </a:t>
            </a:r>
          </a:p>
          <a:p>
            <a:pPr marL="0" indent="0">
              <a:buNone/>
            </a:pPr>
            <a:r>
              <a:rPr lang="en-US" sz="1800" dirty="0">
                <a:latin typeface="Sitka Banner" pitchFamily="2" charset="0"/>
              </a:rPr>
              <a:t>prediction using principal of component analysis." In *Global Trends in Signal Processing, Information </a:t>
            </a:r>
          </a:p>
          <a:p>
            <a:pPr marL="0" indent="0">
              <a:buNone/>
            </a:pPr>
            <a:r>
              <a:rPr lang="en-US" sz="1800" dirty="0">
                <a:latin typeface="Sitka Banner" pitchFamily="2" charset="0"/>
              </a:rPr>
              <a:t>Computing and Communication (ICGTSPICC), 2016 International Conference on,* 5–10. IEEE.</a:t>
            </a:r>
          </a:p>
          <a:p>
            <a:pPr marL="0" indent="0">
              <a:buNone/>
            </a:pPr>
            <a:endParaRPr lang="en-US" sz="1800" dirty="0">
              <a:latin typeface="Sitka Banner" pitchFamily="2"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600" dirty="0" smtClean="0">
                <a:latin typeface="Sitka Banner" pitchFamily="2" charset="0"/>
              </a:rPr>
              <a:t>7</a:t>
            </a:r>
            <a:r>
              <a:rPr lang="en-US" sz="1600" dirty="0">
                <a:latin typeface="Sitka Banner" pitchFamily="2" charset="0"/>
              </a:rPr>
              <a:t>. </a:t>
            </a:r>
            <a:r>
              <a:rPr lang="en-US" sz="1600" dirty="0" err="1">
                <a:latin typeface="Sitka Banner" pitchFamily="2" charset="0"/>
              </a:rPr>
              <a:t>Kazeminejad</a:t>
            </a:r>
            <a:r>
              <a:rPr lang="en-US" sz="1600" dirty="0">
                <a:latin typeface="Sitka Banner" pitchFamily="2" charset="0"/>
              </a:rPr>
              <a:t>, A., </a:t>
            </a:r>
            <a:r>
              <a:rPr lang="en-US" sz="1600" dirty="0" err="1">
                <a:latin typeface="Sitka Banner" pitchFamily="2" charset="0"/>
              </a:rPr>
              <a:t>Golbabaei</a:t>
            </a:r>
            <a:r>
              <a:rPr lang="en-US" sz="1600" dirty="0">
                <a:latin typeface="Sitka Banner" pitchFamily="2" charset="0"/>
              </a:rPr>
              <a:t>, S. and </a:t>
            </a:r>
            <a:r>
              <a:rPr lang="en-US" sz="1600" dirty="0" err="1">
                <a:latin typeface="Sitka Banner" pitchFamily="2" charset="0"/>
              </a:rPr>
              <a:t>Soltanian-Zadeh</a:t>
            </a:r>
            <a:r>
              <a:rPr lang="en-US" sz="1600" dirty="0">
                <a:latin typeface="Sitka Banner" pitchFamily="2" charset="0"/>
              </a:rPr>
              <a:t>, H. (2017). "Graph theoretical metrics and machine </a:t>
            </a:r>
          </a:p>
          <a:p>
            <a:pPr marL="0" indent="0">
              <a:buNone/>
            </a:pPr>
            <a:r>
              <a:rPr lang="en-US" sz="1600" dirty="0">
                <a:latin typeface="Sitka Banner" pitchFamily="2" charset="0"/>
              </a:rPr>
              <a:t>learning for diagnosis of </a:t>
            </a:r>
            <a:r>
              <a:rPr lang="en-US" sz="1600" dirty="0" err="1">
                <a:latin typeface="Sitka Banner" pitchFamily="2" charset="0"/>
              </a:rPr>
              <a:t>Parkinson„s</a:t>
            </a:r>
            <a:r>
              <a:rPr lang="en-US" sz="1600" dirty="0">
                <a:latin typeface="Sitka Banner" pitchFamily="2" charset="0"/>
              </a:rPr>
              <a:t> disease using </a:t>
            </a:r>
            <a:r>
              <a:rPr lang="en-US" sz="1600" dirty="0" err="1">
                <a:latin typeface="Sitka Banner" pitchFamily="2" charset="0"/>
              </a:rPr>
              <a:t>rs</a:t>
            </a:r>
            <a:r>
              <a:rPr lang="en-US" sz="1600" dirty="0">
                <a:latin typeface="Sitka Banner" pitchFamily="2" charset="0"/>
              </a:rPr>
              <a:t>-fMRI." In *Artificial Intelligence and Signal </a:t>
            </a:r>
          </a:p>
          <a:p>
            <a:pPr marL="0" indent="0">
              <a:buNone/>
            </a:pPr>
            <a:r>
              <a:rPr lang="en-US" sz="1600" dirty="0">
                <a:latin typeface="Sitka Banner" pitchFamily="2" charset="0"/>
              </a:rPr>
              <a:t>Processing Conference (AISP),* 134–139. IEEE.</a:t>
            </a:r>
          </a:p>
          <a:p>
            <a:pPr marL="0" indent="0">
              <a:buNone/>
            </a:pPr>
            <a:r>
              <a:rPr lang="en-US" sz="1600" dirty="0">
                <a:latin typeface="Sitka Banner" pitchFamily="2" charset="0"/>
              </a:rPr>
              <a:t>8. </a:t>
            </a:r>
            <a:r>
              <a:rPr lang="en-US" sz="1600" dirty="0" err="1">
                <a:latin typeface="Sitka Banner" pitchFamily="2" charset="0"/>
              </a:rPr>
              <a:t>Milgram</a:t>
            </a:r>
            <a:r>
              <a:rPr lang="en-US" sz="1600" dirty="0">
                <a:latin typeface="Sitka Banner" pitchFamily="2" charset="0"/>
              </a:rPr>
              <a:t>, J., </a:t>
            </a:r>
            <a:r>
              <a:rPr lang="en-US" sz="1600" dirty="0" err="1">
                <a:latin typeface="Sitka Banner" pitchFamily="2" charset="0"/>
              </a:rPr>
              <a:t>Cheriet</a:t>
            </a:r>
            <a:r>
              <a:rPr lang="en-US" sz="1600" dirty="0">
                <a:latin typeface="Sitka Banner" pitchFamily="2" charset="0"/>
              </a:rPr>
              <a:t>, M. and </a:t>
            </a:r>
            <a:r>
              <a:rPr lang="en-US" sz="1600" dirty="0" err="1">
                <a:latin typeface="Sitka Banner" pitchFamily="2" charset="0"/>
              </a:rPr>
              <a:t>Sabourin</a:t>
            </a:r>
            <a:r>
              <a:rPr lang="en-US" sz="1600" dirty="0">
                <a:latin typeface="Sitka Banner" pitchFamily="2" charset="0"/>
              </a:rPr>
              <a:t>, R. (2006). "―One against one‖ or ―one against all‖: Which one is </a:t>
            </a:r>
          </a:p>
          <a:p>
            <a:pPr marL="0" indent="0">
              <a:buNone/>
            </a:pPr>
            <a:r>
              <a:rPr lang="en-US" sz="1600" dirty="0">
                <a:latin typeface="Sitka Banner" pitchFamily="2" charset="0"/>
              </a:rPr>
              <a:t>better for handwriting recognition with SVMs?." *Tenth International Workshop on Frontiers in Handwriting </a:t>
            </a:r>
          </a:p>
          <a:p>
            <a:pPr marL="0" indent="0">
              <a:buNone/>
            </a:pPr>
            <a:r>
              <a:rPr lang="en-US" sz="1600" dirty="0">
                <a:latin typeface="Sitka Banner" pitchFamily="2" charset="0"/>
              </a:rPr>
              <a:t>Recognition,* La </a:t>
            </a:r>
            <a:r>
              <a:rPr lang="en-US" sz="1600" dirty="0" err="1">
                <a:latin typeface="Sitka Banner" pitchFamily="2" charset="0"/>
              </a:rPr>
              <a:t>Baule</a:t>
            </a:r>
            <a:r>
              <a:rPr lang="en-US" sz="1600" dirty="0">
                <a:latin typeface="Sitka Banner" pitchFamily="2" charset="0"/>
              </a:rPr>
              <a:t> (France), </a:t>
            </a:r>
            <a:r>
              <a:rPr lang="en-US" sz="1600" dirty="0" err="1">
                <a:latin typeface="Sitka Banner" pitchFamily="2" charset="0"/>
              </a:rPr>
              <a:t>Suvisoft</a:t>
            </a:r>
            <a:r>
              <a:rPr lang="en-US" sz="1600" dirty="0">
                <a:latin typeface="Sitka Banner" pitchFamily="2" charset="0"/>
              </a:rPr>
              <a:t>, 2006.</a:t>
            </a:r>
          </a:p>
          <a:p>
            <a:pPr marL="0" indent="0">
              <a:buNone/>
            </a:pPr>
            <a:r>
              <a:rPr lang="en-US" sz="1600" dirty="0">
                <a:latin typeface="Sitka Banner" pitchFamily="2" charset="0"/>
              </a:rPr>
              <a:t>9. </a:t>
            </a:r>
            <a:r>
              <a:rPr lang="en-US" sz="1600" dirty="0" err="1">
                <a:latin typeface="Sitka Banner" pitchFamily="2" charset="0"/>
              </a:rPr>
              <a:t>Hossain</a:t>
            </a:r>
            <a:r>
              <a:rPr lang="en-US" sz="1600" dirty="0">
                <a:latin typeface="Sitka Banner" pitchFamily="2" charset="0"/>
              </a:rPr>
              <a:t>, R., Mahmud, S.H., </a:t>
            </a:r>
            <a:r>
              <a:rPr lang="en-US" sz="1600" dirty="0" err="1">
                <a:latin typeface="Sitka Banner" pitchFamily="2" charset="0"/>
              </a:rPr>
              <a:t>Hossin</a:t>
            </a:r>
            <a:r>
              <a:rPr lang="en-US" sz="1600" dirty="0">
                <a:latin typeface="Sitka Banner" pitchFamily="2" charset="0"/>
              </a:rPr>
              <a:t>, M.A., </a:t>
            </a:r>
            <a:r>
              <a:rPr lang="en-US" sz="1600" dirty="0" err="1">
                <a:latin typeface="Sitka Banner" pitchFamily="2" charset="0"/>
              </a:rPr>
              <a:t>Noori</a:t>
            </a:r>
            <a:r>
              <a:rPr lang="en-US" sz="1600" dirty="0">
                <a:latin typeface="Sitka Banner" pitchFamily="2" charset="0"/>
              </a:rPr>
              <a:t>, S.R.H. and </a:t>
            </a:r>
            <a:r>
              <a:rPr lang="en-US" sz="1600" dirty="0" err="1">
                <a:latin typeface="Sitka Banner" pitchFamily="2" charset="0"/>
              </a:rPr>
              <a:t>Jahan</a:t>
            </a:r>
            <a:r>
              <a:rPr lang="en-US" sz="1600" dirty="0">
                <a:latin typeface="Sitka Banner" pitchFamily="2" charset="0"/>
              </a:rPr>
              <a:t>, H. (2018). "PRMT: Predicting Risk </a:t>
            </a:r>
          </a:p>
          <a:p>
            <a:pPr marL="0" indent="0">
              <a:buNone/>
            </a:pPr>
            <a:r>
              <a:rPr lang="en-US" sz="1600" dirty="0">
                <a:latin typeface="Sitka Banner" pitchFamily="2" charset="0"/>
              </a:rPr>
              <a:t>Factor of Obesity among Middle-Aged People Using Data Mining Techniques." *</a:t>
            </a:r>
            <a:r>
              <a:rPr lang="en-US" sz="1600" dirty="0" err="1">
                <a:latin typeface="Sitka Banner" pitchFamily="2" charset="0"/>
              </a:rPr>
              <a:t>Procedia</a:t>
            </a:r>
            <a:r>
              <a:rPr lang="en-US" sz="1600" dirty="0">
                <a:latin typeface="Sitka Banner" pitchFamily="2" charset="0"/>
              </a:rPr>
              <a:t> Computer </a:t>
            </a:r>
          </a:p>
          <a:p>
            <a:pPr marL="0" indent="0">
              <a:buNone/>
            </a:pPr>
            <a:r>
              <a:rPr lang="en-US" sz="1600" dirty="0">
                <a:latin typeface="Sitka Banner" pitchFamily="2" charset="0"/>
              </a:rPr>
              <a:t>Science, 132,* 1068–1076.</a:t>
            </a:r>
          </a:p>
          <a:p>
            <a:pPr marL="0" indent="0">
              <a:buNone/>
            </a:pPr>
            <a:r>
              <a:rPr lang="en-US" sz="1600" dirty="0">
                <a:latin typeface="Sitka Banner" pitchFamily="2" charset="0"/>
              </a:rPr>
              <a:t>10. </a:t>
            </a:r>
            <a:r>
              <a:rPr lang="en-US" sz="1600" dirty="0" err="1">
                <a:latin typeface="Sitka Banner" pitchFamily="2" charset="0"/>
              </a:rPr>
              <a:t>Sayali</a:t>
            </a:r>
            <a:r>
              <a:rPr lang="en-US" sz="1600" dirty="0">
                <a:latin typeface="Sitka Banner" pitchFamily="2" charset="0"/>
              </a:rPr>
              <a:t> </a:t>
            </a:r>
            <a:r>
              <a:rPr lang="en-US" sz="1600" dirty="0" err="1">
                <a:latin typeface="Sitka Banner" pitchFamily="2" charset="0"/>
              </a:rPr>
              <a:t>Ambekar</a:t>
            </a:r>
            <a:r>
              <a:rPr lang="en-US" sz="1600" dirty="0">
                <a:latin typeface="Sitka Banner" pitchFamily="2" charset="0"/>
              </a:rPr>
              <a:t> and Dr. </a:t>
            </a:r>
            <a:r>
              <a:rPr lang="en-US" sz="1600" dirty="0" err="1">
                <a:latin typeface="Sitka Banner" pitchFamily="2" charset="0"/>
              </a:rPr>
              <a:t>Rashmi</a:t>
            </a:r>
            <a:r>
              <a:rPr lang="en-US" sz="1600" dirty="0">
                <a:latin typeface="Sitka Banner" pitchFamily="2" charset="0"/>
              </a:rPr>
              <a:t> </a:t>
            </a:r>
            <a:r>
              <a:rPr lang="en-US" sz="1600" dirty="0" err="1">
                <a:latin typeface="Sitka Banner" pitchFamily="2" charset="0"/>
              </a:rPr>
              <a:t>Phalnikar</a:t>
            </a:r>
            <a:r>
              <a:rPr lang="en-US" sz="1600" dirty="0">
                <a:latin typeface="Sitka Banner" pitchFamily="2" charset="0"/>
              </a:rPr>
              <a:t> (2018). "Disease prediction by using machine learning." </a:t>
            </a:r>
          </a:p>
          <a:p>
            <a:pPr marL="0" indent="0">
              <a:buNone/>
            </a:pPr>
            <a:r>
              <a:rPr lang="en-US" sz="1600" dirty="0">
                <a:latin typeface="Sitka Banner" pitchFamily="2" charset="0"/>
              </a:rPr>
              <a:t>*International Journal of Computer Engineering and Applications, vol. 12,* 1–6.</a:t>
            </a:r>
          </a:p>
          <a:p>
            <a:pPr marL="0" indent="0">
              <a:buNone/>
            </a:pPr>
            <a:r>
              <a:rPr lang="en-US" sz="1600" dirty="0">
                <a:latin typeface="Sitka Banner" pitchFamily="2" charset="0"/>
              </a:rPr>
              <a:t>These references provide valuable insights and research findings that have contributed to the </a:t>
            </a:r>
            <a:r>
              <a:rPr lang="en-US" sz="1600" dirty="0" smtClean="0">
                <a:latin typeface="Sitka Banner" pitchFamily="2" charset="0"/>
              </a:rPr>
              <a:t>development </a:t>
            </a:r>
            <a:r>
              <a:rPr lang="en-US" sz="1600" dirty="0">
                <a:latin typeface="Sitka Banner" pitchFamily="2" charset="0"/>
              </a:rPr>
              <a:t>and understanding of early lifestyle disease prediction. They have been instrumental </a:t>
            </a:r>
            <a:r>
              <a:rPr lang="en-US" sz="1600" dirty="0" smtClean="0">
                <a:latin typeface="Sitka Banner" pitchFamily="2" charset="0"/>
              </a:rPr>
              <a:t>in shaping </a:t>
            </a:r>
            <a:r>
              <a:rPr lang="en-US" sz="1600" dirty="0">
                <a:latin typeface="Sitka Banner" pitchFamily="2" charset="0"/>
              </a:rPr>
              <a:t>the project and its objectives</a:t>
            </a:r>
          </a:p>
          <a:p>
            <a:pPr marL="0" indent="0">
              <a:buNone/>
            </a:pPr>
            <a:endParaRPr lang="en-US" sz="1600" dirty="0">
              <a:latin typeface="Sitka Banner" pitchFamily="2" charset="0"/>
            </a:endParaRPr>
          </a:p>
        </p:txBody>
      </p:sp>
    </p:spTree>
    <p:extLst>
      <p:ext uri="{BB962C8B-B14F-4D97-AF65-F5344CB8AC3E}">
        <p14:creationId xmlns:p14="http://schemas.microsoft.com/office/powerpoint/2010/main" val="53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a:xfrm>
            <a:off x="527050" y="994411"/>
            <a:ext cx="10668000" cy="4952997"/>
          </a:xfrm>
        </p:spPr>
        <p:txBody>
          <a:bodyPr>
            <a:noAutofit/>
          </a:bodyPr>
          <a:lstStyle/>
          <a:p>
            <a:r>
              <a:rPr lang="en-US" sz="1800" dirty="0">
                <a:latin typeface="Sitka Banner" pitchFamily="2" charset="0"/>
              </a:rPr>
              <a:t>In an era where data and technology are transforming every aspect of our lives, healthcare is no exception. With the rising prevalence of lifestyle-related diseases, such as diabetes, heart disease, and obesity, the need for innovative and cost-effective preventive healthcare solutions has never been more pressing. Early detection and intervention are key to reducing the human and economic toll of these diseases. This project sets out to explore a novel approach to healthcare that harnesses the power of detailed demographic and vital statistics to predict the likelihood of lifestyle diseases, enabling timely interventions and substantial cost savings in the long run.</a:t>
            </a:r>
          </a:p>
          <a:p>
            <a:r>
              <a:rPr lang="en-US" sz="1800" dirty="0">
                <a:latin typeface="Sitka Banner" pitchFamily="2" charset="0"/>
              </a:rPr>
              <a:t>Lifestyle diseases are characterized by their strong association with lifestyle choices, such as diet, exercise, and stress management. It is well-established that early identification of risk factors and lifestyle modifications can significantly reduce the incidence of these diseases. The traditional healthcare system, however, is often geared towards treating diseases once they manifest, incurring substantial costs for patients, providers, and society as a whole</a:t>
            </a:r>
            <a:r>
              <a:rPr lang="en-US" sz="1800" dirty="0" smtClean="0">
                <a:latin typeface="Sitka Banner" pitchFamily="2" charset="0"/>
              </a:rPr>
              <a:t>.</a:t>
            </a:r>
          </a:p>
          <a:p>
            <a:r>
              <a:rPr lang="en-US" sz="1800" dirty="0">
                <a:latin typeface="Sitka Banner" pitchFamily="2" charset="0"/>
              </a:rPr>
              <a:t>This project will help the user to overcome the lifestyle diseases which are in </a:t>
            </a:r>
            <a:r>
              <a:rPr lang="en-US" sz="1800" dirty="0" smtClean="0">
                <a:latin typeface="Sitka Banner" pitchFamily="2" charset="0"/>
              </a:rPr>
              <a:t>themselves </a:t>
            </a:r>
            <a:r>
              <a:rPr lang="en-US" sz="1800" dirty="0">
                <a:latin typeface="Sitka Banner" pitchFamily="2" charset="0"/>
              </a:rPr>
              <a:t>a big threat to humans, will reduce the unawareness about the diseases and will </a:t>
            </a:r>
            <a:r>
              <a:rPr lang="en-US" sz="1800" dirty="0" smtClean="0">
                <a:latin typeface="Sitka Banner" pitchFamily="2" charset="0"/>
              </a:rPr>
              <a:t>help </a:t>
            </a:r>
            <a:r>
              <a:rPr lang="en-US" sz="1800" dirty="0">
                <a:latin typeface="Sitka Banner" pitchFamily="2" charset="0"/>
              </a:rPr>
              <a:t>people to remain healthy which is of utmost importance in </a:t>
            </a:r>
            <a:r>
              <a:rPr lang="en-US" sz="1800" dirty="0" smtClean="0">
                <a:latin typeface="Sitka Banner" pitchFamily="2" charset="0"/>
              </a:rPr>
              <a:t>today’s </a:t>
            </a:r>
            <a:r>
              <a:rPr lang="en-US" sz="1800" dirty="0">
                <a:latin typeface="Sitka Banner" pitchFamily="2" charset="0"/>
              </a:rPr>
              <a:t>fast-growing world. </a:t>
            </a:r>
            <a:r>
              <a:rPr lang="en-US" sz="1800" dirty="0" smtClean="0">
                <a:latin typeface="Sitka Banner" pitchFamily="2" charset="0"/>
              </a:rPr>
              <a:t>In </a:t>
            </a:r>
            <a:r>
              <a:rPr lang="en-US" sz="1800" dirty="0">
                <a:latin typeface="Sitka Banner" pitchFamily="2" charset="0"/>
              </a:rPr>
              <a:t>this project, we will delve into the methods and technologies necessary to harness the potential of data-driven predictive modeling in healthcare. By integrating technology, data, and medical expertise, we aim to pave the way for a healthcare system that not only extends lives but also makes them healthier and more affordable. This proactive approach holds the promise of not only enhancing the quality of life for individuals but also reducing the economic burden of lifestyle diseases on healthcare systems worldwide.</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latin typeface="Sitka Banner" pitchFamily="2" charset="0"/>
                <a:hlinkClick r:id="rId2"/>
              </a:rPr>
              <a:t>https://</a:t>
            </a:r>
            <a:r>
              <a:rPr lang="en-US" sz="2000" dirty="0" smtClean="0">
                <a:latin typeface="Sitka Banner" pitchFamily="2" charset="0"/>
                <a:hlinkClick r:id="rId2"/>
              </a:rPr>
              <a:t>www.kaggle.com/datasets/itachi9604/disease-symptom-description-dataset?select=dataset.csv</a:t>
            </a:r>
            <a:endParaRPr lang="en-US" sz="2000" dirty="0" smtClean="0">
              <a:latin typeface="Sitka Banner" pitchFamily="2" charset="0"/>
            </a:endParaRPr>
          </a:p>
          <a:p>
            <a:endParaRPr lang="en-US" sz="2000" dirty="0">
              <a:latin typeface="Sitka Banner" pitchFamily="2" charset="0"/>
            </a:endParaRPr>
          </a:p>
          <a:p>
            <a:r>
              <a:rPr lang="en-US" sz="2000" dirty="0">
                <a:latin typeface="Sitka Banner" pitchFamily="2" charset="0"/>
                <a:hlinkClick r:id="rId3"/>
              </a:rPr>
              <a:t>https://</a:t>
            </a:r>
            <a:r>
              <a:rPr lang="en-US" sz="2000" dirty="0" smtClean="0">
                <a:latin typeface="Sitka Banner" pitchFamily="2" charset="0"/>
                <a:hlinkClick r:id="rId3"/>
              </a:rPr>
              <a:t>www.kaggle.com/datasets/rishidamarla/heart-disease-prediction</a:t>
            </a:r>
            <a:endParaRPr lang="en-US" sz="2000" dirty="0" smtClean="0">
              <a:latin typeface="Sitka Banner" pitchFamily="2" charset="0"/>
            </a:endParaRPr>
          </a:p>
          <a:p>
            <a:endParaRPr lang="en-US" sz="2000" dirty="0">
              <a:latin typeface="Sitka Banner" pitchFamily="2" charset="0"/>
            </a:endParaRPr>
          </a:p>
          <a:p>
            <a:r>
              <a:rPr lang="en-US" sz="2000" dirty="0">
                <a:latin typeface="Sitka Banner" pitchFamily="2" charset="0"/>
                <a:hlinkClick r:id="rId4"/>
              </a:rPr>
              <a:t>https://</a:t>
            </a:r>
            <a:r>
              <a:rPr lang="en-US" sz="2000" dirty="0" smtClean="0">
                <a:latin typeface="Sitka Banner" pitchFamily="2" charset="0"/>
                <a:hlinkClick r:id="rId4"/>
              </a:rPr>
              <a:t>www.kaggle.com/datasets/kaushil268/disease-prediction-using-machine-learning</a:t>
            </a:r>
            <a:r>
              <a:rPr lang="en-US" sz="2000" dirty="0" smtClean="0">
                <a:latin typeface="Sitka Banner" pitchFamily="2" charset="0"/>
              </a:rPr>
              <a:t>	</a:t>
            </a:r>
          </a:p>
          <a:p>
            <a:endParaRPr lang="en-US" sz="2000" dirty="0" smtClean="0">
              <a:latin typeface="Sitka Banner" pitchFamily="2" charset="0"/>
            </a:endParaRPr>
          </a:p>
          <a:p>
            <a:r>
              <a:rPr lang="en-US" sz="2000" dirty="0">
                <a:latin typeface="Sitka Banner" pitchFamily="2" charset="0"/>
                <a:hlinkClick r:id="rId5"/>
              </a:rPr>
              <a:t>https://</a:t>
            </a:r>
            <a:r>
              <a:rPr lang="en-US" sz="2000" dirty="0" smtClean="0">
                <a:latin typeface="Sitka Banner" pitchFamily="2" charset="0"/>
                <a:hlinkClick r:id="rId5"/>
              </a:rPr>
              <a:t>www.kaggle.com/datasets/alphiree/cardiovascular-diseases-risk-prediction-dataset</a:t>
            </a:r>
            <a:endParaRPr lang="en-US" sz="2000" dirty="0" smtClean="0">
              <a:latin typeface="Sitka Banner" pitchFamily="2" charset="0"/>
            </a:endParaRPr>
          </a:p>
          <a:p>
            <a:endParaRPr lang="en-US" sz="2000" dirty="0">
              <a:latin typeface="Sitka Banner" pitchFamily="2" charset="0"/>
            </a:endParaRPr>
          </a:p>
          <a:p>
            <a:r>
              <a:rPr lang="en-US" sz="2000" dirty="0">
                <a:latin typeface="Sitka Banner" pitchFamily="2" charset="0"/>
                <a:hlinkClick r:id="rId5"/>
              </a:rPr>
              <a:t>https://</a:t>
            </a:r>
            <a:r>
              <a:rPr lang="en-US" sz="2000" dirty="0" smtClean="0">
                <a:latin typeface="Sitka Banner" pitchFamily="2" charset="0"/>
                <a:hlinkClick r:id="rId5"/>
              </a:rPr>
              <a:t>www.kaggle.com/datasets/alphiree/cardiovascular-diseases-risk-prediction-dataset</a:t>
            </a:r>
            <a:endParaRPr lang="en-US" sz="2000" dirty="0" smtClean="0">
              <a:latin typeface="Sitka Banner" pitchFamily="2" charset="0"/>
            </a:endParaRPr>
          </a:p>
          <a:p>
            <a:endParaRPr lang="en-US" sz="2000" dirty="0">
              <a:latin typeface="Sitka Banner" pitchFamily="2" charset="0"/>
            </a:endParaRPr>
          </a:p>
          <a:p>
            <a:r>
              <a:rPr lang="en-US" sz="2000" dirty="0">
                <a:latin typeface="Sitka Banner" pitchFamily="2" charset="0"/>
                <a:hlinkClick r:id="rId6"/>
              </a:rPr>
              <a:t>https://</a:t>
            </a:r>
            <a:r>
              <a:rPr lang="en-US" sz="2000" dirty="0" smtClean="0">
                <a:latin typeface="Sitka Banner" pitchFamily="2" charset="0"/>
                <a:hlinkClick r:id="rId6"/>
              </a:rPr>
              <a:t>www.kaggle.com/datasets/dileep070/heart-disease-prediction-using-logistic-regression</a:t>
            </a:r>
            <a:endParaRPr lang="en-US" sz="2000" dirty="0" smtClean="0">
              <a:latin typeface="Sitka Banner" pitchFamily="2" charset="0"/>
            </a:endParaRPr>
          </a:p>
        </p:txBody>
      </p:sp>
    </p:spTree>
    <p:extLst>
      <p:ext uri="{BB962C8B-B14F-4D97-AF65-F5344CB8AC3E}">
        <p14:creationId xmlns:p14="http://schemas.microsoft.com/office/powerpoint/2010/main" val="42066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Lifestyle </a:t>
            </a:r>
            <a:r>
              <a:rPr lang="en-US" dirty="0" smtClean="0"/>
              <a:t>Diseases</a:t>
            </a:r>
            <a:endParaRPr lang="en-US" dirty="0"/>
          </a:p>
        </p:txBody>
      </p:sp>
      <p:sp>
        <p:nvSpPr>
          <p:cNvPr id="3" name="Content Placeholder 2"/>
          <p:cNvSpPr>
            <a:spLocks noGrp="1"/>
          </p:cNvSpPr>
          <p:nvPr>
            <p:ph idx="1"/>
          </p:nvPr>
        </p:nvSpPr>
        <p:spPr/>
        <p:txBody>
          <a:bodyPr>
            <a:noAutofit/>
          </a:bodyPr>
          <a:lstStyle/>
          <a:p>
            <a:r>
              <a:rPr lang="en-US" sz="1400" dirty="0">
                <a:latin typeface="Sitka Banner" pitchFamily="2" charset="0"/>
              </a:rPr>
              <a:t>Type 2 Diabetes - Blood sugar level, family history, diet habits.</a:t>
            </a:r>
          </a:p>
          <a:p>
            <a:r>
              <a:rPr lang="en-US" sz="1400" dirty="0">
                <a:latin typeface="Sitka Banner" pitchFamily="2" charset="0"/>
              </a:rPr>
              <a:t>Hypertension (High Blood Pressure) - Blood pressure measurements, salt intake, exercise habits.</a:t>
            </a:r>
          </a:p>
          <a:p>
            <a:r>
              <a:rPr lang="en-US" sz="1400" dirty="0">
                <a:latin typeface="Sitka Banner" pitchFamily="2" charset="0"/>
              </a:rPr>
              <a:t>Cardiovascular Disease (Heart Disease) - Cholesterol levels, smoking habits, exercise frequency.</a:t>
            </a:r>
          </a:p>
          <a:p>
            <a:r>
              <a:rPr lang="en-US" sz="1400" dirty="0">
                <a:latin typeface="Sitka Banner" pitchFamily="2" charset="0"/>
              </a:rPr>
              <a:t>Stroke - Blood pressure, smoking status, alcohol consumption.</a:t>
            </a:r>
          </a:p>
          <a:p>
            <a:r>
              <a:rPr lang="en-US" sz="1400" dirty="0">
                <a:latin typeface="Sitka Banner" pitchFamily="2" charset="0"/>
              </a:rPr>
              <a:t>Obesity - Body Mass Index (BMI), waist circumference, daily calorie intake.</a:t>
            </a:r>
          </a:p>
          <a:p>
            <a:r>
              <a:rPr lang="en-US" sz="1400" dirty="0">
                <a:latin typeface="Sitka Banner" pitchFamily="2" charset="0"/>
              </a:rPr>
              <a:t>Metabolic Syndrome - Blood pressure, blood sugar level, BMI, waist circumference.</a:t>
            </a:r>
          </a:p>
          <a:p>
            <a:r>
              <a:rPr lang="en-US" sz="1400" dirty="0">
                <a:latin typeface="Sitka Banner" pitchFamily="2" charset="0"/>
              </a:rPr>
              <a:t>High Cholesterol - Total cholesterol, LDL and HDL levels, dietary habits.</a:t>
            </a:r>
          </a:p>
          <a:p>
            <a:r>
              <a:rPr lang="en-US" sz="1400" dirty="0">
                <a:latin typeface="Sitka Banner" pitchFamily="2" charset="0"/>
              </a:rPr>
              <a:t>Coronary Artery Disease - Family history of heart disease, cholesterol levels, smoking history.</a:t>
            </a:r>
          </a:p>
          <a:p>
            <a:r>
              <a:rPr lang="en-US" sz="1400" dirty="0">
                <a:latin typeface="Sitka Banner" pitchFamily="2" charset="0"/>
              </a:rPr>
              <a:t>Osteoporosis - Bone density, dietary calcium intake, physical activity.</a:t>
            </a:r>
          </a:p>
          <a:p>
            <a:r>
              <a:rPr lang="en-US" sz="1400" dirty="0">
                <a:latin typeface="Sitka Banner" pitchFamily="2" charset="0"/>
              </a:rPr>
              <a:t>Chronic Kidney Disease - Blood pressure, urine protein levels, diabetes status.</a:t>
            </a:r>
          </a:p>
          <a:p>
            <a:r>
              <a:rPr lang="en-US" sz="1400" dirty="0">
                <a:latin typeface="Sitka Banner" pitchFamily="2" charset="0"/>
              </a:rPr>
              <a:t>Chronic Obstructive Pulmonary Disease (COPD) - Smoking history, shortness of breath.</a:t>
            </a:r>
          </a:p>
          <a:p>
            <a:r>
              <a:rPr lang="en-US" sz="1400" dirty="0">
                <a:latin typeface="Sitka Banner" pitchFamily="2" charset="0"/>
              </a:rPr>
              <a:t>Asthma - Wheezing, coughing, family history of asthma.</a:t>
            </a:r>
          </a:p>
          <a:p>
            <a:r>
              <a:rPr lang="en-US" sz="1400" dirty="0">
                <a:latin typeface="Sitka Banner" pitchFamily="2" charset="0"/>
              </a:rPr>
              <a:t>Liver Disease (Non-Alcoholic Fatty Liver Disease) - Liver enzymes, body weight, alcohol consumption.</a:t>
            </a:r>
          </a:p>
          <a:p>
            <a:r>
              <a:rPr lang="en-US" sz="1400" dirty="0" err="1">
                <a:latin typeface="Sitka Banner" pitchFamily="2" charset="0"/>
              </a:rPr>
              <a:t>Gastroesophageal</a:t>
            </a:r>
            <a:r>
              <a:rPr lang="en-US" sz="1400" dirty="0">
                <a:latin typeface="Sitka Banner" pitchFamily="2" charset="0"/>
              </a:rPr>
              <a:t> Reflux Disease (GERD) - Frequency of heartburn, diet habits.</a:t>
            </a:r>
          </a:p>
          <a:p>
            <a:r>
              <a:rPr lang="en-US" sz="1400" dirty="0">
                <a:latin typeface="Sitka Banner" pitchFamily="2" charset="0"/>
              </a:rPr>
              <a:t>Rheumatoid Arthritis - Joint pain, stiffness, family history of arthritis.</a:t>
            </a:r>
          </a:p>
          <a:p>
            <a:r>
              <a:rPr lang="en-US" sz="1400" dirty="0">
                <a:latin typeface="Sitka Banner" pitchFamily="2" charset="0"/>
              </a:rPr>
              <a:t>Depression - Mood changes, sleep disturbances, loss of interest.</a:t>
            </a:r>
          </a:p>
          <a:p>
            <a:r>
              <a:rPr lang="en-US" sz="1400" dirty="0">
                <a:latin typeface="Sitka Banner" pitchFamily="2" charset="0"/>
              </a:rPr>
              <a:t>Anxiety Disorders - Worrying, restlessness, panic attacks.</a:t>
            </a:r>
          </a:p>
          <a:p>
            <a:r>
              <a:rPr lang="en-US" sz="1400" dirty="0">
                <a:latin typeface="Sitka Banner" pitchFamily="2" charset="0"/>
              </a:rPr>
              <a:t>Sleep Apnea - Loud snoring, excessive daytime sleepiness, neck circumference.</a:t>
            </a:r>
          </a:p>
          <a:p>
            <a:r>
              <a:rPr lang="en-US" sz="1400" dirty="0">
                <a:latin typeface="Sitka Banner" pitchFamily="2" charset="0"/>
              </a:rPr>
              <a:t>Colon Cancer - Family history of colon cancer, rectal bleeding, changes in bowel habits.</a:t>
            </a:r>
          </a:p>
          <a:p>
            <a:r>
              <a:rPr lang="en-US" sz="1400" dirty="0">
                <a:latin typeface="Sitka Banner" pitchFamily="2" charset="0"/>
              </a:rPr>
              <a:t>Breast Cancer - Family history, breast lump, breast pain or tenderness.</a:t>
            </a:r>
          </a:p>
        </p:txBody>
      </p:sp>
    </p:spTree>
    <p:extLst>
      <p:ext uri="{BB962C8B-B14F-4D97-AF65-F5344CB8AC3E}">
        <p14:creationId xmlns:p14="http://schemas.microsoft.com/office/powerpoint/2010/main" val="162157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618490" y="1143001"/>
            <a:ext cx="10668000" cy="4952997"/>
          </a:xfrm>
        </p:spPr>
        <p:txBody>
          <a:bodyPr>
            <a:noAutofit/>
          </a:bodyPr>
          <a:lstStyle/>
          <a:p>
            <a:pPr marL="0" indent="0">
              <a:buNone/>
            </a:pPr>
            <a:r>
              <a:rPr lang="en-US" sz="1800" dirty="0">
                <a:latin typeface="Sitka Banner" pitchFamily="2" charset="0"/>
              </a:rPr>
              <a:t>Our literature review synthesizes findings from various studies related to lifestyle disease prediction using machine learning. We draw insights from the following key authors and papers:</a:t>
            </a:r>
          </a:p>
          <a:p>
            <a:pPr marL="0" indent="0">
              <a:buNone/>
            </a:pPr>
            <a:r>
              <a:rPr lang="en-US" sz="1800" b="1" dirty="0">
                <a:latin typeface="Sitka Banner" pitchFamily="2" charset="0"/>
              </a:rPr>
              <a:t>1. Sharma and </a:t>
            </a:r>
            <a:r>
              <a:rPr lang="en-US" sz="1800" b="1" dirty="0" err="1">
                <a:latin typeface="Sitka Banner" pitchFamily="2" charset="0"/>
              </a:rPr>
              <a:t>Majumdar</a:t>
            </a:r>
            <a:r>
              <a:rPr lang="en-US" sz="1800" b="1" dirty="0">
                <a:latin typeface="Sitka Banner" pitchFamily="2" charset="0"/>
              </a:rPr>
              <a:t> (2009)</a:t>
            </a:r>
            <a:r>
              <a:rPr lang="en-US" sz="1800" dirty="0">
                <a:latin typeface="Sitka Banner" pitchFamily="2" charset="0"/>
              </a:rPr>
              <a:t> have shed light on the emergence of "Occupational lifestyle diseases," emphasizing the importance of early detection. They explore this issue in the </a:t>
            </a:r>
            <a:r>
              <a:rPr lang="en-US" sz="1800" i="1" dirty="0">
                <a:latin typeface="Sitka Banner" pitchFamily="2" charset="0"/>
              </a:rPr>
              <a:t>Indian Journal of Occupational and Environmental Medicine</a:t>
            </a:r>
            <a:r>
              <a:rPr lang="en-US" sz="1800" dirty="0">
                <a:latin typeface="Sitka Banner" pitchFamily="2" charset="0"/>
              </a:rPr>
              <a:t> [1].</a:t>
            </a:r>
          </a:p>
          <a:p>
            <a:pPr marL="0" indent="0">
              <a:buNone/>
            </a:pPr>
            <a:r>
              <a:rPr lang="en-US" sz="1800" b="1" dirty="0" smtClean="0">
                <a:latin typeface="Sitka Banner" pitchFamily="2" charset="0"/>
              </a:rPr>
              <a:t>2</a:t>
            </a:r>
            <a:r>
              <a:rPr lang="en-US" sz="1800" b="1" dirty="0">
                <a:latin typeface="Sitka Banner" pitchFamily="2" charset="0"/>
              </a:rPr>
              <a:t>. The "DNA Test Cost in India"</a:t>
            </a:r>
            <a:r>
              <a:rPr lang="en-US" sz="1800" dirty="0">
                <a:latin typeface="Sitka Banner" pitchFamily="2" charset="0"/>
              </a:rPr>
              <a:t> website [2] provides valuable information on DNA testing costs, which plays a crucial role in our data collection process.</a:t>
            </a:r>
          </a:p>
          <a:p>
            <a:pPr marL="0" indent="0">
              <a:buNone/>
            </a:pPr>
            <a:r>
              <a:rPr lang="en-US" sz="1800" b="1" dirty="0">
                <a:latin typeface="Sitka Banner" pitchFamily="2" charset="0"/>
              </a:rPr>
              <a:t>3. Suzuki et al. (2005)</a:t>
            </a:r>
            <a:r>
              <a:rPr lang="en-US" sz="1800" dirty="0">
                <a:latin typeface="Sitka Banner" pitchFamily="2" charset="0"/>
              </a:rPr>
              <a:t> delve into the "Effect of changes on body weight and lifestyle in nonalcoholic fatty liver disease," as published in the </a:t>
            </a:r>
            <a:r>
              <a:rPr lang="en-US" sz="1800" i="1" dirty="0">
                <a:latin typeface="Sitka Banner" pitchFamily="2" charset="0"/>
              </a:rPr>
              <a:t>Journal of </a:t>
            </a:r>
            <a:r>
              <a:rPr lang="en-US" sz="1800" i="1" dirty="0" err="1">
                <a:latin typeface="Sitka Banner" pitchFamily="2" charset="0"/>
              </a:rPr>
              <a:t>Hepatology</a:t>
            </a:r>
            <a:r>
              <a:rPr lang="en-US" sz="1800" dirty="0">
                <a:latin typeface="Sitka Banner" pitchFamily="2" charset="0"/>
              </a:rPr>
              <a:t> [3]. Their research highlights the intricate relationship between lifestyle factors and diseases.</a:t>
            </a:r>
          </a:p>
          <a:p>
            <a:pPr marL="0" indent="0">
              <a:buNone/>
            </a:pPr>
            <a:r>
              <a:rPr lang="en-US" sz="1800" b="1" dirty="0">
                <a:latin typeface="Sitka Banner" pitchFamily="2" charset="0"/>
              </a:rPr>
              <a:t>4. </a:t>
            </a:r>
            <a:r>
              <a:rPr lang="en-US" sz="1800" b="1" dirty="0" err="1">
                <a:latin typeface="Sitka Banner" pitchFamily="2" charset="0"/>
              </a:rPr>
              <a:t>Pattekari</a:t>
            </a:r>
            <a:r>
              <a:rPr lang="en-US" sz="1800" b="1" dirty="0">
                <a:latin typeface="Sitka Banner" pitchFamily="2" charset="0"/>
              </a:rPr>
              <a:t> and </a:t>
            </a:r>
            <a:r>
              <a:rPr lang="en-US" sz="1800" b="1" dirty="0" err="1">
                <a:latin typeface="Sitka Banner" pitchFamily="2" charset="0"/>
              </a:rPr>
              <a:t>Parveen</a:t>
            </a:r>
            <a:r>
              <a:rPr lang="en-US" sz="1800" b="1" dirty="0">
                <a:latin typeface="Sitka Banner" pitchFamily="2" charset="0"/>
              </a:rPr>
              <a:t> (2012)</a:t>
            </a:r>
            <a:r>
              <a:rPr lang="en-US" sz="1800" dirty="0">
                <a:latin typeface="Sitka Banner" pitchFamily="2" charset="0"/>
              </a:rPr>
              <a:t> present a "Prediction system for heart disease using Naïve Bayes" in the </a:t>
            </a:r>
            <a:r>
              <a:rPr lang="en-US" sz="1800" i="1" dirty="0">
                <a:latin typeface="Sitka Banner" pitchFamily="2" charset="0"/>
              </a:rPr>
              <a:t>International Journal of Advanced Computer and Mathematical Sciences</a:t>
            </a:r>
            <a:r>
              <a:rPr lang="en-US" sz="1800" dirty="0">
                <a:latin typeface="Sitka Banner" pitchFamily="2" charset="0"/>
              </a:rPr>
              <a:t> [4]. Their approach leverages machine learning algorithms for disease prediction.</a:t>
            </a:r>
          </a:p>
          <a:p>
            <a:pPr marL="0" indent="0">
              <a:buNone/>
            </a:pPr>
            <a:r>
              <a:rPr lang="en-US" sz="1800" b="1" dirty="0">
                <a:latin typeface="Sitka Banner" pitchFamily="2" charset="0"/>
              </a:rPr>
              <a:t>5. </a:t>
            </a:r>
            <a:r>
              <a:rPr lang="en-US" sz="1800" b="1" dirty="0" err="1">
                <a:latin typeface="Sitka Banner" pitchFamily="2" charset="0"/>
              </a:rPr>
              <a:t>Anand</a:t>
            </a:r>
            <a:r>
              <a:rPr lang="en-US" sz="1800" b="1" dirty="0">
                <a:latin typeface="Sitka Banner" pitchFamily="2" charset="0"/>
              </a:rPr>
              <a:t> and Shakti (2015)</a:t>
            </a:r>
            <a:r>
              <a:rPr lang="en-US" sz="1800" dirty="0">
                <a:latin typeface="Sitka Banner" pitchFamily="2" charset="0"/>
              </a:rPr>
              <a:t> explore the "Prediction of diabetes based on personal lifestyle indicators" in the </a:t>
            </a:r>
            <a:r>
              <a:rPr lang="en-US" sz="1800" i="1" dirty="0">
                <a:latin typeface="Sitka Banner" pitchFamily="2" charset="0"/>
              </a:rPr>
              <a:t>Next generation computing technologies</a:t>
            </a:r>
            <a:r>
              <a:rPr lang="en-US" sz="1800" dirty="0">
                <a:latin typeface="Sitka Banner" pitchFamily="2" charset="0"/>
              </a:rPr>
              <a:t> conference proceedings [5]. Their work underscores the significance of lifestyle indicators in predicting diabetes</a:t>
            </a:r>
            <a:r>
              <a:rPr lang="en-US" sz="1800" dirty="0" smtClean="0">
                <a:latin typeface="Sitka Banner" pitchFamily="2" charset="0"/>
              </a:rPr>
              <a:t>.</a:t>
            </a:r>
            <a:endParaRPr lang="en-US" sz="1800" dirty="0">
              <a:latin typeface="Sitka Banner" pitchFamily="2"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b="1" dirty="0" smtClean="0">
                <a:latin typeface="Sitka Banner" pitchFamily="2" charset="0"/>
              </a:rPr>
              <a:t>9</a:t>
            </a:r>
            <a:r>
              <a:rPr lang="en-US" sz="2000" b="1" dirty="0">
                <a:latin typeface="Sitka Banner" pitchFamily="2" charset="0"/>
              </a:rPr>
              <a:t>. </a:t>
            </a:r>
            <a:r>
              <a:rPr lang="en-US" sz="2000" b="1" dirty="0" err="1">
                <a:latin typeface="Sitka Banner" pitchFamily="2" charset="0"/>
              </a:rPr>
              <a:t>Hossain</a:t>
            </a:r>
            <a:r>
              <a:rPr lang="en-US" sz="2000" b="1" dirty="0">
                <a:latin typeface="Sitka Banner" pitchFamily="2" charset="0"/>
              </a:rPr>
              <a:t> et al. (2018)</a:t>
            </a:r>
            <a:r>
              <a:rPr lang="en-US" sz="2000" dirty="0">
                <a:latin typeface="Sitka Banner" pitchFamily="2" charset="0"/>
              </a:rPr>
              <a:t> present "PRMT: Predicting Risk Factor of Obesity among Middle-Aged People Using Data Mining Techniques" in </a:t>
            </a:r>
            <a:r>
              <a:rPr lang="en-US" sz="2000" i="1" dirty="0" err="1">
                <a:latin typeface="Sitka Banner" pitchFamily="2" charset="0"/>
              </a:rPr>
              <a:t>Procedia</a:t>
            </a:r>
            <a:r>
              <a:rPr lang="en-US" sz="2000" i="1" dirty="0">
                <a:latin typeface="Sitka Banner" pitchFamily="2" charset="0"/>
              </a:rPr>
              <a:t> Computer Science</a:t>
            </a:r>
            <a:r>
              <a:rPr lang="en-US" sz="2000" dirty="0">
                <a:latin typeface="Sitka Banner" pitchFamily="2" charset="0"/>
              </a:rPr>
              <a:t> [9]. Their approach focuses on obesity prediction and showcases the power of data mining.</a:t>
            </a:r>
          </a:p>
          <a:p>
            <a:pPr marL="0" indent="0">
              <a:buNone/>
            </a:pPr>
            <a:r>
              <a:rPr lang="en-US" sz="2000" b="1" dirty="0">
                <a:latin typeface="Sitka Banner" pitchFamily="2" charset="0"/>
              </a:rPr>
              <a:t>10. </a:t>
            </a:r>
            <a:r>
              <a:rPr lang="en-US" sz="2000" b="1" dirty="0" err="1">
                <a:latin typeface="Sitka Banner" pitchFamily="2" charset="0"/>
              </a:rPr>
              <a:t>Sayali</a:t>
            </a:r>
            <a:r>
              <a:rPr lang="en-US" sz="2000" b="1" dirty="0">
                <a:latin typeface="Sitka Banner" pitchFamily="2" charset="0"/>
              </a:rPr>
              <a:t> </a:t>
            </a:r>
            <a:r>
              <a:rPr lang="en-US" sz="2000" b="1" dirty="0" err="1">
                <a:latin typeface="Sitka Banner" pitchFamily="2" charset="0"/>
              </a:rPr>
              <a:t>Ambekar</a:t>
            </a:r>
            <a:r>
              <a:rPr lang="en-US" sz="2000" b="1" dirty="0">
                <a:latin typeface="Sitka Banner" pitchFamily="2" charset="0"/>
              </a:rPr>
              <a:t> and Dr. </a:t>
            </a:r>
            <a:r>
              <a:rPr lang="en-US" sz="2000" b="1" dirty="0" err="1">
                <a:latin typeface="Sitka Banner" pitchFamily="2" charset="0"/>
              </a:rPr>
              <a:t>Rashmi</a:t>
            </a:r>
            <a:r>
              <a:rPr lang="en-US" sz="2000" b="1" dirty="0">
                <a:latin typeface="Sitka Banner" pitchFamily="2" charset="0"/>
              </a:rPr>
              <a:t> </a:t>
            </a:r>
            <a:r>
              <a:rPr lang="en-US" sz="2000" b="1" dirty="0" err="1">
                <a:latin typeface="Sitka Banner" pitchFamily="2" charset="0"/>
              </a:rPr>
              <a:t>Phalnikar</a:t>
            </a:r>
            <a:r>
              <a:rPr lang="en-US" sz="2000" b="1" dirty="0">
                <a:latin typeface="Sitka Banner" pitchFamily="2" charset="0"/>
              </a:rPr>
              <a:t> (2018)</a:t>
            </a:r>
            <a:r>
              <a:rPr lang="en-US" sz="2000" dirty="0">
                <a:latin typeface="Sitka Banner" pitchFamily="2" charset="0"/>
              </a:rPr>
              <a:t> contribute significantly with their paper on "Disease prediction by using machine learning" in the </a:t>
            </a:r>
            <a:r>
              <a:rPr lang="en-US" sz="2000" i="1" dirty="0">
                <a:latin typeface="Sitka Banner" pitchFamily="2" charset="0"/>
              </a:rPr>
              <a:t>International Journal of Computer Engineering and Applications</a:t>
            </a:r>
            <a:r>
              <a:rPr lang="en-US" sz="2000" dirty="0">
                <a:latin typeface="Sitka Banner" pitchFamily="2" charset="0"/>
              </a:rPr>
              <a:t> [10]. This paper forms the basis of our project, emphasizing the importance of machine learning in disease prediction</a:t>
            </a:r>
            <a:r>
              <a:rPr lang="en-US" sz="2000" dirty="0" smtClean="0">
                <a:latin typeface="Sitka Banner" pitchFamily="2" charset="0"/>
              </a:rPr>
              <a:t>.</a:t>
            </a:r>
          </a:p>
          <a:p>
            <a:pPr marL="0" indent="0">
              <a:buNone/>
            </a:pPr>
            <a:endParaRPr lang="en-US" sz="2000" dirty="0">
              <a:latin typeface="Sitka Banner" pitchFamily="2" charset="0"/>
            </a:endParaRPr>
          </a:p>
          <a:p>
            <a:pPr marL="0" indent="0">
              <a:buNone/>
            </a:pPr>
            <a:endParaRPr lang="en-US" sz="2000" dirty="0">
              <a:latin typeface="Sitka Banner" pitchFamily="2" charset="0"/>
            </a:endParaRPr>
          </a:p>
          <a:p>
            <a:pPr marL="0" indent="0">
              <a:buNone/>
            </a:pPr>
            <a:r>
              <a:rPr lang="en-US" sz="2000" dirty="0">
                <a:latin typeface="Sitka Banner" pitchFamily="2" charset="0"/>
              </a:rPr>
              <a:t>We have integrated these valuable insights into our project, ensuring a robust and informed approach to lifestyle disease prediction. These sources provide diverse perspectives, helping us build a comprehensive system for early prediction of lifestyle diseases.</a:t>
            </a:r>
          </a:p>
          <a:p>
            <a:endParaRPr lang="en-US" sz="2000" dirty="0">
              <a:latin typeface="Sitka Banner" pitchFamily="2" charset="0"/>
            </a:endParaRPr>
          </a:p>
        </p:txBody>
      </p:sp>
    </p:spTree>
    <p:extLst>
      <p:ext uri="{BB962C8B-B14F-4D97-AF65-F5344CB8AC3E}">
        <p14:creationId xmlns:p14="http://schemas.microsoft.com/office/powerpoint/2010/main" val="17263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Proposed </a:t>
            </a:r>
            <a:r>
              <a:rPr lang="en-GB" sz="2400" dirty="0" smtClean="0"/>
              <a:t>Method : </a:t>
            </a:r>
            <a:r>
              <a:rPr lang="en-US" sz="2400" dirty="0"/>
              <a:t>Developing a </a:t>
            </a:r>
            <a:r>
              <a:rPr lang="en-US" sz="2400" dirty="0" smtClean="0"/>
              <a:t>Website for </a:t>
            </a:r>
            <a:r>
              <a:rPr lang="en-US" sz="2400" dirty="0"/>
              <a:t>Lifestyle Disease </a:t>
            </a:r>
            <a:r>
              <a:rPr lang="en-US" sz="2400" dirty="0" smtClean="0"/>
              <a:t>Prediction</a:t>
            </a:r>
            <a:endParaRPr lang="en-GB" sz="2400" dirty="0"/>
          </a:p>
        </p:txBody>
      </p:sp>
      <p:sp>
        <p:nvSpPr>
          <p:cNvPr id="3" name="Content Placeholder 2"/>
          <p:cNvSpPr>
            <a:spLocks noGrp="1"/>
          </p:cNvSpPr>
          <p:nvPr>
            <p:ph idx="1"/>
          </p:nvPr>
        </p:nvSpPr>
        <p:spPr/>
        <p:txBody>
          <a:bodyPr>
            <a:normAutofit fontScale="70000" lnSpcReduction="20000"/>
          </a:bodyPr>
          <a:lstStyle/>
          <a:p>
            <a:r>
              <a:rPr lang="en-US" b="1" dirty="0">
                <a:latin typeface="Sitka Banner" pitchFamily="2" charset="0"/>
              </a:rPr>
              <a:t>Data Collection and Preparation:</a:t>
            </a:r>
            <a:endParaRPr lang="en-US" dirty="0">
              <a:latin typeface="Sitka Banner" pitchFamily="2" charset="0"/>
            </a:endParaRPr>
          </a:p>
          <a:p>
            <a:pPr lvl="1"/>
            <a:r>
              <a:rPr lang="en-US" dirty="0">
                <a:latin typeface="Sitka Banner" pitchFamily="2" charset="0"/>
              </a:rPr>
              <a:t>Gather a comprehensive dataset that includes demographic information and vital statistics of individuals, along with their lifestyle disease status (e.g., diabetes, heart disease).</a:t>
            </a:r>
          </a:p>
          <a:p>
            <a:pPr lvl="1"/>
            <a:r>
              <a:rPr lang="en-US" dirty="0">
                <a:latin typeface="Sitka Banner" pitchFamily="2" charset="0"/>
              </a:rPr>
              <a:t>Ensure data quality, accuracy, and privacy compliance by </a:t>
            </a:r>
            <a:r>
              <a:rPr lang="en-US" dirty="0" err="1">
                <a:latin typeface="Sitka Banner" pitchFamily="2" charset="0"/>
              </a:rPr>
              <a:t>anonymizing</a:t>
            </a:r>
            <a:r>
              <a:rPr lang="en-US" dirty="0">
                <a:latin typeface="Sitka Banner" pitchFamily="2" charset="0"/>
              </a:rPr>
              <a:t> and securing sensitive information.</a:t>
            </a:r>
          </a:p>
          <a:p>
            <a:pPr lvl="1"/>
            <a:r>
              <a:rPr lang="en-US" dirty="0">
                <a:latin typeface="Sitka Banner" pitchFamily="2" charset="0"/>
              </a:rPr>
              <a:t>Split the dataset into training and testing sets for model development and evaluation.</a:t>
            </a:r>
          </a:p>
          <a:p>
            <a:r>
              <a:rPr lang="en-US" b="1" dirty="0">
                <a:latin typeface="Sitka Banner" pitchFamily="2" charset="0"/>
              </a:rPr>
              <a:t>Feature Selection and Engineering:</a:t>
            </a:r>
            <a:endParaRPr lang="en-US" dirty="0">
              <a:latin typeface="Sitka Banner" pitchFamily="2" charset="0"/>
            </a:endParaRPr>
          </a:p>
          <a:p>
            <a:pPr lvl="1"/>
            <a:r>
              <a:rPr lang="en-US" dirty="0">
                <a:latin typeface="Sitka Banner" pitchFamily="2" charset="0"/>
              </a:rPr>
              <a:t>Identify relevant features from the dataset, such as age, gender, BMI, blood pressure, cholesterol levels, and lifestyle habits (e.g., smoking, physical activity, diet).</a:t>
            </a:r>
          </a:p>
          <a:p>
            <a:pPr lvl="1"/>
            <a:r>
              <a:rPr lang="en-US" dirty="0">
                <a:latin typeface="Sitka Banner" pitchFamily="2" charset="0"/>
              </a:rPr>
              <a:t>Perform feature engineering to create new variables or transform existing ones, if necessary, to improve predictive accuracy.</a:t>
            </a:r>
          </a:p>
          <a:p>
            <a:r>
              <a:rPr lang="en-US" b="1" dirty="0">
                <a:latin typeface="Sitka Banner" pitchFamily="2" charset="0"/>
              </a:rPr>
              <a:t>Machine Learning Model Development:</a:t>
            </a:r>
            <a:endParaRPr lang="en-US" dirty="0">
              <a:latin typeface="Sitka Banner" pitchFamily="2" charset="0"/>
            </a:endParaRPr>
          </a:p>
          <a:p>
            <a:pPr lvl="1"/>
            <a:r>
              <a:rPr lang="en-US" dirty="0">
                <a:latin typeface="Sitka Banner" pitchFamily="2" charset="0"/>
              </a:rPr>
              <a:t>Implement machine learning algorithms suitable for classification tasks, such as logistic regression, decision trees, random forests, or support vector machines.</a:t>
            </a:r>
          </a:p>
          <a:p>
            <a:pPr lvl="1"/>
            <a:r>
              <a:rPr lang="en-US" dirty="0">
                <a:latin typeface="Sitka Banner" pitchFamily="2" charset="0"/>
              </a:rPr>
              <a:t>Train the models on the training dataset using the selected features.</a:t>
            </a:r>
          </a:p>
          <a:p>
            <a:pPr lvl="1"/>
            <a:r>
              <a:rPr lang="en-US" dirty="0">
                <a:latin typeface="Sitka Banner" pitchFamily="2" charset="0"/>
              </a:rPr>
              <a:t>Evaluate model performance using metrics like accuracy, precision, recall, and F1-score, and select the most appropriate model.</a:t>
            </a:r>
          </a:p>
          <a:p>
            <a:r>
              <a:rPr lang="en-US" b="1" dirty="0" smtClean="0">
                <a:latin typeface="Sitka Banner" pitchFamily="2" charset="0"/>
              </a:rPr>
              <a:t>Website </a:t>
            </a:r>
            <a:r>
              <a:rPr lang="en-US" b="1" dirty="0">
                <a:latin typeface="Sitka Banner" pitchFamily="2" charset="0"/>
              </a:rPr>
              <a:t>Integration:</a:t>
            </a:r>
            <a:endParaRPr lang="en-US" dirty="0">
              <a:latin typeface="Sitka Banner" pitchFamily="2" charset="0"/>
            </a:endParaRPr>
          </a:p>
          <a:p>
            <a:pPr lvl="1"/>
            <a:r>
              <a:rPr lang="en-US" dirty="0">
                <a:latin typeface="Sitka Banner" pitchFamily="2" charset="0"/>
              </a:rPr>
              <a:t>Develop a user-friendly website that incorporates </a:t>
            </a:r>
            <a:r>
              <a:rPr lang="en-US" dirty="0" smtClean="0">
                <a:latin typeface="Sitka Banner" pitchFamily="2" charset="0"/>
              </a:rPr>
              <a:t>a user friendly interface </a:t>
            </a:r>
            <a:r>
              <a:rPr lang="en-US" dirty="0">
                <a:latin typeface="Sitka Banner" pitchFamily="2" charset="0"/>
              </a:rPr>
              <a:t>for interacting with users.</a:t>
            </a:r>
          </a:p>
          <a:p>
            <a:pPr lvl="1"/>
            <a:r>
              <a:rPr lang="en-US" dirty="0">
                <a:latin typeface="Sitka Banner" pitchFamily="2" charset="0"/>
              </a:rPr>
              <a:t>Implement a natural language processing (NLP) module to understand user queries and requests.</a:t>
            </a:r>
          </a:p>
          <a:p>
            <a:pPr lvl="1"/>
            <a:r>
              <a:rPr lang="en-US" dirty="0">
                <a:latin typeface="Sitka Banner" pitchFamily="2" charset="0"/>
              </a:rPr>
              <a:t>Allow users to input their parameters, including age, gender, BMI, and other vital statistics.</a:t>
            </a:r>
          </a:p>
          <a:p>
            <a:r>
              <a:rPr lang="en-US" b="1" dirty="0">
                <a:latin typeface="Sitka Banner" pitchFamily="2" charset="0"/>
              </a:rPr>
              <a:t>Disease Prediction Module:</a:t>
            </a:r>
            <a:endParaRPr lang="en-US" dirty="0">
              <a:latin typeface="Sitka Banner" pitchFamily="2" charset="0"/>
            </a:endParaRPr>
          </a:p>
          <a:p>
            <a:pPr lvl="1"/>
            <a:r>
              <a:rPr lang="en-US" dirty="0">
                <a:latin typeface="Sitka Banner" pitchFamily="2" charset="0"/>
              </a:rPr>
              <a:t>Integrate the trained machine learning model into the </a:t>
            </a:r>
            <a:r>
              <a:rPr lang="en-US" dirty="0" smtClean="0">
                <a:latin typeface="Sitka Banner" pitchFamily="2" charset="0"/>
              </a:rPr>
              <a:t>website interface</a:t>
            </a:r>
            <a:r>
              <a:rPr lang="en-US" dirty="0">
                <a:latin typeface="Sitka Banner" pitchFamily="2" charset="0"/>
              </a:rPr>
              <a:t>.</a:t>
            </a:r>
          </a:p>
          <a:p>
            <a:pPr lvl="1"/>
            <a:r>
              <a:rPr lang="en-US" dirty="0">
                <a:latin typeface="Sitka Banner" pitchFamily="2" charset="0"/>
              </a:rPr>
              <a:t>On user input, pass the parameters to the model, which will then predict the likelihood of lifestyle diseases based on the provided data.</a:t>
            </a:r>
          </a:p>
          <a:p>
            <a:pPr lvl="1"/>
            <a:r>
              <a:rPr lang="en-US" dirty="0">
                <a:latin typeface="Sitka Banner" pitchFamily="2" charset="0"/>
              </a:rPr>
              <a:t>Provide users with a clear and interpretable prediction, indicating their risk of developing specific diseases.</a:t>
            </a:r>
          </a:p>
          <a:p>
            <a:endParaRPr lang="en-GB" dirty="0">
              <a:latin typeface="Sitka Banner" pitchFamily="2"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latin typeface="Sitka Banner" pitchFamily="2" charset="0"/>
              </a:rPr>
              <a:t>Overall Objectives</a:t>
            </a:r>
            <a:r>
              <a:rPr lang="en-US" b="1" dirty="0" smtClean="0">
                <a:latin typeface="Sitka Banner" pitchFamily="2" charset="0"/>
              </a:rPr>
              <a:t>:</a:t>
            </a:r>
          </a:p>
          <a:p>
            <a:pPr marL="0" indent="0">
              <a:buNone/>
            </a:pPr>
            <a:endParaRPr lang="en-US" dirty="0">
              <a:latin typeface="Sitka Banner" pitchFamily="2" charset="0"/>
            </a:endParaRPr>
          </a:p>
          <a:p>
            <a:r>
              <a:rPr lang="en-US" sz="2300" b="1" dirty="0">
                <a:latin typeface="Sitka Banner" pitchFamily="2" charset="0"/>
              </a:rPr>
              <a:t>Empower Personalized Healthcare:</a:t>
            </a:r>
            <a:r>
              <a:rPr lang="en-US" sz="2300" dirty="0">
                <a:latin typeface="Sitka Banner" pitchFamily="2" charset="0"/>
              </a:rPr>
              <a:t> Develop a platform that empowers individuals to take control of their health by providing personalized predictions and actionable insights regarding lifestyle diseases.</a:t>
            </a:r>
          </a:p>
          <a:p>
            <a:r>
              <a:rPr lang="en-US" sz="2300" b="1" dirty="0">
                <a:latin typeface="Sitka Banner" pitchFamily="2" charset="0"/>
              </a:rPr>
              <a:t>Cost-Effective Prevention:</a:t>
            </a:r>
            <a:r>
              <a:rPr lang="en-US" sz="2300" dirty="0">
                <a:latin typeface="Sitka Banner" pitchFamily="2" charset="0"/>
              </a:rPr>
              <a:t> Create a cost-effective healthcare solution that reduces the financial burden on individuals and healthcare systems by preventing disease onset and costly treatments.</a:t>
            </a:r>
          </a:p>
          <a:p>
            <a:r>
              <a:rPr lang="en-US" sz="2300" b="1" dirty="0">
                <a:latin typeface="Sitka Banner" pitchFamily="2" charset="0"/>
              </a:rPr>
              <a:t>Data-Driven Healthcare:</a:t>
            </a:r>
            <a:r>
              <a:rPr lang="en-US" sz="2300" dirty="0">
                <a:latin typeface="Sitka Banner" pitchFamily="2" charset="0"/>
              </a:rPr>
              <a:t> Leverage the power of data analytics and machine learning to pioneer an innovative approach to healthcare that emphasizes early prediction and prevention</a:t>
            </a:r>
            <a:r>
              <a:rPr lang="en-US" sz="2300" dirty="0" smtClean="0">
                <a:latin typeface="Sitka Banner" pitchFamily="2" charset="0"/>
              </a:rPr>
              <a:t>.</a:t>
            </a:r>
          </a:p>
          <a:p>
            <a:endParaRPr lang="en-US" sz="2300" dirty="0">
              <a:latin typeface="Sitka Banner" pitchFamily="2" charset="0"/>
            </a:endParaRPr>
          </a:p>
          <a:p>
            <a:pPr marL="0" indent="0">
              <a:buNone/>
            </a:pPr>
            <a:r>
              <a:rPr lang="en-US" b="1" dirty="0">
                <a:latin typeface="Sitka Banner" pitchFamily="2" charset="0"/>
              </a:rPr>
              <a:t>Specific </a:t>
            </a:r>
            <a:r>
              <a:rPr lang="en-US" b="1" dirty="0" smtClean="0">
                <a:latin typeface="Sitka Banner" pitchFamily="2" charset="0"/>
              </a:rPr>
              <a:t>Objectives :</a:t>
            </a:r>
          </a:p>
          <a:p>
            <a:pPr marL="0" indent="0">
              <a:buNone/>
            </a:pPr>
            <a:endParaRPr lang="en-US" dirty="0">
              <a:latin typeface="Sitka Banner" pitchFamily="2" charset="0"/>
            </a:endParaRPr>
          </a:p>
          <a:p>
            <a:r>
              <a:rPr lang="en-US" sz="2300" b="1" dirty="0">
                <a:latin typeface="Sitka Banner" pitchFamily="2" charset="0"/>
              </a:rPr>
              <a:t>Comprehensive Data Acquisition:</a:t>
            </a:r>
            <a:r>
              <a:rPr lang="en-US" sz="2300" dirty="0">
                <a:latin typeface="Sitka Banner" pitchFamily="2" charset="0"/>
              </a:rPr>
              <a:t> Acquire a comprehensive dataset, including diverse demographic information and vital statistics, to underpin accurate disease prediction.</a:t>
            </a:r>
          </a:p>
          <a:p>
            <a:r>
              <a:rPr lang="en-US" sz="2300" b="1" dirty="0">
                <a:latin typeface="Sitka Banner" pitchFamily="2" charset="0"/>
              </a:rPr>
              <a:t>Optimized Feature Selection:</a:t>
            </a:r>
            <a:r>
              <a:rPr lang="en-US" sz="2300" dirty="0">
                <a:latin typeface="Sitka Banner" pitchFamily="2" charset="0"/>
              </a:rPr>
              <a:t> Identify and select the most influential features to enhance the precision of lifestyle disease predictions.</a:t>
            </a:r>
          </a:p>
          <a:p>
            <a:r>
              <a:rPr lang="en-US" sz="2300" b="1" dirty="0">
                <a:latin typeface="Sitka Banner" pitchFamily="2" charset="0"/>
              </a:rPr>
              <a:t>User-Centric Interface:</a:t>
            </a:r>
            <a:r>
              <a:rPr lang="en-US" sz="2300" dirty="0">
                <a:latin typeface="Sitka Banner" pitchFamily="2" charset="0"/>
              </a:rPr>
              <a:t> Develop a user-centric website with a </a:t>
            </a:r>
            <a:r>
              <a:rPr lang="en-US" sz="2300" dirty="0" smtClean="0">
                <a:latin typeface="Sitka Banner" pitchFamily="2" charset="0"/>
              </a:rPr>
              <a:t>user friendly </a:t>
            </a:r>
            <a:r>
              <a:rPr lang="en-US" sz="2300" dirty="0">
                <a:latin typeface="Sitka Banner" pitchFamily="2" charset="0"/>
              </a:rPr>
              <a:t>interface that enables effortless data input and real-time prediction retrieval.</a:t>
            </a:r>
          </a:p>
          <a:p>
            <a:r>
              <a:rPr lang="en-US" sz="2300" b="1" dirty="0">
                <a:latin typeface="Sitka Banner" pitchFamily="2" charset="0"/>
              </a:rPr>
              <a:t>Intuitive User Experience:</a:t>
            </a:r>
            <a:r>
              <a:rPr lang="en-US" sz="2300" dirty="0">
                <a:latin typeface="Sitka Banner" pitchFamily="2" charset="0"/>
              </a:rPr>
              <a:t> Implement natural language processing (NLP) to ensure a user-friendly and intuitive experience while interacting with the </a:t>
            </a:r>
            <a:r>
              <a:rPr lang="en-US" sz="2300" dirty="0" smtClean="0">
                <a:latin typeface="Sitka Banner" pitchFamily="2" charset="0"/>
              </a:rPr>
              <a:t>website.</a:t>
            </a:r>
            <a:endParaRPr lang="en-US" sz="2300" dirty="0">
              <a:latin typeface="Sitka Banner" pitchFamily="2" charset="0"/>
            </a:endParaRPr>
          </a:p>
          <a:p>
            <a:endParaRPr lang="en-GB" sz="2300" dirty="0">
              <a:latin typeface="Sitka Banner" pitchFamily="2"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
            </a:pPr>
            <a:r>
              <a:rPr lang="en-US" sz="1600" dirty="0">
                <a:latin typeface="Sitka Banner" pitchFamily="2" charset="0"/>
              </a:rPr>
              <a:t>Data Collection:</a:t>
            </a:r>
          </a:p>
          <a:p>
            <a:pPr marL="0" indent="0">
              <a:buNone/>
            </a:pPr>
            <a:r>
              <a:rPr lang="en-US" sz="1600" dirty="0">
                <a:latin typeface="Sitka Banner" pitchFamily="2" charset="0"/>
              </a:rPr>
              <a:t> </a:t>
            </a:r>
            <a:r>
              <a:rPr lang="en-US" sz="1600" dirty="0" smtClean="0">
                <a:latin typeface="Sitka Banner" pitchFamily="2" charset="0"/>
              </a:rPr>
              <a:t>       Data </a:t>
            </a:r>
            <a:r>
              <a:rPr lang="en-US" sz="1600" dirty="0">
                <a:latin typeface="Sitka Banner" pitchFamily="2" charset="0"/>
              </a:rPr>
              <a:t>will be collected from hospitals with the consent of patients who have completed their DNA  </a:t>
            </a:r>
            <a:r>
              <a:rPr lang="en-US" sz="1600" dirty="0" smtClean="0">
                <a:latin typeface="Sitka Banner" pitchFamily="2" charset="0"/>
              </a:rPr>
              <a:t>test</a:t>
            </a:r>
            <a:r>
              <a:rPr lang="en-US" sz="1600" dirty="0">
                <a:latin typeface="Sitka Banner" pitchFamily="2" charset="0"/>
              </a:rPr>
              <a:t>. </a:t>
            </a:r>
            <a:endParaRPr lang="en-US" sz="1600" dirty="0" smtClean="0">
              <a:latin typeface="Sitka Banner" pitchFamily="2" charset="0"/>
            </a:endParaRPr>
          </a:p>
          <a:p>
            <a:pPr marL="0" indent="0">
              <a:buNone/>
            </a:pPr>
            <a:r>
              <a:rPr lang="en-US" sz="1600" dirty="0" smtClean="0">
                <a:latin typeface="Sitka Banner" pitchFamily="2" charset="0"/>
              </a:rPr>
              <a:t>        Hospitals </a:t>
            </a:r>
            <a:r>
              <a:rPr lang="en-US" sz="1600" dirty="0">
                <a:latin typeface="Sitka Banner" pitchFamily="2" charset="0"/>
              </a:rPr>
              <a:t>will provide </a:t>
            </a:r>
            <a:r>
              <a:rPr lang="en-US" sz="1600" dirty="0" smtClean="0">
                <a:latin typeface="Sitka Banner" pitchFamily="2" charset="0"/>
              </a:rPr>
              <a:t>test results </a:t>
            </a:r>
            <a:r>
              <a:rPr lang="en-US" sz="1600" dirty="0">
                <a:latin typeface="Sitka Banner" pitchFamily="2" charset="0"/>
              </a:rPr>
              <a:t>and other essential factors necessary to develop the </a:t>
            </a:r>
            <a:r>
              <a:rPr lang="en-US" sz="1600" dirty="0" smtClean="0">
                <a:latin typeface="Sitka Banner" pitchFamily="2" charset="0"/>
              </a:rPr>
              <a:t>proposed </a:t>
            </a:r>
            <a:r>
              <a:rPr lang="en-US" sz="1600" dirty="0">
                <a:latin typeface="Sitka Banner" pitchFamily="2" charset="0"/>
              </a:rPr>
              <a:t>system. The dataset shall contain </a:t>
            </a:r>
            <a:r>
              <a:rPr lang="en-US" sz="1600" dirty="0" smtClean="0">
                <a:latin typeface="Sitka Banner" pitchFamily="2" charset="0"/>
              </a:rPr>
              <a:t>       </a:t>
            </a:r>
          </a:p>
          <a:p>
            <a:pPr marL="0" indent="0">
              <a:buNone/>
            </a:pPr>
            <a:r>
              <a:rPr lang="en-US" sz="1600" dirty="0">
                <a:latin typeface="Sitka Banner" pitchFamily="2" charset="0"/>
              </a:rPr>
              <a:t> </a:t>
            </a:r>
            <a:r>
              <a:rPr lang="en-US" sz="1600" dirty="0" smtClean="0">
                <a:latin typeface="Sitka Banner" pitchFamily="2" charset="0"/>
              </a:rPr>
              <a:t>       the </a:t>
            </a:r>
            <a:r>
              <a:rPr lang="en-US" sz="1600" dirty="0">
                <a:latin typeface="Sitka Banner" pitchFamily="2" charset="0"/>
              </a:rPr>
              <a:t>following patient attributes:</a:t>
            </a:r>
          </a:p>
          <a:p>
            <a:r>
              <a:rPr lang="en-US" sz="1600" dirty="0">
                <a:latin typeface="Sitka Banner" pitchFamily="2" charset="0"/>
              </a:rPr>
              <a:t>1. Unhealthy eating habits (1–5)</a:t>
            </a:r>
          </a:p>
          <a:p>
            <a:r>
              <a:rPr lang="en-US" sz="1600" dirty="0">
                <a:latin typeface="Sitka Banner" pitchFamily="2" charset="0"/>
              </a:rPr>
              <a:t>2. Lack of physical activity (1–5)</a:t>
            </a:r>
          </a:p>
          <a:p>
            <a:r>
              <a:rPr lang="en-US" sz="1600" dirty="0">
                <a:latin typeface="Sitka Banner" pitchFamily="2" charset="0"/>
              </a:rPr>
              <a:t>3. Obesity (yes/no)</a:t>
            </a:r>
          </a:p>
          <a:p>
            <a:r>
              <a:rPr lang="en-US" sz="1600" dirty="0">
                <a:latin typeface="Sitka Banner" pitchFamily="2" charset="0"/>
              </a:rPr>
              <a:t>4. Stress and anxiety (1–5)</a:t>
            </a:r>
          </a:p>
          <a:p>
            <a:r>
              <a:rPr lang="en-US" sz="1600" dirty="0">
                <a:latin typeface="Sitka Banner" pitchFamily="2" charset="0"/>
              </a:rPr>
              <a:t>5. Poor sleep (1–5)</a:t>
            </a:r>
          </a:p>
          <a:p>
            <a:r>
              <a:rPr lang="en-US" sz="1600" dirty="0">
                <a:latin typeface="Sitka Banner" pitchFamily="2" charset="0"/>
              </a:rPr>
              <a:t>6. Smoking (daily, sometimes, or never)</a:t>
            </a:r>
          </a:p>
          <a:p>
            <a:r>
              <a:rPr lang="en-US" sz="1600" dirty="0">
                <a:latin typeface="Sitka Banner" pitchFamily="2" charset="0"/>
              </a:rPr>
              <a:t>7. Alcoholism (daily, sometimes, or never)</a:t>
            </a:r>
          </a:p>
          <a:p>
            <a:r>
              <a:rPr lang="en-US" sz="1600" dirty="0">
                <a:latin typeface="Sitka Banner" pitchFamily="2" charset="0"/>
              </a:rPr>
              <a:t>8. Family history of lifestyle disease (yes/no)</a:t>
            </a:r>
          </a:p>
          <a:p>
            <a:r>
              <a:rPr lang="en-US" sz="1600" dirty="0">
                <a:latin typeface="Sitka Banner" pitchFamily="2" charset="0"/>
              </a:rPr>
              <a:t>9. Gender (male/female) (Grading: 1=excellent, 2=good, 3=average, 4=bad, 5=very </a:t>
            </a:r>
          </a:p>
          <a:p>
            <a:r>
              <a:rPr lang="en-US" sz="1600" dirty="0">
                <a:latin typeface="Sitka Banner" pitchFamily="2" charset="0"/>
              </a:rPr>
              <a:t>bad)</a:t>
            </a:r>
          </a:p>
          <a:p>
            <a:r>
              <a:rPr lang="en-US" sz="1600" dirty="0">
                <a:latin typeface="Sitka Banner" pitchFamily="2" charset="0"/>
              </a:rPr>
              <a:t>10. Age</a:t>
            </a:r>
          </a:p>
          <a:p>
            <a:r>
              <a:rPr lang="en-US" sz="1600" dirty="0">
                <a:latin typeface="Sitka Banner" pitchFamily="2" charset="0"/>
              </a:rPr>
              <a:t>11. Body Mass Index (BMI)</a:t>
            </a:r>
          </a:p>
          <a:p>
            <a:r>
              <a:rPr lang="en-US" sz="1600" dirty="0">
                <a:latin typeface="Sitka Banner" pitchFamily="2" charset="0"/>
              </a:rPr>
              <a:t>12. Waist </a:t>
            </a:r>
            <a:r>
              <a:rPr lang="en-US" sz="1600" dirty="0" smtClean="0">
                <a:latin typeface="Sitka Banner" pitchFamily="2" charset="0"/>
              </a:rPr>
              <a:t>circumference</a:t>
            </a:r>
            <a:endParaRPr lang="en-US" sz="1600" dirty="0">
              <a:latin typeface="Sitka Banner" pitchFamily="2" charset="0"/>
            </a:endParaRPr>
          </a:p>
        </p:txBody>
      </p:sp>
    </p:spTree>
    <p:extLst>
      <p:ext uri="{BB962C8B-B14F-4D97-AF65-F5344CB8AC3E}">
        <p14:creationId xmlns:p14="http://schemas.microsoft.com/office/powerpoint/2010/main" val="358390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21360" y="1051561"/>
            <a:ext cx="10668000" cy="4952997"/>
          </a:xfrm>
        </p:spPr>
        <p:txBody>
          <a:bodyPr>
            <a:noAutofit/>
          </a:bodyPr>
          <a:lstStyle/>
          <a:p>
            <a:r>
              <a:rPr lang="en-US" sz="1300" dirty="0">
                <a:latin typeface="Sitka Banner" pitchFamily="2" charset="0"/>
              </a:rPr>
              <a:t>13. Blood pressure (systolic and diastolic)</a:t>
            </a:r>
          </a:p>
          <a:p>
            <a:r>
              <a:rPr lang="en-US" sz="1300" dirty="0">
                <a:latin typeface="Sitka Banner" pitchFamily="2" charset="0"/>
              </a:rPr>
              <a:t>14. Cholesterol levels (HDL and LDL)</a:t>
            </a:r>
          </a:p>
          <a:p>
            <a:r>
              <a:rPr lang="en-US" sz="1300" dirty="0">
                <a:latin typeface="Sitka Banner" pitchFamily="2" charset="0"/>
              </a:rPr>
              <a:t>15. Physical activity level (sedentary, low, moderate, high)</a:t>
            </a:r>
          </a:p>
          <a:p>
            <a:r>
              <a:rPr lang="en-US" sz="1300" dirty="0">
                <a:latin typeface="Sitka Banner" pitchFamily="2" charset="0"/>
              </a:rPr>
              <a:t>16. Diet composition (balanced, high sugar, high fat, etc.)</a:t>
            </a:r>
          </a:p>
          <a:p>
            <a:r>
              <a:rPr lang="en-US" sz="1300" dirty="0">
                <a:latin typeface="Sitka Banner" pitchFamily="2" charset="0"/>
              </a:rPr>
              <a:t>17. Hours of daily screen time</a:t>
            </a:r>
          </a:p>
          <a:p>
            <a:r>
              <a:rPr lang="en-US" sz="1300" dirty="0">
                <a:latin typeface="Sitka Banner" pitchFamily="2" charset="0"/>
              </a:rPr>
              <a:t>18. Frequency of fast food consumption</a:t>
            </a:r>
          </a:p>
          <a:p>
            <a:r>
              <a:rPr lang="en-US" sz="1300" dirty="0">
                <a:latin typeface="Sitka Banner" pitchFamily="2" charset="0"/>
              </a:rPr>
              <a:t>19. Sleep duration (hours per night)</a:t>
            </a:r>
          </a:p>
          <a:p>
            <a:r>
              <a:rPr lang="en-US" sz="1300" dirty="0">
                <a:latin typeface="Sitka Banner" pitchFamily="2" charset="0"/>
              </a:rPr>
              <a:t>20. Stress triggers (work-related, personal, financial, etc.)</a:t>
            </a:r>
          </a:p>
          <a:p>
            <a:r>
              <a:rPr lang="en-US" sz="1300" dirty="0">
                <a:latin typeface="Sitka Banner" pitchFamily="2" charset="0"/>
              </a:rPr>
              <a:t>21. Mental health assessment (depression, anxiety, etc.)</a:t>
            </a:r>
          </a:p>
          <a:p>
            <a:r>
              <a:rPr lang="en-US" sz="1300" dirty="0">
                <a:latin typeface="Sitka Banner" pitchFamily="2" charset="0"/>
              </a:rPr>
              <a:t>22. Blood sugar levels (fasting and post-meal)</a:t>
            </a:r>
          </a:p>
          <a:p>
            <a:r>
              <a:rPr lang="en-US" sz="1300" dirty="0">
                <a:latin typeface="Sitka Banner" pitchFamily="2" charset="0"/>
              </a:rPr>
              <a:t>23. Heart rate at rest</a:t>
            </a:r>
          </a:p>
          <a:p>
            <a:r>
              <a:rPr lang="en-US" sz="1300" dirty="0">
                <a:latin typeface="Sitka Banner" pitchFamily="2" charset="0"/>
              </a:rPr>
              <a:t>24. History of cardiovascular diseases (yes/no)</a:t>
            </a:r>
          </a:p>
          <a:p>
            <a:r>
              <a:rPr lang="en-US" sz="1300" dirty="0">
                <a:latin typeface="Sitka Banner" pitchFamily="2" charset="0"/>
              </a:rPr>
              <a:t>25. History of respiratory diseases (yes/no)</a:t>
            </a:r>
          </a:p>
          <a:p>
            <a:r>
              <a:rPr lang="en-US" sz="1300" dirty="0">
                <a:latin typeface="Sitka Banner" pitchFamily="2" charset="0"/>
              </a:rPr>
              <a:t>26. History of metabolic diseases (yes/no)</a:t>
            </a:r>
          </a:p>
          <a:p>
            <a:r>
              <a:rPr lang="en-US" sz="1300" dirty="0">
                <a:latin typeface="Sitka Banner" pitchFamily="2" charset="0"/>
              </a:rPr>
              <a:t>27. Alcohol consumption patterns (beer, wine, spirits)</a:t>
            </a:r>
          </a:p>
          <a:p>
            <a:r>
              <a:rPr lang="en-US" sz="1300" dirty="0">
                <a:latin typeface="Sitka Banner" pitchFamily="2" charset="0"/>
              </a:rPr>
              <a:t>28. History of cancer (yes/no)</a:t>
            </a:r>
          </a:p>
          <a:p>
            <a:r>
              <a:rPr lang="en-US" sz="1300" dirty="0">
                <a:latin typeface="Sitka Banner" pitchFamily="2" charset="0"/>
              </a:rPr>
              <a:t>29. Medication usage (including prescription and over-the-counter drugs)</a:t>
            </a:r>
          </a:p>
          <a:p>
            <a:r>
              <a:rPr lang="en-US" sz="1300" dirty="0">
                <a:latin typeface="Sitka Banner" pitchFamily="2" charset="0"/>
              </a:rPr>
              <a:t>30. Dental health and oral hygiene (e.g., frequency of dental check-ups, oral hygiene </a:t>
            </a:r>
          </a:p>
          <a:p>
            <a:r>
              <a:rPr lang="en-US" sz="1300" dirty="0">
                <a:latin typeface="Sitka Banner" pitchFamily="2" charset="0"/>
              </a:rPr>
              <a:t>practices</a:t>
            </a:r>
            <a:r>
              <a:rPr lang="en-US" sz="1300" dirty="0" smtClean="0">
                <a:latin typeface="Sitka Banner" pitchFamily="2" charset="0"/>
              </a:rPr>
              <a:t>)</a:t>
            </a:r>
          </a:p>
          <a:p>
            <a:pPr marL="0" indent="0">
              <a:buNone/>
            </a:pPr>
            <a:endParaRPr lang="en-US" sz="1300" dirty="0">
              <a:latin typeface="Sitka Banner" pitchFamily="2" charset="0"/>
            </a:endParaRPr>
          </a:p>
          <a:p>
            <a:pPr marL="0" indent="0">
              <a:buNone/>
            </a:pPr>
            <a:r>
              <a:rPr lang="en-US" sz="1300" dirty="0">
                <a:latin typeface="Sitka Banner" pitchFamily="2" charset="0"/>
              </a:rPr>
              <a:t>These attributes can provide comprehensive data for the assessment of lifestyle diseases and </a:t>
            </a:r>
            <a:r>
              <a:rPr lang="en-US" sz="1300" dirty="0" smtClean="0">
                <a:latin typeface="Sitka Banner" pitchFamily="2" charset="0"/>
              </a:rPr>
              <a:t>their </a:t>
            </a:r>
            <a:r>
              <a:rPr lang="en-US" sz="1300" dirty="0">
                <a:latin typeface="Sitka Banner" pitchFamily="2" charset="0"/>
              </a:rPr>
              <a:t>risk factors.</a:t>
            </a:r>
          </a:p>
          <a:p>
            <a:endParaRPr lang="en-US" sz="1300" dirty="0"/>
          </a:p>
        </p:txBody>
      </p:sp>
    </p:spTree>
    <p:extLst>
      <p:ext uri="{BB962C8B-B14F-4D97-AF65-F5344CB8AC3E}">
        <p14:creationId xmlns:p14="http://schemas.microsoft.com/office/powerpoint/2010/main" val="334199241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173</TotalTime>
  <Words>3213</Words>
  <Application>Microsoft Office PowerPoint</Application>
  <PresentationFormat>Custom</PresentationFormat>
  <Paragraphs>187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Bioinformatics</vt:lpstr>
      <vt:lpstr>Early Lifestyle Disease Prediction</vt:lpstr>
      <vt:lpstr>Introduction</vt:lpstr>
      <vt:lpstr>Lifestyle Diseases</vt:lpstr>
      <vt:lpstr>Literature Review</vt:lpstr>
      <vt:lpstr>PowerPoint Presentation</vt:lpstr>
      <vt:lpstr>Proposed Method : Developing a Website for Lifestyle Disease Prediction</vt:lpstr>
      <vt:lpstr>Objectives</vt:lpstr>
      <vt:lpstr>METHODOLOGY</vt:lpstr>
      <vt:lpstr>PowerPoint Presentation</vt:lpstr>
      <vt:lpstr>PowerPoint Presentation</vt:lpstr>
      <vt:lpstr>PowerPoint Presentation</vt:lpstr>
      <vt:lpstr>PowerPoint Presentation</vt:lpstr>
      <vt:lpstr>EXAMPLE OF DATASETS</vt:lpstr>
      <vt:lpstr>EXAMPLE OF DATASETS</vt:lpstr>
      <vt:lpstr>Timeline of Project</vt:lpstr>
      <vt:lpstr>Expected Outcomes</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Faiz</cp:lastModifiedBy>
  <cp:revision>30</cp:revision>
  <dcterms:created xsi:type="dcterms:W3CDTF">2023-03-16T03:26:27Z</dcterms:created>
  <dcterms:modified xsi:type="dcterms:W3CDTF">2023-11-08T13:28:01Z</dcterms:modified>
</cp:coreProperties>
</file>