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75" r:id="rId13"/>
    <p:sldId id="267" r:id="rId14"/>
    <p:sldId id="268" r:id="rId15"/>
    <p:sldId id="269" r:id="rId16"/>
    <p:sldId id="270" r:id="rId17"/>
    <p:sldId id="274"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8" d="100"/>
          <a:sy n="68" d="100"/>
        </p:scale>
        <p:origin x="81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860971-E49D-43D6-A43D-794A656783EF}" type="datetimeFigureOut">
              <a:rPr lang="en-US" smtClean="0"/>
              <a:t>1/8/2025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9FB0B2-CED7-403C-AC44-7FC044BA32E0}"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9FB0B2-CED7-403C-AC44-7FC044BA32E0}" type="slidenum">
              <a:rPr lang="en-US" smtClean="0"/>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92AF51-BD4F-4CDA-96B8-5BAFCFCAA6ED}" type="datetimeFigureOut">
              <a:rPr lang="en-US" smtClean="0"/>
              <a:t>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9BB5B41C-969A-4334-8DC6-677AFA27F99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92AF51-BD4F-4CDA-96B8-5BAFCFCAA6ED}" type="datetimeFigureOut">
              <a:rPr lang="en-US" smtClean="0"/>
              <a:t>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B5B41C-969A-4334-8DC6-677AFA27F99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92AF51-BD4F-4CDA-96B8-5BAFCFCAA6ED}" type="datetimeFigureOut">
              <a:rPr lang="en-US" smtClean="0"/>
              <a:t>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B5B41C-969A-4334-8DC6-677AFA27F99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92AF51-BD4F-4CDA-96B8-5BAFCFCAA6ED}" type="datetimeFigureOut">
              <a:rPr lang="en-US" smtClean="0"/>
              <a:t>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B5B41C-969A-4334-8DC6-677AFA27F99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4092AF51-BD4F-4CDA-96B8-5BAFCFCAA6ED}" type="datetimeFigureOut">
              <a:rPr lang="en-US" smtClean="0"/>
              <a:t>1/8/2025</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9BB5B41C-969A-4334-8DC6-677AFA27F99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92AF51-BD4F-4CDA-96B8-5BAFCFCAA6ED}" type="datetimeFigureOut">
              <a:rPr lang="en-US" smtClean="0"/>
              <a:t>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B5B41C-969A-4334-8DC6-677AFA27F99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92AF51-BD4F-4CDA-96B8-5BAFCFCAA6ED}" type="datetimeFigureOut">
              <a:rPr lang="en-US" smtClean="0"/>
              <a:t>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B5B41C-969A-4334-8DC6-677AFA27F99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92AF51-BD4F-4CDA-96B8-5BAFCFCAA6ED}" type="datetimeFigureOut">
              <a:rPr lang="en-US" smtClean="0"/>
              <a:t>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B5B41C-969A-4334-8DC6-677AFA27F99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92AF51-BD4F-4CDA-96B8-5BAFCFCAA6ED}" type="datetimeFigureOut">
              <a:rPr lang="en-US" smtClean="0"/>
              <a:t>1/8/2025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B5B41C-969A-4334-8DC6-677AFA27F99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92AF51-BD4F-4CDA-96B8-5BAFCFCAA6ED}" type="datetimeFigureOut">
              <a:rPr lang="en-US" smtClean="0"/>
              <a:t>1/8/2025</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9BB5B41C-969A-4334-8DC6-677AFA27F99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92AF51-BD4F-4CDA-96B8-5BAFCFCAA6ED}" type="datetimeFigureOut">
              <a:rPr lang="en-US" smtClean="0"/>
              <a:t>1/8/2025</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9BB5B41C-969A-4334-8DC6-677AFA27F99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4092AF51-BD4F-4CDA-96B8-5BAFCFCAA6ED}" type="datetimeFigureOut">
              <a:rPr lang="en-US" smtClean="0"/>
              <a:t>1/8/2025</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9BB5B41C-969A-4334-8DC6-677AFA27F99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geeksforgeeks.org/context-diagrams/" TargetMode="External"/><Relationship Id="rId2" Type="http://schemas.openxmlformats.org/officeDocument/2006/relationships/hyperlink" Target="https://miro.com/blog/context-diagram/"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hyperlink" Target="https://www.geeksforgeeks.org/what-is-dfddata-flow-diagra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geeksforgeeks.org/what-is-dfddata-flow-diagram/" TargetMode="External"/><Relationship Id="rId2" Type="http://schemas.openxmlformats.org/officeDocument/2006/relationships/hyperlink" Target="https://www.geeksforgeeks.org/types-and-components-of-data-flow-diagram-dfd/"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geeksforgeeks.org/what-is-dfddata-flow-diagra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geeksforgeeks.org/what-is-dfddata-flow-diagra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geeksforgeeks.org/what-is-dfddata-flow-diagra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www.geeksforgeeks.org/what-is-dfddata-flow-diagram/?utm_source=chatgpt.com" TargetMode="External"/><Relationship Id="rId2" Type="http://schemas.openxmlformats.org/officeDocument/2006/relationships/hyperlink" Target="https://blog.hubspot.com/marketing/data-flow-diagram?utm_source=chatgpt.com"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geeksforgeeks.org/context-diagrams/" TargetMode="External"/><Relationship Id="rId2" Type="http://schemas.openxmlformats.org/officeDocument/2006/relationships/hyperlink" Target="https://miro.com/blog/context-diagra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5400" dirty="0">
                <a:latin typeface="Times New Roman" panose="02020603050405020304" pitchFamily="18" charset="0"/>
                <a:cs typeface="Times New Roman" panose="02020603050405020304" pitchFamily="18" charset="0"/>
              </a:rPr>
              <a:t>CONTEXT DIAGRAM AND OTHER DFD LEVELS</a:t>
            </a:r>
          </a:p>
        </p:txBody>
      </p:sp>
      <p:sp>
        <p:nvSpPr>
          <p:cNvPr id="3" name="Subtitle 2"/>
          <p:cNvSpPr>
            <a:spLocks noGrp="1"/>
          </p:cNvSpPr>
          <p:nvPr>
            <p:ph type="subTitle"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1950" y="332105"/>
            <a:ext cx="10766425" cy="5840095"/>
          </a:xfrm>
        </p:spPr>
        <p:txBody>
          <a:bodyPr/>
          <a:lstStyle/>
          <a:p>
            <a:r>
              <a:rPr lang="en-US" altLang="en-US" sz="2400" b="1" dirty="0">
                <a:latin typeface="Times New Roman" panose="02020603050405020304" pitchFamily="18" charset="0"/>
                <a:cs typeface="Times New Roman" panose="02020603050405020304" pitchFamily="18" charset="0"/>
              </a:rPr>
              <a:t>5. Share the finished diagram</a:t>
            </a:r>
          </a:p>
          <a:p>
            <a:r>
              <a:rPr lang="en-US" altLang="en-US" sz="2400" dirty="0">
                <a:latin typeface="Times New Roman" panose="02020603050405020304" pitchFamily="18" charset="0"/>
                <a:cs typeface="Times New Roman" panose="02020603050405020304" pitchFamily="18" charset="0"/>
              </a:rPr>
              <a:t>When the diagram is done, it’s time to share it with the relevant parties to get feedback</a:t>
            </a:r>
            <a:r>
              <a:rPr lang="en-US" altLang="en-US" dirty="0"/>
              <a:t>.</a:t>
            </a:r>
          </a:p>
          <a:p>
            <a:pPr marL="0" indent="0">
              <a:buNone/>
            </a:pPr>
            <a:r>
              <a:rPr lang="en-US" altLang="en-US" sz="1400" dirty="0">
                <a:latin typeface="Times New Roman" panose="02020603050405020304" pitchFamily="18" charset="0"/>
                <a:cs typeface="Times New Roman" panose="02020603050405020304" pitchFamily="18" charset="0"/>
                <a:hlinkClick r:id="rId2"/>
              </a:rPr>
              <a:t>https://miro.com/blog/context-diagram</a:t>
            </a:r>
            <a:r>
              <a:rPr lang="en-US" altLang="en-US" sz="1400" dirty="0" smtClean="0">
                <a:latin typeface="Times New Roman" panose="02020603050405020304" pitchFamily="18" charset="0"/>
                <a:cs typeface="Times New Roman" panose="02020603050405020304" pitchFamily="18" charset="0"/>
                <a:hlinkClick r:id="rId2"/>
              </a:rPr>
              <a:t>/</a:t>
            </a:r>
            <a:endParaRPr lang="en-US" altLang="en-US" sz="1400" dirty="0" smtClean="0">
              <a:latin typeface="Times New Roman" panose="02020603050405020304" pitchFamily="18" charset="0"/>
              <a:cs typeface="Times New Roman" panose="02020603050405020304" pitchFamily="18" charset="0"/>
            </a:endParaRPr>
          </a:p>
          <a:p>
            <a:pPr marL="0" indent="0">
              <a:buNone/>
            </a:pPr>
            <a:r>
              <a:rPr lang="en-US" altLang="en-US" sz="1400" dirty="0">
                <a:latin typeface="Times New Roman" panose="02020603050405020304" pitchFamily="18" charset="0"/>
                <a:cs typeface="Times New Roman" panose="02020603050405020304" pitchFamily="18" charset="0"/>
                <a:hlinkClick r:id="rId3"/>
              </a:rPr>
              <a:t>https://www.geeksforgeeks.org/context-diagrams</a:t>
            </a:r>
            <a:r>
              <a:rPr lang="en-US" altLang="en-US" dirty="0" smtClean="0">
                <a:latin typeface="Times New Roman" panose="02020603050405020304" pitchFamily="18" charset="0"/>
                <a:cs typeface="Times New Roman" panose="02020603050405020304" pitchFamily="18" charset="0"/>
                <a:hlinkClick r:id="rId3"/>
              </a:rPr>
              <a:t>/</a:t>
            </a:r>
            <a:endParaRPr lang="en-US" altLang="en-US" dirty="0" smtClean="0">
              <a:latin typeface="Times New Roman" panose="02020603050405020304" pitchFamily="18" charset="0"/>
              <a:cs typeface="Times New Roman" panose="02020603050405020304" pitchFamily="18" charset="0"/>
            </a:endParaRPr>
          </a:p>
          <a:p>
            <a:pPr marL="0" indent="0">
              <a:buNone/>
            </a:pPr>
            <a:endParaRPr lang="en-US" altLang="en-US" dirty="0"/>
          </a:p>
        </p:txBody>
      </p:sp>
      <p:pic>
        <p:nvPicPr>
          <p:cNvPr id="4" name="Picture 3" descr="ss5"/>
          <p:cNvPicPr>
            <a:picLocks noChangeAspect="1"/>
          </p:cNvPicPr>
          <p:nvPr/>
        </p:nvPicPr>
        <p:blipFill>
          <a:blip r:embed="rId4"/>
          <a:stretch>
            <a:fillRect/>
          </a:stretch>
        </p:blipFill>
        <p:spPr>
          <a:xfrm>
            <a:off x="2824433" y="2407969"/>
            <a:ext cx="5841458" cy="376423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DFD Levels</a:t>
            </a:r>
          </a:p>
        </p:txBody>
      </p:sp>
      <p:sp>
        <p:nvSpPr>
          <p:cNvPr id="3" name="Content Placeholder 2"/>
          <p:cNvSpPr>
            <a:spLocks noGrp="1"/>
          </p:cNvSpPr>
          <p:nvPr>
            <p:ph idx="1"/>
          </p:nvPr>
        </p:nvSpPr>
        <p:spPr>
          <a:xfrm>
            <a:off x="1069848" y="2121408"/>
            <a:ext cx="10058400" cy="2034956"/>
          </a:xfrm>
        </p:spPr>
        <p:txBody>
          <a:bodyPr>
            <a:normAutofit fontScale="92500" lnSpcReduction="20000"/>
          </a:bodyPr>
          <a:lstStyle/>
          <a:p>
            <a:pPr marL="0" indent="0">
              <a:buNone/>
            </a:pPr>
            <a:r>
              <a:rPr lang="en-US" sz="2100" b="1" dirty="0"/>
              <a:t>DFD</a:t>
            </a:r>
            <a:r>
              <a:rPr lang="en-US" sz="2100" dirty="0"/>
              <a:t> is the abbreviation for </a:t>
            </a:r>
            <a:r>
              <a:rPr lang="en-US" sz="2100" b="1" dirty="0"/>
              <a:t>Data Flow Diagram</a:t>
            </a:r>
            <a:r>
              <a:rPr lang="en-US" sz="2100" dirty="0"/>
              <a:t>. The flow of data in a system or process is represented by a Data Flow Diagram (DFD). It also gives insight into the inputs and outputs of each entity and the process itself. Data Flow Diagram (DFD) does not have a control flow and no loops or decision rules are present. Specific operations, depending on the type of data, can be explained by a flowchart. It is a graphical tool, useful for communicating with users, managers and other personnel. it is useful for analyzing existing as well as proposed systems.</a:t>
            </a:r>
          </a:p>
          <a:p>
            <a:pPr marL="0" indent="0">
              <a:buNone/>
            </a:pPr>
            <a:r>
              <a:rPr lang="en-US" sz="2400" dirty="0">
                <a:latin typeface="Times New Roman" panose="02020603050405020304" pitchFamily="18" charset="0"/>
                <a:cs typeface="Times New Roman" panose="02020603050405020304" pitchFamily="18" charset="0"/>
                <a:hlinkClick r:id="rId2"/>
              </a:rPr>
              <a:t>https://www.geeksforgeeks.org/what-is-dfddata-flow-diagram/</a:t>
            </a:r>
            <a:endParaRPr lang="en-PK" sz="2400" dirty="0">
              <a:latin typeface="Times New Roman" panose="02020603050405020304" pitchFamily="18" charset="0"/>
              <a:cs typeface="Times New Roman" panose="02020603050405020304" pitchFamily="18" charset="0"/>
            </a:endParaRPr>
          </a:p>
          <a:p>
            <a:pPr marL="0" indent="0">
              <a:buNone/>
            </a:pPr>
            <a:endParaRPr lang="en-US" sz="2100" dirty="0"/>
          </a:p>
          <a:p>
            <a:pPr marL="0" indent="0">
              <a:buNone/>
            </a:pPr>
            <a:endParaRPr lang="en-US"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629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16C61-6A3E-44AB-84FC-F2BB0460E53F}"/>
              </a:ext>
            </a:extLst>
          </p:cNvPr>
          <p:cNvSpPr>
            <a:spLocks noGrp="1"/>
          </p:cNvSpPr>
          <p:nvPr>
            <p:ph type="title"/>
          </p:nvPr>
        </p:nvSpPr>
        <p:spPr/>
        <p:txBody>
          <a:bodyPr/>
          <a:lstStyle/>
          <a:p>
            <a:r>
              <a:rPr lang="en-US" dirty="0"/>
              <a:t>Components of </a:t>
            </a:r>
            <a:r>
              <a:rPr lang="en-US" dirty="0" err="1"/>
              <a:t>dfd</a:t>
            </a:r>
            <a:r>
              <a:rPr lang="en-US" dirty="0"/>
              <a:t> diagram</a:t>
            </a:r>
            <a:endParaRPr lang="en-PK" dirty="0"/>
          </a:p>
        </p:txBody>
      </p:sp>
      <p:sp>
        <p:nvSpPr>
          <p:cNvPr id="3" name="Content Placeholder 2">
            <a:extLst>
              <a:ext uri="{FF2B5EF4-FFF2-40B4-BE49-F238E27FC236}">
                <a16:creationId xmlns:a16="http://schemas.microsoft.com/office/drawing/2014/main" id="{81CE429D-9A07-413F-9655-5C91E09FF064}"/>
              </a:ext>
            </a:extLst>
          </p:cNvPr>
          <p:cNvSpPr>
            <a:spLocks noGrp="1"/>
          </p:cNvSpPr>
          <p:nvPr>
            <p:ph idx="1"/>
          </p:nvPr>
        </p:nvSpPr>
        <p:spPr/>
        <p:txBody>
          <a:bodyPr>
            <a:normAutofit fontScale="92500" lnSpcReduction="20000"/>
          </a:bodyPr>
          <a:lstStyle/>
          <a:p>
            <a:pPr fontAlgn="base"/>
            <a:r>
              <a:rPr lang="en-US" dirty="0"/>
              <a:t>The Data Flow Diagram has 4</a:t>
            </a:r>
            <a:r>
              <a:rPr lang="en-US" u="sng" dirty="0">
                <a:hlinkClick r:id="rId2"/>
              </a:rPr>
              <a:t> components</a:t>
            </a:r>
            <a:r>
              <a:rPr lang="en-US" dirty="0"/>
              <a:t>:</a:t>
            </a:r>
          </a:p>
          <a:p>
            <a:pPr fontAlgn="base"/>
            <a:r>
              <a:rPr lang="en-US" b="1" dirty="0"/>
              <a:t>Process:</a:t>
            </a:r>
            <a:r>
              <a:rPr lang="en-US" dirty="0">
                <a:latin typeface="Times New Roman" panose="02020603050405020304" pitchFamily="18" charset="0"/>
                <a:cs typeface="Times New Roman" panose="02020603050405020304" pitchFamily="18" charset="0"/>
              </a:rPr>
              <a:t> Input-to-output transformation in a system takes place because of process function. The symbols of a process are rectangular with rounded corners, oval, rectangle or a circle. The process is named a short sentence, in one word or a phrase to express its essence</a:t>
            </a:r>
          </a:p>
          <a:p>
            <a:pPr fontAlgn="base"/>
            <a:r>
              <a:rPr lang="en-US" b="1" dirty="0"/>
              <a:t>Data Flow:</a:t>
            </a:r>
            <a:r>
              <a:rPr lang="en-US" dirty="0"/>
              <a:t> </a:t>
            </a:r>
            <a:r>
              <a:rPr lang="en-US" dirty="0">
                <a:latin typeface="Times New Roman" panose="02020603050405020304" pitchFamily="18" charset="0"/>
                <a:cs typeface="Times New Roman" panose="02020603050405020304" pitchFamily="18" charset="0"/>
              </a:rPr>
              <a:t>Data flow describes the information transferring between different parts of the systems. The arrow symbol is the symbol of data flow. A relatable name should be given to the flow to determine the information which  is being moved</a:t>
            </a:r>
          </a:p>
          <a:p>
            <a:pPr fontAlgn="base"/>
            <a:r>
              <a:rPr lang="en-US" b="1" dirty="0"/>
              <a:t>Warehouse (Data Store) :</a:t>
            </a:r>
            <a:r>
              <a:rPr lang="en-US" dirty="0"/>
              <a:t> </a:t>
            </a:r>
            <a:r>
              <a:rPr lang="en-US" dirty="0">
                <a:latin typeface="Times New Roman" panose="02020603050405020304" pitchFamily="18" charset="0"/>
                <a:cs typeface="Times New Roman" panose="02020603050405020304" pitchFamily="18" charset="0"/>
              </a:rPr>
              <a:t>The data is stored in the warehouse for later use. Two horizontal lines represent the symbol of the store. The warehouse is simply not restricted to being a data file rather it can be anything like a folder with documents, an optical disc, a filing cabinet. </a:t>
            </a:r>
            <a:endParaRPr lang="en-US" b="1" dirty="0">
              <a:latin typeface="Times New Roman" panose="02020603050405020304" pitchFamily="18" charset="0"/>
              <a:cs typeface="Times New Roman" panose="02020603050405020304" pitchFamily="18" charset="0"/>
            </a:endParaRPr>
          </a:p>
          <a:p>
            <a:pPr fontAlgn="base"/>
            <a:r>
              <a:rPr lang="en-US" b="1" dirty="0"/>
              <a:t> (External Entity):</a:t>
            </a:r>
            <a:r>
              <a:rPr lang="en-US" dirty="0"/>
              <a:t> </a:t>
            </a:r>
            <a:r>
              <a:rPr lang="en-US" dirty="0">
                <a:latin typeface="Times New Roman" panose="02020603050405020304" pitchFamily="18" charset="0"/>
                <a:cs typeface="Times New Roman" panose="02020603050405020304" pitchFamily="18" charset="0"/>
              </a:rPr>
              <a:t>The Terminator is an external entity that stands outside of the system and communicates with the system. It can be, for example, organizations like banks, groups of people like customers or different departments of the same organization, which is not a part of the model system and is an external entity. </a:t>
            </a:r>
          </a:p>
          <a:p>
            <a:pPr fontAlgn="base"/>
            <a:r>
              <a:rPr lang="en-US" dirty="0">
                <a:latin typeface="Times New Roman" panose="02020603050405020304" pitchFamily="18" charset="0"/>
                <a:cs typeface="Times New Roman" panose="02020603050405020304" pitchFamily="18" charset="0"/>
                <a:hlinkClick r:id="rId3"/>
              </a:rPr>
              <a:t>https://www.geeksforgeeks.org/what-is-dfddata-flow-diagram/</a:t>
            </a:r>
            <a:endParaRPr lang="en-PK"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9754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982" y="606787"/>
            <a:ext cx="6740592" cy="4976595"/>
          </a:xfrm>
        </p:spPr>
        <p:txBody>
          <a:bodyPr>
            <a:normAutofit fontScale="92500" lnSpcReduction="10000"/>
          </a:bodyPr>
          <a:lstStyle/>
          <a:p>
            <a:r>
              <a:rPr lang="en-US" sz="2400" b="1" dirty="0">
                <a:latin typeface="Times New Roman" panose="02020603050405020304" pitchFamily="18" charset="0"/>
                <a:cs typeface="Times New Roman" panose="02020603050405020304" pitchFamily="18" charset="0"/>
              </a:rPr>
              <a:t>Level 0 DFD (Context Diagram)</a:t>
            </a:r>
          </a:p>
          <a:p>
            <a:r>
              <a:rPr lang="en-US" sz="2400" b="1" dirty="0">
                <a:latin typeface="Times New Roman" panose="02020603050405020304" pitchFamily="18" charset="0"/>
                <a:cs typeface="Times New Roman" panose="02020603050405020304" pitchFamily="18" charset="0"/>
              </a:rPr>
              <a:t>Overview</a:t>
            </a:r>
            <a:r>
              <a:rPr lang="en-US" sz="24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It is also known as a context diagram. It’s designed to be an abstraction view, showing the system as a single process with its relationship to external entities. It represents the entire system as a single bubble with input and output data indicated by incoming/outgoing arrows.</a:t>
            </a:r>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Components</a:t>
            </a:r>
            <a:r>
              <a:rPr lang="en-US" sz="2400" dirty="0">
                <a:latin typeface="Times New Roman" panose="02020603050405020304" pitchFamily="18" charset="0"/>
                <a:cs typeface="Times New Roman" panose="02020603050405020304" pitchFamily="18" charset="0"/>
              </a:rPr>
              <a:t>: </a:t>
            </a:r>
          </a:p>
          <a:p>
            <a:pPr lvl="1"/>
            <a:r>
              <a:rPr lang="en-US" sz="2400" b="1" dirty="0">
                <a:latin typeface="Times New Roman" panose="02020603050405020304" pitchFamily="18" charset="0"/>
                <a:cs typeface="Times New Roman" panose="02020603050405020304" pitchFamily="18" charset="0"/>
              </a:rPr>
              <a:t>Process</a:t>
            </a:r>
            <a:r>
              <a:rPr lang="en-US" sz="2400" dirty="0">
                <a:latin typeface="Times New Roman" panose="02020603050405020304" pitchFamily="18" charset="0"/>
                <a:cs typeface="Times New Roman" panose="02020603050405020304" pitchFamily="18" charset="0"/>
              </a:rPr>
              <a:t>: Represents the entire system as a single process.</a:t>
            </a:r>
          </a:p>
          <a:p>
            <a:pPr lvl="1"/>
            <a:r>
              <a:rPr lang="en-US" sz="2400" b="1" dirty="0">
                <a:latin typeface="Times New Roman" panose="02020603050405020304" pitchFamily="18" charset="0"/>
                <a:cs typeface="Times New Roman" panose="02020603050405020304" pitchFamily="18" charset="0"/>
              </a:rPr>
              <a:t>External Entities</a:t>
            </a:r>
            <a:r>
              <a:rPr lang="en-US" sz="2400" dirty="0">
                <a:latin typeface="Times New Roman" panose="02020603050405020304" pitchFamily="18" charset="0"/>
                <a:cs typeface="Times New Roman" panose="02020603050405020304" pitchFamily="18" charset="0"/>
              </a:rPr>
              <a:t>: These are outside the system, such as users or other systems that send or receive data.</a:t>
            </a:r>
          </a:p>
          <a:p>
            <a:pPr lvl="1"/>
            <a:r>
              <a:rPr lang="en-US" sz="2400" b="1" dirty="0">
                <a:latin typeface="Times New Roman" panose="02020603050405020304" pitchFamily="18" charset="0"/>
                <a:cs typeface="Times New Roman" panose="02020603050405020304" pitchFamily="18" charset="0"/>
              </a:rPr>
              <a:t>Data Flows</a:t>
            </a:r>
            <a:r>
              <a:rPr lang="en-US" sz="2400" dirty="0">
                <a:latin typeface="Times New Roman" panose="02020603050405020304" pitchFamily="18" charset="0"/>
                <a:cs typeface="Times New Roman" panose="02020603050405020304" pitchFamily="18" charset="0"/>
              </a:rPr>
              <a:t>: Arrows showing the flow of data between the external entities and the system.</a:t>
            </a:r>
          </a:p>
          <a:p>
            <a:pPr lvl="1"/>
            <a:r>
              <a:rPr lang="en-US" sz="2400" dirty="0">
                <a:latin typeface="Times New Roman" panose="02020603050405020304" pitchFamily="18" charset="0"/>
                <a:cs typeface="Times New Roman" panose="02020603050405020304" pitchFamily="18" charset="0"/>
                <a:hlinkClick r:id="rId2"/>
              </a:rPr>
              <a:t>https://www.geeksforgeeks.org/what-is-dfddata-flow-diagram/</a:t>
            </a:r>
            <a:endParaRPr lang="en-PK" sz="2400" dirty="0">
              <a:latin typeface="Times New Roman" panose="02020603050405020304" pitchFamily="18" charset="0"/>
              <a:cs typeface="Times New Roman" panose="02020603050405020304" pitchFamily="18" charset="0"/>
            </a:endParaRPr>
          </a:p>
          <a:p>
            <a:pPr lvl="1"/>
            <a:endParaRPr lang="en-US" sz="2400" dirty="0">
              <a:latin typeface="Times New Roman" panose="02020603050405020304" pitchFamily="18" charset="0"/>
              <a:cs typeface="Times New Roman" panose="02020603050405020304" pitchFamily="18" charset="0"/>
            </a:endParaRPr>
          </a:p>
          <a:p>
            <a:endParaRPr lang="en-US" dirty="0"/>
          </a:p>
        </p:txBody>
      </p:sp>
      <p:pic>
        <p:nvPicPr>
          <p:cNvPr id="1028" name="Picture 4" descr="Lightbo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5817" y="1639310"/>
            <a:ext cx="4405747" cy="29049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6227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7847" y="929917"/>
            <a:ext cx="5868504" cy="4057719"/>
          </a:xfrm>
        </p:spPr>
        <p:txBody>
          <a:bodyPr>
            <a:normAutofit fontScale="85000" lnSpcReduction="10000"/>
          </a:bodyPr>
          <a:lstStyle/>
          <a:p>
            <a:r>
              <a:rPr lang="en-US" sz="2400" b="1" dirty="0">
                <a:latin typeface="Times New Roman" panose="02020603050405020304" pitchFamily="18" charset="0"/>
                <a:cs typeface="Times New Roman" panose="02020603050405020304" pitchFamily="18" charset="0"/>
              </a:rPr>
              <a:t>Level 1 DFD</a:t>
            </a:r>
          </a:p>
          <a:p>
            <a:r>
              <a:rPr lang="en-US" sz="2400" b="1" dirty="0">
                <a:latin typeface="Times New Roman" panose="02020603050405020304" pitchFamily="18" charset="0"/>
                <a:cs typeface="Times New Roman" panose="02020603050405020304" pitchFamily="18" charset="0"/>
              </a:rPr>
              <a:t>Overview</a:t>
            </a:r>
            <a:r>
              <a:rPr lang="en-US" sz="2400" dirty="0">
                <a:latin typeface="Times New Roman" panose="02020603050405020304" pitchFamily="18" charset="0"/>
                <a:cs typeface="Times New Roman" panose="02020603050405020304" pitchFamily="18" charset="0"/>
              </a:rPr>
              <a:t>: This level breaks down the single process from Level 0 into major sub-processes. It provides a more detailed view of how the system operates.</a:t>
            </a:r>
          </a:p>
          <a:p>
            <a:r>
              <a:rPr lang="en-US" sz="2400" b="1" dirty="0">
                <a:latin typeface="Times New Roman" panose="02020603050405020304" pitchFamily="18" charset="0"/>
                <a:cs typeface="Times New Roman" panose="02020603050405020304" pitchFamily="18" charset="0"/>
              </a:rPr>
              <a:t>Components</a:t>
            </a:r>
            <a:r>
              <a:rPr lang="en-US" sz="2400" dirty="0">
                <a:latin typeface="Times New Roman" panose="02020603050405020304" pitchFamily="18" charset="0"/>
                <a:cs typeface="Times New Roman" panose="02020603050405020304" pitchFamily="18" charset="0"/>
              </a:rPr>
              <a:t>: </a:t>
            </a:r>
          </a:p>
          <a:p>
            <a:pPr lvl="1"/>
            <a:r>
              <a:rPr lang="en-US" sz="2400" b="1" dirty="0">
                <a:latin typeface="Times New Roman" panose="02020603050405020304" pitchFamily="18" charset="0"/>
                <a:cs typeface="Times New Roman" panose="02020603050405020304" pitchFamily="18" charset="0"/>
              </a:rPr>
              <a:t>Processes</a:t>
            </a:r>
            <a:r>
              <a:rPr lang="en-US" sz="2400" dirty="0">
                <a:latin typeface="Times New Roman" panose="02020603050405020304" pitchFamily="18" charset="0"/>
                <a:cs typeface="Times New Roman" panose="02020603050405020304" pitchFamily="18" charset="0"/>
              </a:rPr>
              <a:t>: Each major function of the system is represented as a separate process.</a:t>
            </a:r>
          </a:p>
          <a:p>
            <a:pPr lvl="1"/>
            <a:r>
              <a:rPr lang="en-US" sz="2400" b="1" dirty="0">
                <a:latin typeface="Times New Roman" panose="02020603050405020304" pitchFamily="18" charset="0"/>
                <a:cs typeface="Times New Roman" panose="02020603050405020304" pitchFamily="18" charset="0"/>
              </a:rPr>
              <a:t>Data Stores</a:t>
            </a:r>
            <a:r>
              <a:rPr lang="en-US" sz="2400" dirty="0">
                <a:latin typeface="Times New Roman" panose="02020603050405020304" pitchFamily="18" charset="0"/>
                <a:cs typeface="Times New Roman" panose="02020603050405020304" pitchFamily="18" charset="0"/>
              </a:rPr>
              <a:t>: These are places where data is stored within the system.</a:t>
            </a:r>
          </a:p>
          <a:p>
            <a:pPr lvl="1"/>
            <a:r>
              <a:rPr lang="en-US" sz="2400" b="1" dirty="0">
                <a:latin typeface="Times New Roman" panose="02020603050405020304" pitchFamily="18" charset="0"/>
                <a:cs typeface="Times New Roman" panose="02020603050405020304" pitchFamily="18" charset="0"/>
              </a:rPr>
              <a:t>Data Flows</a:t>
            </a:r>
            <a:r>
              <a:rPr lang="en-US" sz="2400" dirty="0">
                <a:latin typeface="Times New Roman" panose="02020603050405020304" pitchFamily="18" charset="0"/>
                <a:cs typeface="Times New Roman" panose="02020603050405020304" pitchFamily="18" charset="0"/>
              </a:rPr>
              <a:t>: Arrows showing how data moves between processes, data stores, and external entities.</a:t>
            </a:r>
          </a:p>
          <a:p>
            <a:r>
              <a:rPr lang="en-US" dirty="0">
                <a:latin typeface="Times New Roman" panose="02020603050405020304" pitchFamily="18" charset="0"/>
                <a:cs typeface="Times New Roman" panose="02020603050405020304" pitchFamily="18" charset="0"/>
                <a:hlinkClick r:id="rId2"/>
              </a:rPr>
              <a:t>https://www.geeksforgeeks.org/what-is-dfddata-flow-diagram/</a:t>
            </a:r>
            <a:endParaRPr lang="en-PK" dirty="0">
              <a:latin typeface="Times New Roman" panose="02020603050405020304" pitchFamily="18" charset="0"/>
              <a:cs typeface="Times New Roman" panose="02020603050405020304" pitchFamily="18" charset="0"/>
            </a:endParaRPr>
          </a:p>
          <a:p>
            <a:endParaRPr lang="en-US" dirty="0"/>
          </a:p>
        </p:txBody>
      </p:sp>
      <p:pic>
        <p:nvPicPr>
          <p:cNvPr id="2050" name="Picture 2" descr="Lightbo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8509" y="762831"/>
            <a:ext cx="5264728" cy="42248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8447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8575" y="846791"/>
            <a:ext cx="6007510" cy="4708882"/>
          </a:xfrm>
        </p:spPr>
        <p:txBody>
          <a:bodyPr>
            <a:normAutofit lnSpcReduction="10000"/>
          </a:bodyPr>
          <a:lstStyle/>
          <a:p>
            <a:r>
              <a:rPr lang="en-US" sz="2400" b="1" dirty="0">
                <a:latin typeface="Times New Roman" panose="02020603050405020304" pitchFamily="18" charset="0"/>
                <a:cs typeface="Times New Roman" panose="02020603050405020304" pitchFamily="18" charset="0"/>
              </a:rPr>
              <a:t>Level 2 DFD and Beyond</a:t>
            </a:r>
          </a:p>
          <a:p>
            <a:r>
              <a:rPr lang="en-US" sz="2400" b="1" dirty="0">
                <a:latin typeface="Times New Roman" panose="02020603050405020304" pitchFamily="18" charset="0"/>
                <a:cs typeface="Times New Roman" panose="02020603050405020304" pitchFamily="18" charset="0"/>
              </a:rPr>
              <a:t>Overview</a:t>
            </a:r>
            <a:r>
              <a:rPr lang="en-US" sz="2400" dirty="0">
                <a:latin typeface="Times New Roman" panose="02020603050405020304" pitchFamily="18" charset="0"/>
                <a:cs typeface="Times New Roman" panose="02020603050405020304" pitchFamily="18" charset="0"/>
              </a:rPr>
              <a:t>: These levels provide even more detailed breakdowns of the processes shown in Level 1. Each sub-process can be further divided into its components.</a:t>
            </a:r>
          </a:p>
          <a:p>
            <a:r>
              <a:rPr lang="en-US" sz="2400" b="1" dirty="0">
                <a:latin typeface="Times New Roman" panose="02020603050405020304" pitchFamily="18" charset="0"/>
                <a:cs typeface="Times New Roman" panose="02020603050405020304" pitchFamily="18" charset="0"/>
              </a:rPr>
              <a:t>Components</a:t>
            </a:r>
            <a:r>
              <a:rPr lang="en-US" sz="2400" dirty="0">
                <a:latin typeface="Times New Roman" panose="02020603050405020304" pitchFamily="18" charset="0"/>
                <a:cs typeface="Times New Roman" panose="02020603050405020304" pitchFamily="18" charset="0"/>
              </a:rPr>
              <a:t>: </a:t>
            </a:r>
          </a:p>
          <a:p>
            <a:pPr lvl="1"/>
            <a:r>
              <a:rPr lang="en-US" sz="2400" b="1" dirty="0">
                <a:latin typeface="Times New Roman" panose="02020603050405020304" pitchFamily="18" charset="0"/>
                <a:cs typeface="Times New Roman" panose="02020603050405020304" pitchFamily="18" charset="0"/>
              </a:rPr>
              <a:t>Sub-Processes</a:t>
            </a:r>
            <a:r>
              <a:rPr lang="en-US" sz="2400" dirty="0">
                <a:latin typeface="Times New Roman" panose="02020603050405020304" pitchFamily="18" charset="0"/>
                <a:cs typeface="Times New Roman" panose="02020603050405020304" pitchFamily="18" charset="0"/>
              </a:rPr>
              <a:t>: Detailed representations of how each major process operates.</a:t>
            </a:r>
          </a:p>
          <a:p>
            <a:pPr lvl="1"/>
            <a:r>
              <a:rPr lang="en-US" sz="2400" b="1" dirty="0">
                <a:latin typeface="Times New Roman" panose="02020603050405020304" pitchFamily="18" charset="0"/>
                <a:cs typeface="Times New Roman" panose="02020603050405020304" pitchFamily="18" charset="0"/>
              </a:rPr>
              <a:t>Additional Data Stores and Flows</a:t>
            </a:r>
            <a:r>
              <a:rPr lang="en-US" sz="2400" dirty="0">
                <a:latin typeface="Times New Roman" panose="02020603050405020304" pitchFamily="18" charset="0"/>
                <a:cs typeface="Times New Roman" panose="02020603050405020304" pitchFamily="18" charset="0"/>
              </a:rPr>
              <a:t>: More specific data storage and flow details relevant to the sub-processes.</a:t>
            </a:r>
          </a:p>
          <a:p>
            <a:r>
              <a:rPr lang="en-US" sz="1800" dirty="0">
                <a:latin typeface="Times New Roman" panose="02020603050405020304" pitchFamily="18" charset="0"/>
                <a:cs typeface="Times New Roman" panose="02020603050405020304" pitchFamily="18" charset="0"/>
                <a:hlinkClick r:id="rId2"/>
              </a:rPr>
              <a:t>https://www.geeksforgeeks.org/what-is-dfddata-flow-diagram/</a:t>
            </a:r>
            <a:endParaRPr lang="en-PK" sz="18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pic>
        <p:nvPicPr>
          <p:cNvPr id="3074" name="Picture 2" descr="Lightbo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748146"/>
            <a:ext cx="5347855" cy="4319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64874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Using DFD</a:t>
            </a:r>
          </a:p>
        </p:txBody>
      </p:sp>
      <p:sp>
        <p:nvSpPr>
          <p:cNvPr id="3" name="Content Placeholder 2"/>
          <p:cNvSpPr>
            <a:spLocks noGrp="1"/>
          </p:cNvSpPr>
          <p:nvPr>
            <p:ph idx="1"/>
          </p:nvPr>
        </p:nvSpPr>
        <p:spPr>
          <a:xfrm>
            <a:off x="629920" y="2093976"/>
            <a:ext cx="7620000" cy="4078224"/>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Data Flow Diagrams (DFDs) offer several benefits in system design and analysis:</a:t>
            </a:r>
          </a:p>
          <a:p>
            <a:pPr marL="0" lvl="0" indent="0">
              <a:buNone/>
            </a:pPr>
            <a:r>
              <a:rPr lang="en-US" sz="2400" b="1" dirty="0">
                <a:latin typeface="Times New Roman" panose="02020603050405020304" pitchFamily="18" charset="0"/>
                <a:cs typeface="Times New Roman" panose="02020603050405020304" pitchFamily="18" charset="0"/>
              </a:rPr>
              <a:t>1.Clarity and Simplification</a:t>
            </a:r>
            <a:r>
              <a:rPr lang="en-US" sz="2400" dirty="0">
                <a:latin typeface="Times New Roman" panose="02020603050405020304" pitchFamily="18" charset="0"/>
                <a:cs typeface="Times New Roman" panose="02020603050405020304" pitchFamily="18" charset="0"/>
              </a:rPr>
              <a:t>: DFDs decompose complex systems into manageable components, providing a clear, high-level overview that enhances understanding. </a:t>
            </a:r>
          </a:p>
          <a:p>
            <a:pPr marL="0" indent="0">
              <a:buNone/>
            </a:pPr>
            <a:endParaRPr lang="en-US" sz="2400" dirty="0">
              <a:latin typeface="Times New Roman" panose="02020603050405020304" pitchFamily="18" charset="0"/>
              <a:cs typeface="Times New Roman" panose="02020603050405020304" pitchFamily="18" charset="0"/>
            </a:endParaRPr>
          </a:p>
          <a:p>
            <a:pPr marL="0" lvl="0" indent="0">
              <a:buNone/>
            </a:pPr>
            <a:r>
              <a:rPr lang="en-US" sz="2400" b="1" dirty="0">
                <a:latin typeface="Times New Roman" panose="02020603050405020304" pitchFamily="18" charset="0"/>
                <a:cs typeface="Times New Roman" panose="02020603050405020304" pitchFamily="18" charset="0"/>
              </a:rPr>
              <a:t>2.Facilitates Communication</a:t>
            </a:r>
            <a:r>
              <a:rPr lang="en-US" sz="2400" dirty="0">
                <a:latin typeface="Times New Roman" panose="02020603050405020304" pitchFamily="18" charset="0"/>
                <a:cs typeface="Times New Roman" panose="02020603050405020304" pitchFamily="18" charset="0"/>
              </a:rPr>
              <a:t>: They serve as a common language for both technical and non-technical stakeholders, ensuring clear communication among developers, analysts, and clients. </a:t>
            </a:r>
          </a:p>
          <a:p>
            <a:pPr marL="0" indent="0">
              <a:buNone/>
            </a:pPr>
            <a:endParaRPr lang="en-US" sz="2400" dirty="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p:txBody>
      </p:sp>
      <p:sp>
        <p:nvSpPr>
          <p:cNvPr id="4" name="Rectangle 3"/>
          <p:cNvSpPr/>
          <p:nvPr/>
        </p:nvSpPr>
        <p:spPr>
          <a:xfrm>
            <a:off x="8829040" y="2093976"/>
            <a:ext cx="3190240" cy="366674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49920" y="1991360"/>
            <a:ext cx="3769360" cy="3769360"/>
          </a:xfrm>
          <a:prstGeom prst="rect">
            <a:avLst/>
          </a:prstGeom>
        </p:spPr>
      </p:pic>
    </p:spTree>
    <p:extLst>
      <p:ext uri="{BB962C8B-B14F-4D97-AF65-F5344CB8AC3E}">
        <p14:creationId xmlns:p14="http://schemas.microsoft.com/office/powerpoint/2010/main" val="21723180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6400" y="426720"/>
            <a:ext cx="11216640" cy="4893647"/>
          </a:xfrm>
          <a:prstGeom prst="rect">
            <a:avLst/>
          </a:prstGeom>
        </p:spPr>
        <p:txBody>
          <a:bodyPr wrap="square">
            <a:spAutoFit/>
          </a:bodyPr>
          <a:lstStyle/>
          <a:p>
            <a:pPr lvl="0"/>
            <a:r>
              <a:rPr lang="en-US" sz="2400" b="1" dirty="0">
                <a:latin typeface="Times New Roman" panose="02020603050405020304" pitchFamily="18" charset="0"/>
                <a:cs typeface="Times New Roman" panose="02020603050405020304" pitchFamily="18" charset="0"/>
              </a:rPr>
              <a:t>3.Highlights System Components</a:t>
            </a:r>
            <a:r>
              <a:rPr lang="en-US" sz="2400" dirty="0">
                <a:latin typeface="Times New Roman" panose="02020603050405020304" pitchFamily="18" charset="0"/>
                <a:cs typeface="Times New Roman" panose="02020603050405020304" pitchFamily="18" charset="0"/>
              </a:rPr>
              <a:t>: DFDs identify key processes, data stores, and external entities, illustrating dependencies and interactions within the system. </a:t>
            </a:r>
            <a:endParaRPr lang="en-US" sz="2400" u="sng" dirty="0">
              <a:latin typeface="Times New Roman" panose="02020603050405020304" pitchFamily="18" charset="0"/>
              <a:cs typeface="Times New Roman" panose="02020603050405020304" pitchFamily="18" charset="0"/>
            </a:endParaRPr>
          </a:p>
          <a:p>
            <a:endParaRPr lang="en-US" sz="2400" u="sng"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lvl="0"/>
            <a:r>
              <a:rPr lang="en-US" sz="2400" b="1" dirty="0">
                <a:latin typeface="Times New Roman" panose="02020603050405020304" pitchFamily="18" charset="0"/>
                <a:cs typeface="Times New Roman" panose="02020603050405020304" pitchFamily="18" charset="0"/>
              </a:rPr>
              <a:t>4.Supports Requirements Gathering</a:t>
            </a:r>
            <a:r>
              <a:rPr lang="en-US" sz="2400" dirty="0">
                <a:latin typeface="Times New Roman" panose="02020603050405020304" pitchFamily="18" charset="0"/>
                <a:cs typeface="Times New Roman" panose="02020603050405020304" pitchFamily="18" charset="0"/>
              </a:rPr>
              <a:t>: By visualizing how data is processed and transferred, DFDs assist in understanding system requirements, particularly during the early stages of development. </a:t>
            </a:r>
            <a:endParaRPr lang="en-US" sz="2400" u="sng" dirty="0">
              <a:latin typeface="Times New Roman" panose="02020603050405020304" pitchFamily="18" charset="0"/>
              <a:cs typeface="Times New Roman" panose="02020603050405020304" pitchFamily="18" charset="0"/>
            </a:endParaRPr>
          </a:p>
          <a:p>
            <a:endParaRPr lang="en-US" sz="2400" u="sng"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lvl="0"/>
            <a:r>
              <a:rPr lang="en-US" sz="2400" b="1" dirty="0">
                <a:latin typeface="Times New Roman" panose="02020603050405020304" pitchFamily="18" charset="0"/>
                <a:cs typeface="Times New Roman" panose="02020603050405020304" pitchFamily="18" charset="0"/>
              </a:rPr>
              <a:t>5.Problem Identification</a:t>
            </a:r>
            <a:r>
              <a:rPr lang="en-US" sz="2400" dirty="0">
                <a:latin typeface="Times New Roman" panose="02020603050405020304" pitchFamily="18" charset="0"/>
                <a:cs typeface="Times New Roman" panose="02020603050405020304" pitchFamily="18" charset="0"/>
              </a:rPr>
              <a:t>: They help pinpoint missing or redundant processes, unnecessary data transfers, or potential security risks, providing a foundation for troubleshooting and optimization. </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49583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45440" y="538480"/>
            <a:ext cx="11399520" cy="7109639"/>
          </a:xfrm>
          <a:prstGeom prst="rect">
            <a:avLst/>
          </a:prstGeom>
          <a:noFill/>
        </p:spPr>
        <p:txBody>
          <a:bodyPr wrap="square" rtlCol="0">
            <a:spAutoFit/>
          </a:bodyPr>
          <a:lstStyle/>
          <a:p>
            <a:pPr lvl="0"/>
            <a:r>
              <a:rPr lang="en-US" sz="2400" b="1" dirty="0">
                <a:latin typeface="Times New Roman" panose="02020603050405020304" pitchFamily="18" charset="0"/>
                <a:cs typeface="Times New Roman" panose="02020603050405020304" pitchFamily="18" charset="0"/>
              </a:rPr>
              <a:t>6. Documentation and Maintenance</a:t>
            </a:r>
            <a:r>
              <a:rPr lang="en-US" sz="2400" dirty="0">
                <a:latin typeface="Times New Roman" panose="02020603050405020304" pitchFamily="18" charset="0"/>
                <a:cs typeface="Times New Roman" panose="02020603050405020304" pitchFamily="18" charset="0"/>
              </a:rPr>
              <a:t>: Serving as part of system documentation, DFDs aid in maintenance and future updates, offering a reference for system designers and developers to understand system functionality. </a:t>
            </a:r>
            <a:endParaRPr lang="en-US" sz="2400" u="sng" dirty="0">
              <a:latin typeface="Times New Roman" panose="02020603050405020304" pitchFamily="18" charset="0"/>
              <a:cs typeface="Times New Roman" panose="02020603050405020304" pitchFamily="18" charset="0"/>
            </a:endParaRPr>
          </a:p>
          <a:p>
            <a:endParaRPr lang="en-US" sz="2400" u="sng"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lvl="0"/>
            <a:r>
              <a:rPr lang="en-US" sz="2400" b="1" dirty="0">
                <a:latin typeface="Times New Roman" panose="02020603050405020304" pitchFamily="18" charset="0"/>
                <a:cs typeface="Times New Roman" panose="02020603050405020304" pitchFamily="18" charset="0"/>
              </a:rPr>
              <a:t>7.System Standardization</a:t>
            </a:r>
            <a:r>
              <a:rPr lang="en-US" sz="2400" dirty="0">
                <a:latin typeface="Times New Roman" panose="02020603050405020304" pitchFamily="18" charset="0"/>
                <a:cs typeface="Times New Roman" panose="02020603050405020304" pitchFamily="18" charset="0"/>
              </a:rPr>
              <a:t>: DFDs help standardize the design and development of systems by offering a consistent way to represent processes and data flows</a:t>
            </a:r>
            <a:r>
              <a:rPr lang="en-US" sz="2400" dirty="0" smtClean="0">
                <a:latin typeface="Times New Roman" panose="02020603050405020304" pitchFamily="18" charset="0"/>
                <a:cs typeface="Times New Roman" panose="02020603050405020304" pitchFamily="18" charset="0"/>
              </a:rPr>
              <a:t>.</a:t>
            </a:r>
            <a:endParaRPr lang="en-US" sz="2400" u="sng" dirty="0">
              <a:latin typeface="Times New Roman" panose="02020603050405020304" pitchFamily="18" charset="0"/>
              <a:cs typeface="Times New Roman" panose="02020603050405020304" pitchFamily="18" charset="0"/>
            </a:endParaRPr>
          </a:p>
          <a:p>
            <a:endParaRPr lang="en-US" sz="2400" u="sng"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lvl="0"/>
            <a:r>
              <a:rPr lang="en-US" sz="2400" b="1" dirty="0">
                <a:latin typeface="Times New Roman" panose="02020603050405020304" pitchFamily="18" charset="0"/>
                <a:cs typeface="Times New Roman" panose="02020603050405020304" pitchFamily="18" charset="0"/>
              </a:rPr>
              <a:t>8.Scalability and Modularity</a:t>
            </a:r>
            <a:r>
              <a:rPr lang="en-US" sz="2400" dirty="0">
                <a:latin typeface="Times New Roman" panose="02020603050405020304" pitchFamily="18" charset="0"/>
                <a:cs typeface="Times New Roman" panose="02020603050405020304" pitchFamily="18" charset="0"/>
              </a:rPr>
              <a:t>: They can represent systems at different levels of detail, enabling scalability and allowing designers to focus on specific parts of the system without losing sight of the overall structure. </a:t>
            </a:r>
            <a:endParaRPr lang="en-US" sz="2400" dirty="0" smtClean="0">
              <a:latin typeface="Times New Roman" panose="02020603050405020304" pitchFamily="18" charset="0"/>
              <a:cs typeface="Times New Roman" panose="02020603050405020304" pitchFamily="18" charset="0"/>
            </a:endParaRPr>
          </a:p>
          <a:p>
            <a:pPr lvl="0"/>
            <a:endParaRPr lang="en-US" sz="2400" dirty="0" smtClean="0">
              <a:latin typeface="Times New Roman" panose="02020603050405020304" pitchFamily="18" charset="0"/>
              <a:cs typeface="Times New Roman" panose="02020603050405020304" pitchFamily="18" charset="0"/>
            </a:endParaRPr>
          </a:p>
          <a:p>
            <a:pPr lvl="0"/>
            <a:r>
              <a:rPr lang="en-US" sz="2400" dirty="0" smtClean="0">
                <a:latin typeface="Times New Roman" panose="02020603050405020304" pitchFamily="18" charset="0"/>
                <a:cs typeface="Times New Roman" panose="02020603050405020304" pitchFamily="18" charset="0"/>
                <a:hlinkClick r:id="rId2"/>
              </a:rPr>
              <a:t> </a:t>
            </a:r>
            <a:r>
              <a:rPr lang="en-US" sz="2400" u="sng" dirty="0" err="1" smtClean="0">
                <a:latin typeface="Times New Roman" panose="02020603050405020304" pitchFamily="18" charset="0"/>
                <a:cs typeface="Times New Roman" panose="02020603050405020304" pitchFamily="18" charset="0"/>
                <a:hlinkClick r:id="rId2"/>
              </a:rPr>
              <a:t>HubSpot</a:t>
            </a:r>
            <a:r>
              <a:rPr lang="en-US" sz="2400" u="sng" dirty="0" smtClean="0">
                <a:latin typeface="Times New Roman" panose="02020603050405020304" pitchFamily="18" charset="0"/>
                <a:cs typeface="Times New Roman" panose="02020603050405020304" pitchFamily="18" charset="0"/>
                <a:hlinkClick r:id="rId2"/>
              </a:rPr>
              <a:t> Blog</a:t>
            </a:r>
            <a:endParaRPr lang="en-US" sz="2400" u="sng" dirty="0" smtClean="0">
              <a:latin typeface="Times New Roman" panose="02020603050405020304" pitchFamily="18" charset="0"/>
              <a:cs typeface="Times New Roman" panose="02020603050405020304" pitchFamily="18" charset="0"/>
            </a:endParaRPr>
          </a:p>
          <a:p>
            <a:r>
              <a:rPr lang="en-US" sz="2400" u="sng" dirty="0" err="1" smtClean="0">
                <a:latin typeface="Times New Roman" panose="02020603050405020304" pitchFamily="18" charset="0"/>
                <a:cs typeface="Times New Roman" panose="02020603050405020304" pitchFamily="18" charset="0"/>
                <a:hlinkClick r:id="rId3"/>
              </a:rPr>
              <a:t>GeeksforGeeks</a:t>
            </a:r>
            <a:endParaRPr lang="en-US" sz="2400" u="sng" dirty="0" smtClean="0">
              <a:latin typeface="Times New Roman" panose="02020603050405020304" pitchFamily="18" charset="0"/>
              <a:cs typeface="Times New Roman" panose="02020603050405020304" pitchFamily="18" charset="0"/>
            </a:endParaRPr>
          </a:p>
          <a:p>
            <a:endParaRPr lang="en-US" sz="2400" u="sng"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5134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members:</a:t>
            </a:r>
          </a:p>
        </p:txBody>
      </p:sp>
      <p:sp>
        <p:nvSpPr>
          <p:cNvPr id="3" name="Content Placeholder 2"/>
          <p:cNvSpPr>
            <a:spLocks noGrp="1"/>
          </p:cNvSpPr>
          <p:nvPr>
            <p:ph idx="1"/>
          </p:nvPr>
        </p:nvSpPr>
        <p:spPr/>
        <p:txBody>
          <a:bodyPr/>
          <a:lstStyle/>
          <a:p>
            <a:r>
              <a:rPr lang="en-US" dirty="0"/>
              <a:t>Mavia Fatima  F20232661019</a:t>
            </a:r>
          </a:p>
          <a:p>
            <a:r>
              <a:rPr lang="en-US" dirty="0" err="1"/>
              <a:t>Rbiya</a:t>
            </a:r>
            <a:r>
              <a:rPr lang="en-US" dirty="0"/>
              <a:t> Ahmad  F20232661035</a:t>
            </a:r>
          </a:p>
          <a:p>
            <a:r>
              <a:rPr lang="en-US" dirty="0" err="1"/>
              <a:t>Faiza</a:t>
            </a:r>
            <a:r>
              <a:rPr lang="en-US" dirty="0"/>
              <a:t> </a:t>
            </a:r>
            <a:r>
              <a:rPr lang="en-US" dirty="0" err="1"/>
              <a:t>Abrar</a:t>
            </a:r>
            <a:r>
              <a:rPr lang="en-US" dirty="0"/>
              <a:t>      F2023266433</a:t>
            </a:r>
          </a:p>
          <a:p>
            <a:r>
              <a:rPr lang="en-US" dirty="0" err="1"/>
              <a:t>Khuzaima</a:t>
            </a:r>
            <a:r>
              <a:rPr lang="en-US" dirty="0"/>
              <a:t> </a:t>
            </a:r>
            <a:r>
              <a:rPr lang="en-US" dirty="0" err="1"/>
              <a:t>Tajammal</a:t>
            </a:r>
            <a:r>
              <a:rPr lang="en-US" dirty="0"/>
              <a:t>  F2023266890</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latin typeface="Times New Roman" panose="02020603050405020304" pitchFamily="18" charset="0"/>
                <a:cs typeface="Times New Roman" panose="02020603050405020304" pitchFamily="18" charset="0"/>
              </a:rPr>
              <a:t>What is a context diagram?</a:t>
            </a:r>
          </a:p>
        </p:txBody>
      </p:sp>
      <p:sp>
        <p:nvSpPr>
          <p:cNvPr id="3" name="Content Placeholder 2"/>
          <p:cNvSpPr>
            <a:spLocks noGrp="1"/>
          </p:cNvSpPr>
          <p:nvPr>
            <p:ph idx="1"/>
          </p:nvPr>
        </p:nvSpPr>
        <p:spPr/>
        <p:txBody>
          <a:bodyPr>
            <a:normAutofit/>
          </a:bodyPr>
          <a:lstStyle/>
          <a:p>
            <a:r>
              <a:rPr lang="en-US" sz="2400" b="0" i="0" dirty="0">
                <a:solidFill>
                  <a:srgbClr val="273239"/>
                </a:solidFill>
                <a:effectLst/>
                <a:latin typeface="Times New Roman" panose="02020603050405020304" pitchFamily="18" charset="0"/>
                <a:cs typeface="Times New Roman" panose="02020603050405020304" pitchFamily="18" charset="0"/>
              </a:rPr>
              <a:t>Context Diagrams are high-level visual representations that show the interactions between a system being developed and its external entities, such as users, other systems, or processes.</a:t>
            </a:r>
            <a:endParaRPr lang="en-US" sz="2400" b="0" i="0" dirty="0">
              <a:solidFill>
                <a:srgbClr val="1C1C1E"/>
              </a:solidFill>
              <a:effectLst/>
              <a:latin typeface="Times New Roman" panose="02020603050405020304" pitchFamily="18" charset="0"/>
              <a:cs typeface="Times New Roman" panose="02020603050405020304" pitchFamily="18" charset="0"/>
            </a:endParaRPr>
          </a:p>
          <a:p>
            <a:r>
              <a:rPr lang="en-US" sz="2400" b="0" i="0" dirty="0">
                <a:solidFill>
                  <a:srgbClr val="273239"/>
                </a:solidFill>
                <a:effectLst/>
                <a:latin typeface="Times New Roman" panose="02020603050405020304" pitchFamily="18" charset="0"/>
                <a:cs typeface="Times New Roman" panose="02020603050405020304" pitchFamily="18" charset="0"/>
              </a:rPr>
              <a:t>Context diagrams serve as a foundational tool.</a:t>
            </a:r>
            <a:r>
              <a:rPr lang="en-US" sz="2400" b="0" i="0" dirty="0">
                <a:solidFill>
                  <a:srgbClr val="1C1C1E"/>
                </a:solidFill>
                <a:effectLst/>
                <a:latin typeface="Times New Roman" panose="02020603050405020304" pitchFamily="18" charset="0"/>
                <a:cs typeface="Times New Roman" panose="02020603050405020304" pitchFamily="18" charset="0"/>
              </a:rPr>
              <a:t> </a:t>
            </a:r>
            <a:r>
              <a:rPr lang="en-US" sz="2400" dirty="0">
                <a:solidFill>
                  <a:srgbClr val="1C1C1E"/>
                </a:solidFill>
                <a:latin typeface="Times New Roman" panose="02020603050405020304" pitchFamily="18" charset="0"/>
                <a:cs typeface="Times New Roman" panose="02020603050405020304" pitchFamily="18" charset="0"/>
              </a:rPr>
              <a:t>T</a:t>
            </a:r>
            <a:r>
              <a:rPr lang="en-US" sz="2400" b="0" i="0" dirty="0">
                <a:solidFill>
                  <a:srgbClr val="1C1C1E"/>
                </a:solidFill>
                <a:effectLst/>
                <a:latin typeface="Times New Roman" panose="02020603050405020304" pitchFamily="18" charset="0"/>
                <a:cs typeface="Times New Roman" panose="02020603050405020304" pitchFamily="18" charset="0"/>
              </a:rPr>
              <a:t>hey can figure out how best to design a new system and its requirements or how to improve an existing system.</a:t>
            </a:r>
            <a:endParaRPr lang="en-US" sz="2400" b="0" i="0" dirty="0">
              <a:solidFill>
                <a:srgbClr val="273239"/>
              </a:solidFill>
              <a:effectLst/>
              <a:latin typeface="Times New Roman" panose="02020603050405020304" pitchFamily="18" charset="0"/>
              <a:cs typeface="Times New Roman" panose="02020603050405020304" pitchFamily="18" charset="0"/>
            </a:endParaRPr>
          </a:p>
          <a:p>
            <a:r>
              <a:rPr lang="en-US" sz="2400" dirty="0">
                <a:solidFill>
                  <a:srgbClr val="1C1C1E"/>
                </a:solidFill>
                <a:latin typeface="Times New Roman" panose="02020603050405020304" pitchFamily="18" charset="0"/>
                <a:cs typeface="Times New Roman" panose="02020603050405020304" pitchFamily="18" charset="0"/>
              </a:rPr>
              <a:t>T</a:t>
            </a:r>
            <a:r>
              <a:rPr lang="en-US" sz="2400" b="0" i="0" dirty="0">
                <a:solidFill>
                  <a:srgbClr val="1C1C1E"/>
                </a:solidFill>
                <a:effectLst/>
                <a:latin typeface="Times New Roman" panose="02020603050405020304" pitchFamily="18" charset="0"/>
                <a:cs typeface="Times New Roman" panose="02020603050405020304" pitchFamily="18" charset="0"/>
              </a:rPr>
              <a:t>hey don’t go into the detailed ins and outs of the system. Instead, they map out an entire system in a way that’s simple, clear, and easy to understand.</a:t>
            </a:r>
          </a:p>
          <a:p>
            <a:r>
              <a:rPr lang="en-US" sz="2400" b="0" i="0" dirty="0">
                <a:solidFill>
                  <a:srgbClr val="1C1C1E"/>
                </a:solidFill>
                <a:effectLst/>
                <a:latin typeface="Times New Roman" panose="02020603050405020304" pitchFamily="18" charset="0"/>
                <a:cs typeface="Times New Roman" panose="02020603050405020304" pitchFamily="18" charset="0"/>
              </a:rPr>
              <a:t>For example, arrows are used to represent the flow of data between the system and each external element.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207" y="-240582"/>
            <a:ext cx="10058400" cy="1609344"/>
          </a:xfrm>
        </p:spPr>
        <p:txBody>
          <a:bodyPr>
            <a:normAutofit/>
          </a:bodyPr>
          <a:lstStyle/>
          <a:p>
            <a:pPr algn="ctr"/>
            <a:r>
              <a:rPr lang="en-US" sz="4400" b="1" dirty="0">
                <a:latin typeface="Times New Roman" panose="02020603050405020304" pitchFamily="18" charset="0"/>
                <a:cs typeface="Times New Roman" panose="02020603050405020304" pitchFamily="18" charset="0"/>
              </a:rPr>
              <a:t>Example: Online hotel reservation system</a:t>
            </a:r>
          </a:p>
        </p:txBody>
      </p:sp>
      <p:pic>
        <p:nvPicPr>
          <p:cNvPr id="5" name="Content Placeholder 4" descr="A diagram of a hotel room&#10;&#10;Description automatically generated"/>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3298" y="1310069"/>
            <a:ext cx="6756274" cy="5213820"/>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9" y="-272142"/>
            <a:ext cx="9761438" cy="1752600"/>
          </a:xfrm>
        </p:spPr>
        <p:txBody>
          <a:bodyPr>
            <a:normAutofit/>
          </a:bodyPr>
          <a:lstStyle/>
          <a:p>
            <a:pPr algn="ctr"/>
            <a:r>
              <a:rPr lang="en-US" sz="4400" b="1" dirty="0">
                <a:latin typeface="Times New Roman" panose="02020603050405020304" pitchFamily="18" charset="0"/>
                <a:cs typeface="Times New Roman" panose="02020603050405020304" pitchFamily="18" charset="0"/>
              </a:rPr>
              <a:t>Why context diagrams are useful?</a:t>
            </a:r>
          </a:p>
        </p:txBody>
      </p:sp>
      <p:sp>
        <p:nvSpPr>
          <p:cNvPr id="7" name="Rectangle 3"/>
          <p:cNvSpPr>
            <a:spLocks noGrp="1" noChangeArrowheads="1"/>
          </p:cNvSpPr>
          <p:nvPr>
            <p:ph idx="1"/>
          </p:nvPr>
        </p:nvSpPr>
        <p:spPr bwMode="auto">
          <a:xfrm>
            <a:off x="1069849" y="1372352"/>
            <a:ext cx="10058400"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eaLnBrk="0" fontAlgn="base" latinLnBrk="0" hangingPunct="0">
              <a:lnSpc>
                <a:spcPct val="100000"/>
              </a:lnSpc>
              <a:spcBef>
                <a:spcPct val="0"/>
              </a:spcBef>
              <a:spcAft>
                <a:spcPct val="0"/>
              </a:spcAft>
              <a:buClrTx/>
              <a:buSzTx/>
              <a:buFontTx/>
              <a:buChar char="•"/>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Clarify system boundaries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context diagram shows what is inside the system (i.e., what the software will do) and what is outside (i.e., external elements such as users, other systems, or hardware). This helps stakeholders clearly understand the limits of the system.</a:t>
            </a:r>
          </a:p>
          <a:p>
            <a:pPr marL="0" marR="0" lvl="0" indent="0" algn="l" defTabSz="914400" eaLnBrk="0" fontAlgn="base" latinLnBrk="0" hangingPunct="0">
              <a:lnSpc>
                <a:spcPct val="100000"/>
              </a:lnSpc>
              <a:spcBef>
                <a:spcPct val="0"/>
              </a:spcBef>
              <a:spcAft>
                <a:spcPct val="0"/>
              </a:spcAft>
              <a:buClrTx/>
              <a:buSzTx/>
              <a:buFontTx/>
              <a:buChar char="•"/>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eaLnBrk="0" fontAlgn="base" latinLnBrk="0" hangingPunct="0">
              <a:lnSpc>
                <a:spcPct val="100000"/>
              </a:lnSpc>
              <a:spcBef>
                <a:spcPct val="0"/>
              </a:spcBef>
              <a:spcAft>
                <a:spcPct val="0"/>
              </a:spcAft>
              <a:buClrTx/>
              <a:buSzTx/>
              <a:buFontTx/>
              <a:buChar char="•"/>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Illustrate interactions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It shows how the system interacts with external entities—such as who or what sends data to the system and who or what receives data from it. </a:t>
            </a:r>
          </a:p>
          <a:p>
            <a:pPr marL="0" marR="0" lvl="0" indent="0" algn="l" defTabSz="914400" eaLnBrk="0" fontAlgn="base" latinLnBrk="0" hangingPunct="0">
              <a:lnSpc>
                <a:spcPct val="100000"/>
              </a:lnSpc>
              <a:spcBef>
                <a:spcPct val="0"/>
              </a:spcBef>
              <a:spcAft>
                <a:spcPct val="0"/>
              </a:spcAft>
              <a:buClrTx/>
              <a:buSzTx/>
              <a:buFontTx/>
              <a:buChar char="•"/>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eaLnBrk="0" fontAlgn="base" latinLnBrk="0" hangingPunct="0">
              <a:lnSpc>
                <a:spcPct val="100000"/>
              </a:lnSpc>
              <a:spcBef>
                <a:spcPct val="0"/>
              </a:spcBef>
              <a:spcAft>
                <a:spcPct val="0"/>
              </a:spcAft>
              <a:buClrTx/>
              <a:buSzTx/>
              <a:buFontTx/>
              <a:buChar char="•"/>
            </a:pPr>
            <a:r>
              <a:rPr lang="en-US" sz="2400" b="1" i="0" dirty="0">
                <a:solidFill>
                  <a:srgbClr val="1C1C1E"/>
                </a:solidFill>
                <a:effectLst/>
                <a:latin typeface="Times New Roman" panose="02020603050405020304" pitchFamily="18" charset="0"/>
                <a:cs typeface="Times New Roman" panose="02020603050405020304" pitchFamily="18" charset="0"/>
              </a:rPr>
              <a:t>Acts as a Bridge: </a:t>
            </a:r>
            <a:r>
              <a:rPr lang="en-US" sz="2400" b="0" i="0" dirty="0">
                <a:solidFill>
                  <a:srgbClr val="1C1C1E"/>
                </a:solidFill>
                <a:effectLst/>
                <a:latin typeface="Times New Roman" panose="02020603050405020304" pitchFamily="18" charset="0"/>
                <a:cs typeface="Times New Roman" panose="02020603050405020304" pitchFamily="18" charset="0"/>
              </a:rPr>
              <a:t>This is also helpful when it comes to sharing this information with </a:t>
            </a:r>
            <a:r>
              <a:rPr lang="en-US" sz="2400" dirty="0">
                <a:latin typeface="Times New Roman" panose="02020603050405020304" pitchFamily="18" charset="0"/>
                <a:cs typeface="Times New Roman" panose="02020603050405020304" pitchFamily="18" charset="0"/>
              </a:rPr>
              <a:t>external parties</a:t>
            </a:r>
            <a:r>
              <a:rPr lang="en-US" sz="2400" b="0" i="0" dirty="0">
                <a:solidFill>
                  <a:srgbClr val="1C1C1E"/>
                </a:solidFill>
                <a:effectLst/>
                <a:latin typeface="Times New Roman" panose="02020603050405020304" pitchFamily="18" charset="0"/>
                <a:cs typeface="Times New Roman" panose="02020603050405020304" pitchFamily="18" charset="0"/>
              </a:rPr>
              <a:t>. For example, if we need to get input and feedback from stakeholders outside the business. </a:t>
            </a:r>
            <a:r>
              <a:rPr lang="en-US" sz="2400" dirty="0">
                <a:solidFill>
                  <a:srgbClr val="1C1C1E"/>
                </a:solidFill>
                <a:latin typeface="Times New Roman" panose="02020603050405020304" pitchFamily="18" charset="0"/>
                <a:cs typeface="Times New Roman" panose="02020603050405020304" pitchFamily="18" charset="0"/>
              </a:rPr>
              <a:t>We</a:t>
            </a:r>
            <a:r>
              <a:rPr lang="en-US" sz="2400" b="0" i="0" dirty="0">
                <a:solidFill>
                  <a:srgbClr val="1C1C1E"/>
                </a:solidFill>
                <a:effectLst/>
                <a:latin typeface="Times New Roman" panose="02020603050405020304" pitchFamily="18" charset="0"/>
                <a:cs typeface="Times New Roman" panose="02020603050405020304" pitchFamily="18" charset="0"/>
              </a:rPr>
              <a:t> don’t have to worry about explaining everything in detail because the diagram itself is self-explanatory.</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04497"/>
            <a:ext cx="10518648" cy="5667703"/>
          </a:xfrm>
        </p:spPr>
        <p:txBody>
          <a:bodyPr>
            <a:normAutofit fontScale="92500"/>
          </a:bodyPr>
          <a:lstStyle/>
          <a:p>
            <a:pPr algn="l" fontAlgn="base">
              <a:spcAft>
                <a:spcPts val="3150"/>
              </a:spcAft>
            </a:pPr>
            <a:r>
              <a:rPr lang="en-US" sz="2400" b="1" i="0" dirty="0">
                <a:solidFill>
                  <a:srgbClr val="1C1C1E"/>
                </a:solidFill>
                <a:effectLst/>
                <a:latin typeface="Times New Roman" panose="02020603050405020304" pitchFamily="18" charset="0"/>
                <a:cs typeface="Times New Roman" panose="02020603050405020304" pitchFamily="18" charset="0"/>
              </a:rPr>
              <a:t>Reduces risks: </a:t>
            </a:r>
            <a:r>
              <a:rPr lang="en-US" sz="2400" b="0" i="0" dirty="0">
                <a:solidFill>
                  <a:srgbClr val="1C1C1E"/>
                </a:solidFill>
                <a:effectLst/>
                <a:latin typeface="Times New Roman" panose="02020603050405020304" pitchFamily="18" charset="0"/>
                <a:cs typeface="Times New Roman" panose="02020603050405020304" pitchFamily="18" charset="0"/>
              </a:rPr>
              <a:t>Context diagrams allow to plan how system interacts with external entities </a:t>
            </a:r>
            <a:r>
              <a:rPr lang="en-US" sz="2400" b="0" i="1" dirty="0">
                <a:solidFill>
                  <a:srgbClr val="1C1C1E"/>
                </a:solidFill>
                <a:effectLst/>
                <a:latin typeface="Times New Roman" panose="02020603050405020304" pitchFamily="18" charset="0"/>
                <a:cs typeface="Times New Roman" panose="02020603050405020304" pitchFamily="18" charset="0"/>
              </a:rPr>
              <a:t>before </a:t>
            </a:r>
            <a:r>
              <a:rPr lang="en-US" sz="2400" b="0" i="0" dirty="0">
                <a:solidFill>
                  <a:srgbClr val="1C1C1E"/>
                </a:solidFill>
                <a:effectLst/>
                <a:latin typeface="Times New Roman" panose="02020603050405020304" pitchFamily="18" charset="0"/>
                <a:cs typeface="Times New Roman" panose="02020603050405020304" pitchFamily="18" charset="0"/>
              </a:rPr>
              <a:t>going live. This gives the chance to identify potential issues before they happen and put preventative measures in place.</a:t>
            </a:r>
          </a:p>
          <a:p>
            <a:pPr algn="l" fontAlgn="base">
              <a:spcAft>
                <a:spcPts val="3150"/>
              </a:spcAft>
            </a:pPr>
            <a:r>
              <a:rPr lang="en-US" sz="2400" b="1" i="0" dirty="0">
                <a:solidFill>
                  <a:srgbClr val="1C1C1E"/>
                </a:solidFill>
                <a:effectLst/>
                <a:latin typeface="Times New Roman" panose="02020603050405020304" pitchFamily="18" charset="0"/>
                <a:cs typeface="Times New Roman" panose="02020603050405020304" pitchFamily="18" charset="0"/>
              </a:rPr>
              <a:t>Enables collaboration: </a:t>
            </a:r>
            <a:r>
              <a:rPr lang="en-US" sz="2400" b="0" i="0" dirty="0">
                <a:solidFill>
                  <a:srgbClr val="1C1C1E"/>
                </a:solidFill>
                <a:effectLst/>
                <a:latin typeface="Times New Roman" panose="02020603050405020304" pitchFamily="18" charset="0"/>
                <a:cs typeface="Times New Roman" panose="02020603050405020304" pitchFamily="18" charset="0"/>
              </a:rPr>
              <a:t>Having a context diagram in place makes it easier for </a:t>
            </a:r>
            <a:r>
              <a:rPr lang="en-US" sz="2400" dirty="0">
                <a:solidFill>
                  <a:srgbClr val="1C1C1E"/>
                </a:solidFill>
                <a:latin typeface="Times New Roman" panose="02020603050405020304" pitchFamily="18" charset="0"/>
                <a:cs typeface="Times New Roman" panose="02020603050405020304" pitchFamily="18" charset="0"/>
              </a:rPr>
              <a:t>the </a:t>
            </a:r>
            <a:r>
              <a:rPr lang="en-US" sz="2400" b="0" i="0" dirty="0">
                <a:solidFill>
                  <a:srgbClr val="1C1C1E"/>
                </a:solidFill>
                <a:effectLst/>
                <a:latin typeface="Times New Roman" panose="02020603050405020304" pitchFamily="18" charset="0"/>
                <a:cs typeface="Times New Roman" panose="02020603050405020304" pitchFamily="18" charset="0"/>
              </a:rPr>
              <a:t>team to collaborate. We can share the diagram with anyone. From colleagues to management and even key project stakeholders, everyone can be involved in the process.</a:t>
            </a:r>
          </a:p>
          <a:p>
            <a:pPr algn="l" fontAlgn="base">
              <a:spcAft>
                <a:spcPts val="2400"/>
              </a:spcAft>
            </a:pPr>
            <a:r>
              <a:rPr lang="en-US" sz="2400" dirty="0">
                <a:solidFill>
                  <a:srgbClr val="1C1C1E"/>
                </a:solidFill>
                <a:latin typeface="Times New Roman" panose="02020603050405020304" pitchFamily="18" charset="0"/>
                <a:cs typeface="Times New Roman" panose="02020603050405020304" pitchFamily="18" charset="0"/>
              </a:rPr>
              <a:t>We</a:t>
            </a:r>
            <a:r>
              <a:rPr lang="en-US" sz="2400" b="0" i="0" dirty="0">
                <a:solidFill>
                  <a:srgbClr val="1C1C1E"/>
                </a:solidFill>
                <a:effectLst/>
                <a:latin typeface="Times New Roman" panose="02020603050405020304" pitchFamily="18" charset="0"/>
                <a:cs typeface="Times New Roman" panose="02020603050405020304" pitchFamily="18" charset="0"/>
              </a:rPr>
              <a:t> can take everyone’s feedback into account and make the necessary changes to accommodate their perspectives.</a:t>
            </a:r>
          </a:p>
          <a:p>
            <a:pPr marL="0" indent="0" fontAlgn="base">
              <a:lnSpc>
                <a:spcPct val="100000"/>
              </a:lnSpc>
              <a:spcAft>
                <a:spcPts val="3150"/>
              </a:spcAft>
              <a:buNone/>
            </a:pPr>
            <a:r>
              <a:rPr lang="en-US" sz="1900" dirty="0">
                <a:solidFill>
                  <a:srgbClr val="1C1C1E"/>
                </a:solidFill>
                <a:latin typeface="Times New Roman" panose="02020603050405020304" pitchFamily="18" charset="0"/>
                <a:cs typeface="Times New Roman" panose="02020603050405020304" pitchFamily="18" charset="0"/>
                <a:hlinkClick r:id="rId2"/>
              </a:rPr>
              <a:t>https://miro.com/blog/context-diagram</a:t>
            </a:r>
            <a:r>
              <a:rPr lang="en-US" sz="1900" dirty="0" smtClean="0">
                <a:solidFill>
                  <a:srgbClr val="1C1C1E"/>
                </a:solidFill>
                <a:latin typeface="Times New Roman" panose="02020603050405020304" pitchFamily="18" charset="0"/>
                <a:cs typeface="Times New Roman" panose="02020603050405020304" pitchFamily="18" charset="0"/>
                <a:hlinkClick r:id="rId2"/>
              </a:rPr>
              <a:t>/</a:t>
            </a:r>
            <a:endParaRPr lang="en-US" sz="1900" dirty="0" smtClean="0">
              <a:solidFill>
                <a:srgbClr val="1C1C1E"/>
              </a:solidFill>
              <a:latin typeface="Times New Roman" panose="02020603050405020304" pitchFamily="18" charset="0"/>
              <a:cs typeface="Times New Roman" panose="02020603050405020304" pitchFamily="18" charset="0"/>
            </a:endParaRPr>
          </a:p>
          <a:p>
            <a:pPr marL="0" indent="0" fontAlgn="base">
              <a:lnSpc>
                <a:spcPct val="100000"/>
              </a:lnSpc>
              <a:spcAft>
                <a:spcPts val="3150"/>
              </a:spcAft>
              <a:buNone/>
            </a:pPr>
            <a:r>
              <a:rPr lang="en-US" sz="1900" dirty="0">
                <a:solidFill>
                  <a:srgbClr val="1C1C1E"/>
                </a:solidFill>
                <a:latin typeface="Times New Roman" panose="02020603050405020304" pitchFamily="18" charset="0"/>
                <a:cs typeface="Times New Roman" panose="02020603050405020304" pitchFamily="18" charset="0"/>
                <a:hlinkClick r:id="rId3"/>
              </a:rPr>
              <a:t>https://www.geeksforgeeks.org/context-diagrams</a:t>
            </a:r>
            <a:r>
              <a:rPr lang="en-US" sz="2400" dirty="0" smtClean="0">
                <a:solidFill>
                  <a:srgbClr val="1C1C1E"/>
                </a:solidFill>
                <a:latin typeface="Times New Roman" panose="02020603050405020304" pitchFamily="18" charset="0"/>
                <a:cs typeface="Times New Roman" panose="02020603050405020304" pitchFamily="18" charset="0"/>
                <a:hlinkClick r:id="rId3"/>
              </a:rPr>
              <a:t>/</a:t>
            </a:r>
            <a:endParaRPr lang="en-US" sz="2400" dirty="0" smtClean="0">
              <a:solidFill>
                <a:srgbClr val="1C1C1E"/>
              </a:solidFill>
              <a:latin typeface="Times New Roman" panose="02020603050405020304" pitchFamily="18" charset="0"/>
              <a:cs typeface="Times New Roman" panose="02020603050405020304" pitchFamily="18" charset="0"/>
            </a:endParaRPr>
          </a:p>
          <a:p>
            <a:pPr fontAlgn="base">
              <a:spcAft>
                <a:spcPts val="3150"/>
              </a:spcAft>
            </a:pPr>
            <a:endParaRPr lang="en-US" sz="2400" b="0" i="0" dirty="0">
              <a:solidFill>
                <a:srgbClr val="1C1C1E"/>
              </a:solidFill>
              <a:effectLst/>
              <a:latin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975" y="223520"/>
            <a:ext cx="10059035" cy="909320"/>
          </a:xfrm>
        </p:spPr>
        <p:txBody>
          <a:bodyPr/>
          <a:lstStyle/>
          <a:p>
            <a:r>
              <a:rPr lang="en-US"/>
              <a:t>how to create a context diagram</a:t>
            </a:r>
          </a:p>
        </p:txBody>
      </p:sp>
      <p:sp>
        <p:nvSpPr>
          <p:cNvPr id="3" name="Content Placeholder 2"/>
          <p:cNvSpPr>
            <a:spLocks noGrp="1"/>
          </p:cNvSpPr>
          <p:nvPr>
            <p:ph idx="1"/>
          </p:nvPr>
        </p:nvSpPr>
        <p:spPr>
          <a:xfrm>
            <a:off x="978535" y="1254125"/>
            <a:ext cx="10086975" cy="4918075"/>
          </a:xfrm>
        </p:spPr>
        <p:txBody>
          <a:bodyPr/>
          <a:lstStyle/>
          <a:p>
            <a:r>
              <a:rPr lang="en-US" altLang="en-US" sz="2400" b="1">
                <a:latin typeface="Times New Roman" panose="02020603050405020304" pitchFamily="18" charset="0"/>
                <a:cs typeface="Times New Roman" panose="02020603050405020304" pitchFamily="18" charset="0"/>
              </a:rPr>
              <a:t>1. Understand your system</a:t>
            </a:r>
          </a:p>
          <a:p>
            <a:r>
              <a:rPr lang="en-US" altLang="en-US" sz="2400">
                <a:latin typeface="Times New Roman" panose="02020603050405020304" pitchFamily="18" charset="0"/>
                <a:cs typeface="Times New Roman" panose="02020603050405020304" pitchFamily="18" charset="0"/>
              </a:rPr>
              <a:t>Before you create the diagram, you need to fully understand what you want your system to be. Understanding how it currently works will help you identify areas of improvement throughout the rest of the process.</a:t>
            </a:r>
          </a:p>
          <a:p>
            <a:r>
              <a:rPr lang="en-US" altLang="en-US" sz="2400" b="1">
                <a:latin typeface="Times New Roman" panose="02020603050405020304" pitchFamily="18" charset="0"/>
                <a:cs typeface="Times New Roman" panose="02020603050405020304" pitchFamily="18" charset="0"/>
              </a:rPr>
              <a:t>2. Add your system to the diagram</a:t>
            </a:r>
          </a:p>
          <a:p>
            <a:r>
              <a:rPr lang="en-US" altLang="en-US" sz="2400">
                <a:latin typeface="Times New Roman" panose="02020603050405020304" pitchFamily="18" charset="0"/>
                <a:cs typeface="Times New Roman" panose="02020603050405020304" pitchFamily="18" charset="0"/>
              </a:rPr>
              <a:t>It depends on the structure you want to use. Most context diagrams will have the main system in the center circle, which is the focal point of the diagram. All the external elements interact with this circle.</a:t>
            </a:r>
          </a:p>
          <a:p>
            <a:endParaRPr lang="en-US" altLang="en-US" sz="2400">
              <a:latin typeface="Times New Roman" panose="02020603050405020304" pitchFamily="18" charset="0"/>
              <a:cs typeface="Times New Roman" panose="02020603050405020304" pitchFamily="18" charset="0"/>
            </a:endParaRPr>
          </a:p>
        </p:txBody>
      </p:sp>
      <p:pic>
        <p:nvPicPr>
          <p:cNvPr id="4" name="Picture 3" descr="ss1"/>
          <p:cNvPicPr>
            <a:picLocks noChangeAspect="1"/>
          </p:cNvPicPr>
          <p:nvPr/>
        </p:nvPicPr>
        <p:blipFill>
          <a:blip r:embed="rId2"/>
          <a:srcRect t="3995" r="11442"/>
          <a:stretch>
            <a:fillRect/>
          </a:stretch>
        </p:blipFill>
        <p:spPr>
          <a:xfrm>
            <a:off x="7612380" y="4244340"/>
            <a:ext cx="1794510" cy="213233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push dir="u"/>
      </p:transition>
    </mc:Choice>
    <mc:Fallback xmlns="">
      <p:transition spd="slow">
        <p:push dir="u"/>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175" y="431800"/>
            <a:ext cx="10744200" cy="5740400"/>
          </a:xfrm>
        </p:spPr>
        <p:txBody>
          <a:bodyPr/>
          <a:lstStyle/>
          <a:p>
            <a:r>
              <a:rPr lang="en-US" altLang="en-US" sz="2400" b="1">
                <a:latin typeface="Times New Roman" panose="02020603050405020304" pitchFamily="18" charset="0"/>
                <a:cs typeface="Times New Roman" panose="02020603050405020304" pitchFamily="18" charset="0"/>
              </a:rPr>
              <a:t>3. Add your external entities:</a:t>
            </a:r>
          </a:p>
          <a:p>
            <a:r>
              <a:rPr lang="en-US" altLang="en-US" sz="2400">
                <a:latin typeface="Times New Roman" panose="02020603050405020304" pitchFamily="18" charset="0"/>
                <a:cs typeface="Times New Roman" panose="02020603050405020304" pitchFamily="18" charset="0"/>
              </a:rPr>
              <a:t>Using squares, rectangles, or any other shapes you want, you can list external entities that interact with the system.</a:t>
            </a:r>
          </a:p>
          <a:p>
            <a:endParaRPr lang="en-US" altLang="en-US" sz="2400">
              <a:latin typeface="Times New Roman" panose="02020603050405020304" pitchFamily="18" charset="0"/>
              <a:cs typeface="Times New Roman" panose="02020603050405020304" pitchFamily="18" charset="0"/>
            </a:endParaRPr>
          </a:p>
        </p:txBody>
      </p:sp>
      <p:pic>
        <p:nvPicPr>
          <p:cNvPr id="4" name="Picture 3" descr="ss2"/>
          <p:cNvPicPr>
            <a:picLocks noChangeAspect="1"/>
          </p:cNvPicPr>
          <p:nvPr/>
        </p:nvPicPr>
        <p:blipFill>
          <a:blip r:embed="rId2"/>
          <a:stretch>
            <a:fillRect/>
          </a:stretch>
        </p:blipFill>
        <p:spPr>
          <a:xfrm>
            <a:off x="3474720" y="2004695"/>
            <a:ext cx="5824220" cy="38893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6245" y="452120"/>
            <a:ext cx="10692130" cy="5720080"/>
          </a:xfrm>
        </p:spPr>
        <p:txBody>
          <a:bodyPr/>
          <a:lstStyle/>
          <a:p>
            <a:r>
              <a:rPr lang="en-US" altLang="en-US" sz="2400" b="1" dirty="0">
                <a:latin typeface="Times New Roman" panose="02020603050405020304" pitchFamily="18" charset="0"/>
                <a:cs typeface="Times New Roman" panose="02020603050405020304" pitchFamily="18" charset="0"/>
              </a:rPr>
              <a:t>4. Use arrows to outline the data flow</a:t>
            </a:r>
          </a:p>
          <a:p>
            <a:r>
              <a:rPr lang="en-US" altLang="en-US" sz="2400" dirty="0">
                <a:latin typeface="Times New Roman" panose="02020603050405020304" pitchFamily="18" charset="0"/>
                <a:cs typeface="Times New Roman" panose="02020603050405020304" pitchFamily="18" charset="0"/>
              </a:rPr>
              <a:t>With all the elements on the diagram, it’s time to add arrows to create the direction of the data flow. This will show how the external elements interact with the system.</a:t>
            </a:r>
          </a:p>
          <a:p>
            <a:r>
              <a:rPr lang="en-US" altLang="en-US" sz="2400" dirty="0">
                <a:latin typeface="Times New Roman" panose="02020603050405020304" pitchFamily="18" charset="0"/>
                <a:cs typeface="Times New Roman" panose="02020603050405020304" pitchFamily="18" charset="0"/>
              </a:rPr>
              <a:t>You’ll also have labels alongside the arrows to show the relationship between the two entities.</a:t>
            </a:r>
          </a:p>
          <a:p>
            <a:r>
              <a:rPr lang="en-US" altLang="en-US" sz="2400" dirty="0">
                <a:latin typeface="Times New Roman" panose="02020603050405020304" pitchFamily="18" charset="0"/>
                <a:cs typeface="Times New Roman" panose="02020603050405020304" pitchFamily="18" charset="0"/>
              </a:rPr>
              <a:t>Remember that data can flow both ways in the diagram. Using a double-ended arrow illustrates this.</a:t>
            </a:r>
          </a:p>
          <a:p>
            <a:endParaRPr lang="en-US" altLang="en-US" sz="2400" dirty="0">
              <a:latin typeface="Times New Roman" panose="02020603050405020304" pitchFamily="18" charset="0"/>
              <a:cs typeface="Times New Roman" panose="02020603050405020304" pitchFamily="18" charset="0"/>
            </a:endParaRPr>
          </a:p>
        </p:txBody>
      </p:sp>
      <p:pic>
        <p:nvPicPr>
          <p:cNvPr id="4" name="Picture 3" descr="ss4"/>
          <p:cNvPicPr>
            <a:picLocks noChangeAspect="1"/>
          </p:cNvPicPr>
          <p:nvPr/>
        </p:nvPicPr>
        <p:blipFill>
          <a:blip r:embed="rId2"/>
          <a:stretch>
            <a:fillRect/>
          </a:stretch>
        </p:blipFill>
        <p:spPr>
          <a:xfrm>
            <a:off x="4293870" y="3242945"/>
            <a:ext cx="3049270" cy="297307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357</TotalTime>
  <Words>1030</Words>
  <Application>Microsoft Office PowerPoint</Application>
  <PresentationFormat>Widescreen</PresentationFormat>
  <Paragraphs>99</Paragraphs>
  <Slides>18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Aptos</vt:lpstr>
      <vt:lpstr>Rockwell</vt:lpstr>
      <vt:lpstr>Rockwell Condensed</vt:lpstr>
      <vt:lpstr>Times New Roman</vt:lpstr>
      <vt:lpstr>Wingdings</vt:lpstr>
      <vt:lpstr>Wood Type</vt:lpstr>
      <vt:lpstr>CONTEXT DIAGRAM AND OTHER DFD LEVELS</vt:lpstr>
      <vt:lpstr>Group members:</vt:lpstr>
      <vt:lpstr>What is a context diagram?</vt:lpstr>
      <vt:lpstr>Example: Online hotel reservation system</vt:lpstr>
      <vt:lpstr>Why context diagrams are useful?</vt:lpstr>
      <vt:lpstr>PowerPoint Presentation</vt:lpstr>
      <vt:lpstr>how to create a context diagram</vt:lpstr>
      <vt:lpstr>PowerPoint Presentation</vt:lpstr>
      <vt:lpstr>PowerPoint Presentation</vt:lpstr>
      <vt:lpstr>PowerPoint Presentation</vt:lpstr>
      <vt:lpstr>What are DFD Levels</vt:lpstr>
      <vt:lpstr>Components of dfd diagram</vt:lpstr>
      <vt:lpstr>PowerPoint Presentation</vt:lpstr>
      <vt:lpstr>PowerPoint Presentation</vt:lpstr>
      <vt:lpstr>PowerPoint Presentation</vt:lpstr>
      <vt:lpstr>Benefits Of Using DFD</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CONTEXT DIAGRAM AND OTHER DFD LEVELS</dc:title>
  <dc:creator>Mavia Sikandar</dc:creator>
  <cp:lastModifiedBy>Rbiya</cp:lastModifiedBy>
  <cp:revision>19</cp:revision>
  <dcterms:created xsi:type="dcterms:W3CDTF">2025-01-05T06:09:00Z</dcterms:created>
  <dcterms:modified xsi:type="dcterms:W3CDTF">2025-01-08T16:29:38Z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B2AF7740A0544EE8B70F936DB27D3B1B_12</vt:lpwstr>
  </property>
  <property fmtid="{D5CDD505-2E9C-101B-9397-08002B2CF9AE}" pid="3" name="KSOProductBuildVer">
    <vt:lpwstr>1033-12.2.0.19307</vt:lpwstr>
  </property>
</Properties>
</file>