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86" r:id="rId3"/>
    <p:sldId id="257" r:id="rId4"/>
    <p:sldId id="265" r:id="rId5"/>
    <p:sldId id="258" r:id="rId6"/>
    <p:sldId id="262" r:id="rId7"/>
    <p:sldId id="312" r:id="rId8"/>
    <p:sldId id="313" r:id="rId9"/>
    <p:sldId id="261" r:id="rId10"/>
    <p:sldId id="314" r:id="rId11"/>
    <p:sldId id="268" r:id="rId12"/>
    <p:sldId id="282" r:id="rId13"/>
    <p:sldId id="260" r:id="rId14"/>
    <p:sldId id="315" r:id="rId15"/>
    <p:sldId id="278" r:id="rId16"/>
    <p:sldId id="270" r:id="rId17"/>
    <p:sldId id="284" r:id="rId18"/>
    <p:sldId id="280" r:id="rId19"/>
    <p:sldId id="316" r:id="rId20"/>
    <p:sldId id="290" r:id="rId21"/>
  </p:sldIdLst>
  <p:sldSz cx="9144000" cy="5143500" type="screen16x9"/>
  <p:notesSz cx="6858000" cy="9144000"/>
  <p:embeddedFontLst>
    <p:embeddedFont>
      <p:font typeface="Play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184B4D-F6AC-42F3-B635-EE1F0DCC58A2}">
  <a:tblStyle styleId="{1F184B4D-F6AC-42F3-B635-EE1F0DCC58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117" d="100"/>
          <a:sy n="117" d="100"/>
        </p:scale>
        <p:origin x="900" y="64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>
          <a:extLst>
            <a:ext uri="{FF2B5EF4-FFF2-40B4-BE49-F238E27FC236}">
              <a16:creationId xmlns:a16="http://schemas.microsoft.com/office/drawing/2014/main" id="{E7E2A347-E440-235D-BBA1-3980F547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>
            <a:extLst>
              <a:ext uri="{FF2B5EF4-FFF2-40B4-BE49-F238E27FC236}">
                <a16:creationId xmlns:a16="http://schemas.microsoft.com/office/drawing/2014/main" id="{36F91B3F-1DFB-E535-9310-E42839434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>
            <a:extLst>
              <a:ext uri="{FF2B5EF4-FFF2-40B4-BE49-F238E27FC236}">
                <a16:creationId xmlns:a16="http://schemas.microsoft.com/office/drawing/2014/main" id="{93158F67-F41B-D592-85C6-FD719FEE38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6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10a69f0788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10a69f0788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>
          <a:extLst>
            <a:ext uri="{FF2B5EF4-FFF2-40B4-BE49-F238E27FC236}">
              <a16:creationId xmlns:a16="http://schemas.microsoft.com/office/drawing/2014/main" id="{796D370F-2C43-1491-37A2-6BBD3CE73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>
            <a:extLst>
              <a:ext uri="{FF2B5EF4-FFF2-40B4-BE49-F238E27FC236}">
                <a16:creationId xmlns:a16="http://schemas.microsoft.com/office/drawing/2014/main" id="{0D8D6425-F398-E3E3-CFC5-81DE5631DD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>
            <a:extLst>
              <a:ext uri="{FF2B5EF4-FFF2-40B4-BE49-F238E27FC236}">
                <a16:creationId xmlns:a16="http://schemas.microsoft.com/office/drawing/2014/main" id="{C067C4DF-2C3D-A4B7-2362-564C6F4D3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897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a69f078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10a69f0788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7">
          <a:extLst>
            <a:ext uri="{FF2B5EF4-FFF2-40B4-BE49-F238E27FC236}">
              <a16:creationId xmlns:a16="http://schemas.microsoft.com/office/drawing/2014/main" id="{68B50E25-BDA5-2BF8-8BA1-19AA2C852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>
            <a:extLst>
              <a:ext uri="{FF2B5EF4-FFF2-40B4-BE49-F238E27FC236}">
                <a16:creationId xmlns:a16="http://schemas.microsoft.com/office/drawing/2014/main" id="{A20BF72B-66AB-3FDD-6812-1A9BC40ED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>
            <a:extLst>
              <a:ext uri="{FF2B5EF4-FFF2-40B4-BE49-F238E27FC236}">
                <a16:creationId xmlns:a16="http://schemas.microsoft.com/office/drawing/2014/main" id="{6FD0236A-D1CB-7F11-3194-54262A4DC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57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10a69f0788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10a69f0788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>
          <a:extLst>
            <a:ext uri="{FF2B5EF4-FFF2-40B4-BE49-F238E27FC236}">
              <a16:creationId xmlns:a16="http://schemas.microsoft.com/office/drawing/2014/main" id="{11FA258B-703E-CA25-0AA2-5B16D76A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>
            <a:extLst>
              <a:ext uri="{FF2B5EF4-FFF2-40B4-BE49-F238E27FC236}">
                <a16:creationId xmlns:a16="http://schemas.microsoft.com/office/drawing/2014/main" id="{0BBEFA21-1EE4-6214-4066-6FDE371F2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>
            <a:extLst>
              <a:ext uri="{FF2B5EF4-FFF2-40B4-BE49-F238E27FC236}">
                <a16:creationId xmlns:a16="http://schemas.microsoft.com/office/drawing/2014/main" id="{BC3133EA-9B65-9278-3F7C-FD3D933FF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4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>
          <a:extLst>
            <a:ext uri="{FF2B5EF4-FFF2-40B4-BE49-F238E27FC236}">
              <a16:creationId xmlns:a16="http://schemas.microsoft.com/office/drawing/2014/main" id="{D55E18F0-07F7-6AC7-5C8C-3224BE4E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>
            <a:extLst>
              <a:ext uri="{FF2B5EF4-FFF2-40B4-BE49-F238E27FC236}">
                <a16:creationId xmlns:a16="http://schemas.microsoft.com/office/drawing/2014/main" id="{75E61A5E-1142-9688-7BC2-CD640C8D27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>
            <a:extLst>
              <a:ext uri="{FF2B5EF4-FFF2-40B4-BE49-F238E27FC236}">
                <a16:creationId xmlns:a16="http://schemas.microsoft.com/office/drawing/2014/main" id="{F15508D1-3C75-E918-58FB-4043A0B9B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18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8"/>
          <p:cNvSpPr txBox="1">
            <a:spLocks noGrp="1"/>
          </p:cNvSpPr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8"/>
          <p:cNvSpPr txBox="1">
            <a:spLocks noGrp="1"/>
          </p:cNvSpPr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6" name="Google Shape;1736;p28"/>
          <p:cNvSpPr txBox="1">
            <a:spLocks noGrp="1"/>
          </p:cNvSpPr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8"/>
          <p:cNvSpPr txBox="1">
            <a:spLocks noGrp="1"/>
          </p:cNvSpPr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738" name="Google Shape;1738;p28"/>
          <p:cNvSpPr txBox="1">
            <a:spLocks noGrp="1"/>
          </p:cNvSpPr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8"/>
          <p:cNvSpPr txBox="1">
            <a:spLocks noGrp="1"/>
          </p:cNvSpPr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1"/>
          <p:cNvSpPr txBox="1">
            <a:spLocks noGrp="1"/>
          </p:cNvSpPr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8" name="Google Shape;2058;p31"/>
          <p:cNvSpPr txBox="1">
            <a:spLocks noGrp="1"/>
          </p:cNvSpPr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59" name="Google Shape;2059;p31"/>
          <p:cNvSpPr txBox="1">
            <a:spLocks noGrp="1"/>
          </p:cNvSpPr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0" name="Google Shape;2060;p31"/>
          <p:cNvSpPr txBox="1">
            <a:spLocks noGrp="1"/>
          </p:cNvSpPr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1" name="Google Shape;2061;p31"/>
          <p:cNvSpPr txBox="1">
            <a:spLocks noGrp="1"/>
          </p:cNvSpPr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31"/>
          <p:cNvSpPr txBox="1">
            <a:spLocks noGrp="1"/>
          </p:cNvSpPr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3" name="Google Shape;2063;p31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4" name="Google Shape;2064;p31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65" name="Google Shape;2065;p31"/>
          <p:cNvSpPr txBox="1">
            <a:spLocks noGrp="1"/>
          </p:cNvSpPr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31"/>
          <p:cNvSpPr txBox="1">
            <a:spLocks noGrp="1"/>
          </p:cNvSpPr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5" r:id="rId10"/>
    <p:sldLayoutId id="2147483667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80" r:id="rId17"/>
    <p:sldLayoutId id="2147483681" r:id="rId18"/>
    <p:sldLayoutId id="214748368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PRESENTASI </a:t>
            </a:r>
            <a:r>
              <a:rPr lang="en" sz="2800"/>
              <a:t>KELOMPOK 1</a:t>
            </a:r>
            <a:r>
              <a:rPr lang="en" sz="4100"/>
              <a:t> </a:t>
            </a:r>
            <a:r>
              <a:rPr lang="en-US" dirty="0">
                <a:solidFill>
                  <a:schemeClr val="lt2"/>
                </a:solidFill>
              </a:rPr>
              <a:t>SISTEM PENDUKUNG KEPUTUSAN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A informatika 2024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>
          <a:extLst>
            <a:ext uri="{FF2B5EF4-FFF2-40B4-BE49-F238E27FC236}">
              <a16:creationId xmlns:a16="http://schemas.microsoft.com/office/drawing/2014/main" id="{C4C757DC-65A1-BDF7-08B8-9731E985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41">
            <a:extLst>
              <a:ext uri="{FF2B5EF4-FFF2-40B4-BE49-F238E27FC236}">
                <a16:creationId xmlns:a16="http://schemas.microsoft.com/office/drawing/2014/main" id="{A54320D7-8F5B-0D00-5627-919387884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557" y="59871"/>
            <a:ext cx="7249886" cy="4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b="1" dirty="0" err="1"/>
              <a:t>Komponen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Pendukung</a:t>
            </a:r>
            <a:r>
              <a:rPr lang="en-US" sz="2000" b="1" dirty="0"/>
              <a:t> Keputusan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1. </a:t>
            </a:r>
            <a:r>
              <a:rPr lang="en-US" sz="1200" b="1" dirty="0"/>
              <a:t>Basis </a:t>
            </a:r>
            <a:r>
              <a:rPr lang="en-US" sz="1200" b="1" dirty="0" err="1"/>
              <a:t>Pengetahuan</a:t>
            </a:r>
            <a:endParaRPr lang="en-US" sz="1200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Basis </a:t>
            </a:r>
            <a:r>
              <a:rPr lang="en-US" sz="1200" dirty="0" err="1"/>
              <a:t>pengetahuan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elemen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DSS yang </a:t>
            </a:r>
            <a:r>
              <a:rPr lang="en-US" sz="1200" dirty="0" err="1"/>
              <a:t>berisi</a:t>
            </a:r>
            <a:r>
              <a:rPr lang="en-US" sz="1200" dirty="0"/>
              <a:t> data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internal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eksternal</a:t>
            </a:r>
            <a:r>
              <a:rPr lang="en-US" sz="1200" dirty="0"/>
              <a:t>.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utamanya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pustaka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subjek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 Basis </a:t>
            </a:r>
            <a:r>
              <a:rPr lang="en-US" sz="1200" dirty="0" err="1"/>
              <a:t>pengetahuan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oleh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penalaran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DSS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menganalisis</a:t>
            </a:r>
            <a:r>
              <a:rPr lang="en-US" sz="1200" dirty="0"/>
              <a:t> data dan </a:t>
            </a:r>
            <a:r>
              <a:rPr lang="en-US" sz="1200" dirty="0" err="1"/>
              <a:t>menentukan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yang </a:t>
            </a:r>
            <a:r>
              <a:rPr lang="en-US" sz="1200" dirty="0" err="1"/>
              <a:t>tepat</a:t>
            </a:r>
            <a:r>
              <a:rPr lang="en-US" sz="1200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2. </a:t>
            </a:r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Perangkat</a:t>
            </a:r>
            <a:r>
              <a:rPr lang="en-US" sz="1200" b="1" dirty="0"/>
              <a:t> </a:t>
            </a:r>
            <a:r>
              <a:rPr lang="en-US" sz="1200" b="1" dirty="0" err="1"/>
              <a:t>Lunak</a:t>
            </a:r>
            <a:endParaRPr lang="en-US" sz="1200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DSS </a:t>
            </a:r>
            <a:r>
              <a:rPr lang="en-US" sz="1200" dirty="0" err="1"/>
              <a:t>terdiri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model. Model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simulasi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dunia </a:t>
            </a:r>
            <a:r>
              <a:rPr lang="en-US" sz="1200" dirty="0" err="1"/>
              <a:t>nyata</a:t>
            </a:r>
            <a:r>
              <a:rPr lang="en-US" sz="1200" dirty="0"/>
              <a:t> yang </a:t>
            </a:r>
            <a:r>
              <a:rPr lang="en-US" sz="1200" dirty="0" err="1"/>
              <a:t>bertujuan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dan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meningkatkannya</a:t>
            </a:r>
            <a:r>
              <a:rPr lang="en-US" sz="1200" dirty="0"/>
              <a:t>. </a:t>
            </a:r>
            <a:r>
              <a:rPr lang="en-US" sz="1200" dirty="0" err="1"/>
              <a:t>Organisasi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model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memprediksi</a:t>
            </a:r>
            <a:r>
              <a:rPr lang="en-US" sz="1200" dirty="0"/>
              <a:t> </a:t>
            </a:r>
            <a:r>
              <a:rPr lang="en-US" sz="1200" dirty="0" err="1"/>
              <a:t>dampak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penyesuaian</a:t>
            </a:r>
            <a:r>
              <a:rPr lang="en-US" sz="1200" dirty="0"/>
              <a:t> yang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3. </a:t>
            </a:r>
            <a:r>
              <a:rPr lang="en-US" sz="1200" b="1" dirty="0" err="1"/>
              <a:t>Antarmuka</a:t>
            </a:r>
            <a:r>
              <a:rPr lang="en-US" sz="1200" b="1" dirty="0"/>
              <a:t> </a:t>
            </a:r>
            <a:r>
              <a:rPr lang="en-US" sz="1200" b="1" dirty="0" err="1"/>
              <a:t>Pengguna</a:t>
            </a:r>
            <a:endParaRPr lang="en-US" sz="1200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 err="1"/>
              <a:t>Antarmuka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dirancang</a:t>
            </a:r>
            <a:r>
              <a:rPr lang="en-US" sz="1200" dirty="0"/>
              <a:t> agar </a:t>
            </a:r>
            <a:r>
              <a:rPr lang="en-US" sz="1200" dirty="0" err="1"/>
              <a:t>navigasi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DSS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.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r>
              <a:rPr lang="en-US" sz="1200" dirty="0"/>
              <a:t> DSS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kemudahan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memanipulasi</a:t>
            </a:r>
            <a:r>
              <a:rPr lang="en-US" sz="1200" dirty="0"/>
              <a:t> data yang </a:t>
            </a:r>
            <a:r>
              <a:rPr lang="en-US" sz="1200" dirty="0" err="1"/>
              <a:t>tersedia</a:t>
            </a:r>
            <a:r>
              <a:rPr lang="en-US" sz="1200" dirty="0"/>
              <a:t>.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bisnis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mengevaluasi</a:t>
            </a:r>
            <a:r>
              <a:rPr lang="en-US" sz="1200" dirty="0"/>
              <a:t> </a:t>
            </a:r>
            <a:r>
              <a:rPr lang="en-US" sz="1200" dirty="0" err="1"/>
              <a:t>efektivitas</a:t>
            </a:r>
            <a:r>
              <a:rPr lang="en-US" sz="1200" dirty="0"/>
              <a:t> DSS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akhirnya</a:t>
            </a:r>
            <a:r>
              <a:rPr lang="en-US" sz="1200" dirty="0"/>
              <a:t>.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r>
              <a:rPr lang="en-US" sz="1200" dirty="0"/>
              <a:t> DSS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bervariasi</a:t>
            </a:r>
            <a:r>
              <a:rPr lang="en-US" sz="1200" dirty="0"/>
              <a:t>,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jendela</a:t>
            </a:r>
            <a:r>
              <a:rPr lang="en-US" sz="1200" dirty="0"/>
              <a:t> </a:t>
            </a:r>
            <a:r>
              <a:rPr lang="en-US" sz="1200" dirty="0" err="1"/>
              <a:t>sederhana</a:t>
            </a:r>
            <a:r>
              <a:rPr lang="en-US" sz="1200" dirty="0"/>
              <a:t>, </a:t>
            </a:r>
            <a:r>
              <a:rPr lang="en-US" sz="1200" dirty="0" err="1"/>
              <a:t>antarmuka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menu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kompleks</a:t>
            </a:r>
            <a:r>
              <a:rPr lang="en-US" sz="1200" dirty="0"/>
              <a:t>,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antarmuka</a:t>
            </a:r>
            <a:r>
              <a:rPr lang="en-US" sz="1200" dirty="0"/>
              <a:t> baris </a:t>
            </a:r>
            <a:r>
              <a:rPr lang="en-US" sz="1200" dirty="0" err="1"/>
              <a:t>perintah</a:t>
            </a:r>
            <a:r>
              <a:rPr lang="en-US" sz="1200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4. </a:t>
            </a:r>
            <a:r>
              <a:rPr lang="en-US" sz="1200" b="1" dirty="0" err="1"/>
              <a:t>Arsitektur</a:t>
            </a:r>
            <a:r>
              <a:rPr lang="en-US" sz="1200" b="1" dirty="0"/>
              <a:t> </a:t>
            </a:r>
            <a:r>
              <a:rPr lang="en-US" sz="1200" b="1" dirty="0" err="1"/>
              <a:t>Sistem</a:t>
            </a:r>
            <a:r>
              <a:rPr lang="en-US" sz="1200" b="1" dirty="0"/>
              <a:t> Basis </a:t>
            </a:r>
            <a:r>
              <a:rPr lang="en-US" sz="1200" b="1" dirty="0" err="1"/>
              <a:t>Pengetahuan</a:t>
            </a:r>
            <a:endParaRPr lang="en-US" sz="1200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dirty="0"/>
              <a:t>Basis </a:t>
            </a:r>
            <a:r>
              <a:rPr lang="en-US" sz="1200" dirty="0" err="1"/>
              <a:t>pengetahuan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pendukung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</a:t>
            </a:r>
            <a:r>
              <a:rPr lang="en-US" sz="1200" dirty="0" err="1"/>
              <a:t>pengetahuan</a:t>
            </a:r>
            <a:r>
              <a:rPr lang="en-US" sz="1200" dirty="0"/>
              <a:t>, di mana data internal dan </a:t>
            </a:r>
            <a:r>
              <a:rPr lang="en-US" sz="1200" dirty="0" err="1"/>
              <a:t>eksternal</a:t>
            </a:r>
            <a:r>
              <a:rPr lang="en-US" sz="1200" dirty="0"/>
              <a:t> </a:t>
            </a:r>
            <a:r>
              <a:rPr lang="en-US" sz="1200" dirty="0" err="1"/>
              <a:t>disimpan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proses </a:t>
            </a:r>
            <a:r>
              <a:rPr lang="en-US" sz="1200" dirty="0" err="1"/>
              <a:t>analisis</a:t>
            </a:r>
            <a:r>
              <a:rPr lang="en-US" sz="1200" dirty="0"/>
              <a:t> dan </a:t>
            </a:r>
            <a:r>
              <a:rPr lang="en-US" sz="1200" dirty="0" err="1"/>
              <a:t>pengambilan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261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2" name="Google Shape;2982;p52"/>
          <p:cNvGrpSpPr/>
          <p:nvPr/>
        </p:nvGrpSpPr>
        <p:grpSpPr>
          <a:xfrm>
            <a:off x="652247" y="1321028"/>
            <a:ext cx="795537" cy="795537"/>
            <a:chOff x="851175" y="1582401"/>
            <a:chExt cx="964872" cy="964872"/>
          </a:xfrm>
        </p:grpSpPr>
        <p:sp>
          <p:nvSpPr>
            <p:cNvPr id="2983" name="Google Shape;2983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5" name="Google Shape;2985;p52"/>
          <p:cNvGrpSpPr/>
          <p:nvPr/>
        </p:nvGrpSpPr>
        <p:grpSpPr>
          <a:xfrm>
            <a:off x="652247" y="3793751"/>
            <a:ext cx="795537" cy="795537"/>
            <a:chOff x="851175" y="1582401"/>
            <a:chExt cx="964872" cy="964872"/>
          </a:xfrm>
        </p:grpSpPr>
        <p:sp>
          <p:nvSpPr>
            <p:cNvPr id="2986" name="Google Shape;2986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8" name="Google Shape;2988;p52"/>
          <p:cNvGrpSpPr/>
          <p:nvPr/>
        </p:nvGrpSpPr>
        <p:grpSpPr>
          <a:xfrm>
            <a:off x="652247" y="2504666"/>
            <a:ext cx="795537" cy="795537"/>
            <a:chOff x="851175" y="1582401"/>
            <a:chExt cx="964872" cy="964872"/>
          </a:xfrm>
        </p:grpSpPr>
        <p:sp>
          <p:nvSpPr>
            <p:cNvPr id="2989" name="Google Shape;2989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713250" y="9827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Pendukung</a:t>
            </a:r>
            <a:r>
              <a:rPr lang="en-US" sz="2400" dirty="0"/>
              <a:t> Keputusan (DSS)</a:t>
            </a:r>
            <a:endParaRPr sz="2400" dirty="0"/>
          </a:p>
        </p:txBody>
      </p:sp>
      <p:grpSp>
        <p:nvGrpSpPr>
          <p:cNvPr id="2992" name="Google Shape;2992;p52"/>
          <p:cNvGrpSpPr/>
          <p:nvPr/>
        </p:nvGrpSpPr>
        <p:grpSpPr>
          <a:xfrm>
            <a:off x="5043782" y="1345139"/>
            <a:ext cx="795537" cy="795537"/>
            <a:chOff x="851175" y="1582401"/>
            <a:chExt cx="964872" cy="964872"/>
          </a:xfrm>
        </p:grpSpPr>
        <p:sp>
          <p:nvSpPr>
            <p:cNvPr id="2993" name="Google Shape;2993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52"/>
          <p:cNvGrpSpPr/>
          <p:nvPr/>
        </p:nvGrpSpPr>
        <p:grpSpPr>
          <a:xfrm>
            <a:off x="5043782" y="3712414"/>
            <a:ext cx="795537" cy="795537"/>
            <a:chOff x="851175" y="1582401"/>
            <a:chExt cx="964872" cy="964872"/>
          </a:xfrm>
        </p:grpSpPr>
        <p:sp>
          <p:nvSpPr>
            <p:cNvPr id="2996" name="Google Shape;2996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52"/>
          <p:cNvGrpSpPr/>
          <p:nvPr/>
        </p:nvGrpSpPr>
        <p:grpSpPr>
          <a:xfrm>
            <a:off x="5043782" y="2528777"/>
            <a:ext cx="795537" cy="795537"/>
            <a:chOff x="851175" y="1582401"/>
            <a:chExt cx="964872" cy="964872"/>
          </a:xfrm>
        </p:grpSpPr>
        <p:sp>
          <p:nvSpPr>
            <p:cNvPr id="2999" name="Google Shape;2999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1" name="Google Shape;3001;p52"/>
          <p:cNvGrpSpPr/>
          <p:nvPr/>
        </p:nvGrpSpPr>
        <p:grpSpPr>
          <a:xfrm>
            <a:off x="5257750" y="2703670"/>
            <a:ext cx="367600" cy="445750"/>
            <a:chOff x="-8587725" y="805250"/>
            <a:chExt cx="367600" cy="445750"/>
          </a:xfrm>
        </p:grpSpPr>
        <p:sp>
          <p:nvSpPr>
            <p:cNvPr id="3002" name="Google Shape;3002;p52"/>
            <p:cNvSpPr/>
            <p:nvPr/>
          </p:nvSpPr>
          <p:spPr>
            <a:xfrm>
              <a:off x="-8587725" y="805250"/>
              <a:ext cx="315500" cy="393650"/>
            </a:xfrm>
            <a:custGeom>
              <a:avLst/>
              <a:gdLst/>
              <a:ahLst/>
              <a:cxnLst/>
              <a:rect l="l" t="t" r="r" b="b"/>
              <a:pathLst>
                <a:path w="12620" h="15746" extrusionOk="0">
                  <a:moveTo>
                    <a:pt x="10507" y="3126"/>
                  </a:moveTo>
                  <a:lnTo>
                    <a:pt x="10507" y="4197"/>
                  </a:lnTo>
                  <a:lnTo>
                    <a:pt x="6079" y="4197"/>
                  </a:lnTo>
                  <a:lnTo>
                    <a:pt x="4111" y="7468"/>
                  </a:lnTo>
                  <a:lnTo>
                    <a:pt x="2808" y="4197"/>
                  </a:lnTo>
                  <a:lnTo>
                    <a:pt x="2114" y="4197"/>
                  </a:lnTo>
                  <a:lnTo>
                    <a:pt x="2114" y="3126"/>
                  </a:lnTo>
                  <a:lnTo>
                    <a:pt x="3532" y="3126"/>
                  </a:lnTo>
                  <a:lnTo>
                    <a:pt x="4313" y="5123"/>
                  </a:lnTo>
                  <a:lnTo>
                    <a:pt x="5500" y="3126"/>
                  </a:lnTo>
                  <a:close/>
                  <a:moveTo>
                    <a:pt x="8452" y="5239"/>
                  </a:moveTo>
                  <a:lnTo>
                    <a:pt x="9176" y="5992"/>
                  </a:lnTo>
                  <a:lnTo>
                    <a:pt x="8626" y="6542"/>
                  </a:lnTo>
                  <a:lnTo>
                    <a:pt x="9176" y="7121"/>
                  </a:lnTo>
                  <a:lnTo>
                    <a:pt x="8452" y="7844"/>
                  </a:lnTo>
                  <a:lnTo>
                    <a:pt x="7873" y="7294"/>
                  </a:lnTo>
                  <a:lnTo>
                    <a:pt x="7323" y="7844"/>
                  </a:lnTo>
                  <a:lnTo>
                    <a:pt x="6600" y="7121"/>
                  </a:lnTo>
                  <a:lnTo>
                    <a:pt x="7150" y="6542"/>
                  </a:lnTo>
                  <a:lnTo>
                    <a:pt x="6600" y="5992"/>
                  </a:lnTo>
                  <a:lnTo>
                    <a:pt x="7323" y="5239"/>
                  </a:lnTo>
                  <a:lnTo>
                    <a:pt x="7873" y="5818"/>
                  </a:lnTo>
                  <a:lnTo>
                    <a:pt x="8452" y="5239"/>
                  </a:lnTo>
                  <a:close/>
                  <a:moveTo>
                    <a:pt x="4747" y="9436"/>
                  </a:moveTo>
                  <a:lnTo>
                    <a:pt x="4747" y="10478"/>
                  </a:lnTo>
                  <a:lnTo>
                    <a:pt x="2114" y="10478"/>
                  </a:lnTo>
                  <a:lnTo>
                    <a:pt x="2114" y="9436"/>
                  </a:lnTo>
                  <a:close/>
                  <a:moveTo>
                    <a:pt x="10507" y="9436"/>
                  </a:moveTo>
                  <a:lnTo>
                    <a:pt x="10507" y="10478"/>
                  </a:lnTo>
                  <a:lnTo>
                    <a:pt x="7873" y="10478"/>
                  </a:lnTo>
                  <a:lnTo>
                    <a:pt x="7873" y="9436"/>
                  </a:lnTo>
                  <a:close/>
                  <a:moveTo>
                    <a:pt x="4747" y="11549"/>
                  </a:moveTo>
                  <a:lnTo>
                    <a:pt x="4747" y="12591"/>
                  </a:lnTo>
                  <a:lnTo>
                    <a:pt x="2114" y="12591"/>
                  </a:lnTo>
                  <a:lnTo>
                    <a:pt x="2114" y="11549"/>
                  </a:lnTo>
                  <a:close/>
                  <a:moveTo>
                    <a:pt x="10507" y="11549"/>
                  </a:moveTo>
                  <a:lnTo>
                    <a:pt x="10507" y="12591"/>
                  </a:lnTo>
                  <a:lnTo>
                    <a:pt x="7873" y="12591"/>
                  </a:lnTo>
                  <a:lnTo>
                    <a:pt x="7873" y="11549"/>
                  </a:lnTo>
                  <a:close/>
                  <a:moveTo>
                    <a:pt x="1" y="1"/>
                  </a:moveTo>
                  <a:lnTo>
                    <a:pt x="1" y="15745"/>
                  </a:lnTo>
                  <a:lnTo>
                    <a:pt x="12620" y="15745"/>
                  </a:lnTo>
                  <a:lnTo>
                    <a:pt x="12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2"/>
            <p:cNvSpPr/>
            <p:nvPr/>
          </p:nvSpPr>
          <p:spPr>
            <a:xfrm>
              <a:off x="-8534900" y="857350"/>
              <a:ext cx="314775" cy="393650"/>
            </a:xfrm>
            <a:custGeom>
              <a:avLst/>
              <a:gdLst/>
              <a:ahLst/>
              <a:cxnLst/>
              <a:rect l="l" t="t" r="r" b="b"/>
              <a:pathLst>
                <a:path w="12591" h="15746" extrusionOk="0">
                  <a:moveTo>
                    <a:pt x="11549" y="1"/>
                  </a:moveTo>
                  <a:lnTo>
                    <a:pt x="11549" y="14703"/>
                  </a:lnTo>
                  <a:lnTo>
                    <a:pt x="1" y="14703"/>
                  </a:lnTo>
                  <a:lnTo>
                    <a:pt x="1" y="15745"/>
                  </a:lnTo>
                  <a:lnTo>
                    <a:pt x="12591" y="15745"/>
                  </a:lnTo>
                  <a:lnTo>
                    <a:pt x="12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52"/>
          <p:cNvGrpSpPr/>
          <p:nvPr/>
        </p:nvGrpSpPr>
        <p:grpSpPr>
          <a:xfrm>
            <a:off x="5218313" y="3887245"/>
            <a:ext cx="446475" cy="445875"/>
            <a:chOff x="-8121750" y="1486725"/>
            <a:chExt cx="446475" cy="445875"/>
          </a:xfrm>
        </p:grpSpPr>
        <p:sp>
          <p:nvSpPr>
            <p:cNvPr id="3005" name="Google Shape;3005;p52"/>
            <p:cNvSpPr/>
            <p:nvPr/>
          </p:nvSpPr>
          <p:spPr>
            <a:xfrm>
              <a:off x="-7950975" y="1657275"/>
              <a:ext cx="240250" cy="39425"/>
            </a:xfrm>
            <a:custGeom>
              <a:avLst/>
              <a:gdLst/>
              <a:ahLst/>
              <a:cxnLst/>
              <a:rect l="l" t="t" r="r" b="b"/>
              <a:pathLst>
                <a:path w="9610" h="1577" extrusionOk="0">
                  <a:moveTo>
                    <a:pt x="2077" y="1"/>
                  </a:moveTo>
                  <a:cubicBezTo>
                    <a:pt x="1377" y="1"/>
                    <a:pt x="696" y="26"/>
                    <a:pt x="58" y="72"/>
                  </a:cubicBezTo>
                  <a:cubicBezTo>
                    <a:pt x="29" y="564"/>
                    <a:pt x="0" y="1056"/>
                    <a:pt x="0" y="1577"/>
                  </a:cubicBezTo>
                  <a:lnTo>
                    <a:pt x="9609" y="1577"/>
                  </a:lnTo>
                  <a:cubicBezTo>
                    <a:pt x="9291" y="1316"/>
                    <a:pt x="8712" y="998"/>
                    <a:pt x="7873" y="738"/>
                  </a:cubicBezTo>
                  <a:cubicBezTo>
                    <a:pt x="6164" y="204"/>
                    <a:pt x="4046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2"/>
            <p:cNvSpPr/>
            <p:nvPr/>
          </p:nvSpPr>
          <p:spPr>
            <a:xfrm>
              <a:off x="-7821475" y="1722725"/>
              <a:ext cx="110750" cy="34775"/>
            </a:xfrm>
            <a:custGeom>
              <a:avLst/>
              <a:gdLst/>
              <a:ahLst/>
              <a:cxnLst/>
              <a:rect l="l" t="t" r="r" b="b"/>
              <a:pathLst>
                <a:path w="4430" h="1391" extrusionOk="0">
                  <a:moveTo>
                    <a:pt x="59" y="1"/>
                  </a:moveTo>
                  <a:cubicBezTo>
                    <a:pt x="59" y="493"/>
                    <a:pt x="30" y="956"/>
                    <a:pt x="1" y="1390"/>
                  </a:cubicBezTo>
                  <a:cubicBezTo>
                    <a:pt x="1014" y="1274"/>
                    <a:pt x="1911" y="1072"/>
                    <a:pt x="2693" y="840"/>
                  </a:cubicBezTo>
                  <a:cubicBezTo>
                    <a:pt x="3532" y="580"/>
                    <a:pt x="4111" y="261"/>
                    <a:pt x="4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2"/>
            <p:cNvSpPr/>
            <p:nvPr/>
          </p:nvSpPr>
          <p:spPr>
            <a:xfrm>
              <a:off x="-8121750" y="1490475"/>
              <a:ext cx="180925" cy="219250"/>
            </a:xfrm>
            <a:custGeom>
              <a:avLst/>
              <a:gdLst/>
              <a:ahLst/>
              <a:cxnLst/>
              <a:rect l="l" t="t" r="r" b="b"/>
              <a:pathLst>
                <a:path w="7237" h="8770" extrusionOk="0">
                  <a:moveTo>
                    <a:pt x="7236" y="0"/>
                  </a:moveTo>
                  <a:lnTo>
                    <a:pt x="7236" y="0"/>
                  </a:lnTo>
                  <a:cubicBezTo>
                    <a:pt x="3127" y="782"/>
                    <a:pt x="1" y="4400"/>
                    <a:pt x="1" y="8770"/>
                  </a:cubicBezTo>
                  <a:cubicBezTo>
                    <a:pt x="1" y="7178"/>
                    <a:pt x="2664" y="6165"/>
                    <a:pt x="5905" y="5789"/>
                  </a:cubicBezTo>
                  <a:cubicBezTo>
                    <a:pt x="6050" y="4023"/>
                    <a:pt x="6426" y="1563"/>
                    <a:pt x="7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2"/>
            <p:cNvSpPr/>
            <p:nvPr/>
          </p:nvSpPr>
          <p:spPr>
            <a:xfrm>
              <a:off x="-8121750" y="1709700"/>
              <a:ext cx="180925" cy="219275"/>
            </a:xfrm>
            <a:custGeom>
              <a:avLst/>
              <a:gdLst/>
              <a:ahLst/>
              <a:cxnLst/>
              <a:rect l="l" t="t" r="r" b="b"/>
              <a:pathLst>
                <a:path w="7237" h="8771" extrusionOk="0">
                  <a:moveTo>
                    <a:pt x="1" y="1"/>
                  </a:moveTo>
                  <a:cubicBezTo>
                    <a:pt x="1" y="4371"/>
                    <a:pt x="3127" y="7989"/>
                    <a:pt x="7236" y="8770"/>
                  </a:cubicBezTo>
                  <a:cubicBezTo>
                    <a:pt x="6426" y="7236"/>
                    <a:pt x="6050" y="4747"/>
                    <a:pt x="5905" y="2982"/>
                  </a:cubicBezTo>
                  <a:cubicBezTo>
                    <a:pt x="2664" y="2606"/>
                    <a:pt x="1" y="159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2"/>
            <p:cNvSpPr/>
            <p:nvPr/>
          </p:nvSpPr>
          <p:spPr>
            <a:xfrm>
              <a:off x="-7948075" y="1786400"/>
              <a:ext cx="98425" cy="146200"/>
            </a:xfrm>
            <a:custGeom>
              <a:avLst/>
              <a:gdLst/>
              <a:ahLst/>
              <a:cxnLst/>
              <a:rect l="l" t="t" r="r" b="b"/>
              <a:pathLst>
                <a:path w="3937" h="5848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1332"/>
                    <a:pt x="347" y="2577"/>
                    <a:pt x="637" y="3590"/>
                  </a:cubicBezTo>
                  <a:cubicBezTo>
                    <a:pt x="984" y="4921"/>
                    <a:pt x="1389" y="5587"/>
                    <a:pt x="1679" y="5847"/>
                  </a:cubicBezTo>
                  <a:lnTo>
                    <a:pt x="2258" y="5847"/>
                  </a:lnTo>
                  <a:cubicBezTo>
                    <a:pt x="2547" y="5587"/>
                    <a:pt x="2952" y="4921"/>
                    <a:pt x="3328" y="3590"/>
                  </a:cubicBezTo>
                  <a:cubicBezTo>
                    <a:pt x="3589" y="2577"/>
                    <a:pt x="3792" y="1332"/>
                    <a:pt x="3936" y="1"/>
                  </a:cubicBezTo>
                  <a:lnTo>
                    <a:pt x="3936" y="1"/>
                  </a:lnTo>
                  <a:cubicBezTo>
                    <a:pt x="3285" y="59"/>
                    <a:pt x="2627" y="88"/>
                    <a:pt x="1968" y="88"/>
                  </a:cubicBezTo>
                  <a:cubicBezTo>
                    <a:pt x="1310" y="88"/>
                    <a:pt x="651" y="5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2"/>
            <p:cNvSpPr/>
            <p:nvPr/>
          </p:nvSpPr>
          <p:spPr>
            <a:xfrm>
              <a:off x="-7856925" y="1709725"/>
              <a:ext cx="181650" cy="219250"/>
            </a:xfrm>
            <a:custGeom>
              <a:avLst/>
              <a:gdLst/>
              <a:ahLst/>
              <a:cxnLst/>
              <a:rect l="l" t="t" r="r" b="b"/>
              <a:pathLst>
                <a:path w="7266" h="8770" extrusionOk="0">
                  <a:moveTo>
                    <a:pt x="7265" y="0"/>
                  </a:moveTo>
                  <a:lnTo>
                    <a:pt x="7265" y="0"/>
                  </a:lnTo>
                  <a:cubicBezTo>
                    <a:pt x="7265" y="1592"/>
                    <a:pt x="4603" y="2605"/>
                    <a:pt x="1361" y="2981"/>
                  </a:cubicBezTo>
                  <a:cubicBezTo>
                    <a:pt x="1187" y="4746"/>
                    <a:pt x="811" y="7235"/>
                    <a:pt x="1" y="8769"/>
                  </a:cubicBezTo>
                  <a:cubicBezTo>
                    <a:pt x="4140" y="7988"/>
                    <a:pt x="7265" y="4370"/>
                    <a:pt x="7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2"/>
            <p:cNvSpPr/>
            <p:nvPr/>
          </p:nvSpPr>
          <p:spPr>
            <a:xfrm>
              <a:off x="-7948075" y="1486725"/>
              <a:ext cx="272800" cy="223000"/>
            </a:xfrm>
            <a:custGeom>
              <a:avLst/>
              <a:gdLst/>
              <a:ahLst/>
              <a:cxnLst/>
              <a:rect l="l" t="t" r="r" b="b"/>
              <a:pathLst>
                <a:path w="10912" h="8920" extrusionOk="0">
                  <a:moveTo>
                    <a:pt x="1992" y="0"/>
                  </a:moveTo>
                  <a:cubicBezTo>
                    <a:pt x="1888" y="0"/>
                    <a:pt x="1783" y="2"/>
                    <a:pt x="1679" y="6"/>
                  </a:cubicBezTo>
                  <a:cubicBezTo>
                    <a:pt x="1389" y="266"/>
                    <a:pt x="984" y="932"/>
                    <a:pt x="637" y="2263"/>
                  </a:cubicBezTo>
                  <a:cubicBezTo>
                    <a:pt x="347" y="3305"/>
                    <a:pt x="145" y="4521"/>
                    <a:pt x="0" y="5852"/>
                  </a:cubicBezTo>
                  <a:cubicBezTo>
                    <a:pt x="666" y="5794"/>
                    <a:pt x="1302" y="5765"/>
                    <a:pt x="1968" y="5765"/>
                  </a:cubicBezTo>
                  <a:cubicBezTo>
                    <a:pt x="6396" y="5765"/>
                    <a:pt x="10911" y="6865"/>
                    <a:pt x="10911" y="8920"/>
                  </a:cubicBezTo>
                  <a:cubicBezTo>
                    <a:pt x="10911" y="4016"/>
                    <a:pt x="6941" y="0"/>
                    <a:pt x="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2"/>
            <p:cNvSpPr/>
            <p:nvPr/>
          </p:nvSpPr>
          <p:spPr>
            <a:xfrm>
              <a:off x="-8087000" y="1722725"/>
              <a:ext cx="110725" cy="34775"/>
            </a:xfrm>
            <a:custGeom>
              <a:avLst/>
              <a:gdLst/>
              <a:ahLst/>
              <a:cxnLst/>
              <a:rect l="l" t="t" r="r" b="b"/>
              <a:pathLst>
                <a:path w="4429" h="1391" extrusionOk="0">
                  <a:moveTo>
                    <a:pt x="0" y="1"/>
                  </a:moveTo>
                  <a:cubicBezTo>
                    <a:pt x="347" y="290"/>
                    <a:pt x="897" y="580"/>
                    <a:pt x="1737" y="840"/>
                  </a:cubicBezTo>
                  <a:cubicBezTo>
                    <a:pt x="2518" y="1072"/>
                    <a:pt x="3444" y="1274"/>
                    <a:pt x="4428" y="1390"/>
                  </a:cubicBezTo>
                  <a:cubicBezTo>
                    <a:pt x="4399" y="927"/>
                    <a:pt x="4399" y="464"/>
                    <a:pt x="4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2"/>
            <p:cNvSpPr/>
            <p:nvPr/>
          </p:nvSpPr>
          <p:spPr>
            <a:xfrm>
              <a:off x="-8087000" y="1661950"/>
              <a:ext cx="110725" cy="34750"/>
            </a:xfrm>
            <a:custGeom>
              <a:avLst/>
              <a:gdLst/>
              <a:ahLst/>
              <a:cxnLst/>
              <a:rect l="l" t="t" r="r" b="b"/>
              <a:pathLst>
                <a:path w="4429" h="1390" extrusionOk="0">
                  <a:moveTo>
                    <a:pt x="4428" y="1"/>
                  </a:moveTo>
                  <a:cubicBezTo>
                    <a:pt x="3444" y="116"/>
                    <a:pt x="2518" y="319"/>
                    <a:pt x="1737" y="551"/>
                  </a:cubicBezTo>
                  <a:cubicBezTo>
                    <a:pt x="897" y="811"/>
                    <a:pt x="347" y="1129"/>
                    <a:pt x="0" y="1390"/>
                  </a:cubicBezTo>
                  <a:lnTo>
                    <a:pt x="4370" y="1390"/>
                  </a:lnTo>
                  <a:cubicBezTo>
                    <a:pt x="4399" y="927"/>
                    <a:pt x="4399" y="464"/>
                    <a:pt x="4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2"/>
            <p:cNvSpPr/>
            <p:nvPr/>
          </p:nvSpPr>
          <p:spPr>
            <a:xfrm>
              <a:off x="-7950975" y="1722725"/>
              <a:ext cx="104925" cy="39575"/>
            </a:xfrm>
            <a:custGeom>
              <a:avLst/>
              <a:gdLst/>
              <a:ahLst/>
              <a:cxnLst/>
              <a:rect l="l" t="t" r="r" b="b"/>
              <a:pathLst>
                <a:path w="4197" h="1583" extrusionOk="0">
                  <a:moveTo>
                    <a:pt x="0" y="1"/>
                  </a:moveTo>
                  <a:cubicBezTo>
                    <a:pt x="0" y="522"/>
                    <a:pt x="29" y="1014"/>
                    <a:pt x="58" y="1506"/>
                  </a:cubicBezTo>
                  <a:cubicBezTo>
                    <a:pt x="740" y="1552"/>
                    <a:pt x="1463" y="1582"/>
                    <a:pt x="2200" y="1582"/>
                  </a:cubicBezTo>
                  <a:cubicBezTo>
                    <a:pt x="2841" y="1582"/>
                    <a:pt x="3493" y="1560"/>
                    <a:pt x="4139" y="1506"/>
                  </a:cubicBezTo>
                  <a:cubicBezTo>
                    <a:pt x="4168" y="1014"/>
                    <a:pt x="4168" y="522"/>
                    <a:pt x="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5" name="Google Shape;3015;p52"/>
          <p:cNvSpPr/>
          <p:nvPr/>
        </p:nvSpPr>
        <p:spPr>
          <a:xfrm>
            <a:off x="826790" y="3968295"/>
            <a:ext cx="446450" cy="446450"/>
          </a:xfrm>
          <a:custGeom>
            <a:avLst/>
            <a:gdLst/>
            <a:ahLst/>
            <a:cxnLst/>
            <a:rect l="l" t="t" r="r" b="b"/>
            <a:pathLst>
              <a:path w="17858" h="17858" extrusionOk="0">
                <a:moveTo>
                  <a:pt x="10043" y="7062"/>
                </a:moveTo>
                <a:lnTo>
                  <a:pt x="10796" y="7815"/>
                </a:lnTo>
                <a:lnTo>
                  <a:pt x="9667" y="8915"/>
                </a:lnTo>
                <a:lnTo>
                  <a:pt x="10796" y="10043"/>
                </a:lnTo>
                <a:lnTo>
                  <a:pt x="10043" y="10767"/>
                </a:lnTo>
                <a:lnTo>
                  <a:pt x="8943" y="9667"/>
                </a:lnTo>
                <a:lnTo>
                  <a:pt x="7815" y="10767"/>
                </a:lnTo>
                <a:lnTo>
                  <a:pt x="7062" y="10043"/>
                </a:lnTo>
                <a:lnTo>
                  <a:pt x="8191" y="8915"/>
                </a:lnTo>
                <a:lnTo>
                  <a:pt x="7062" y="7815"/>
                </a:lnTo>
                <a:lnTo>
                  <a:pt x="7815" y="7062"/>
                </a:lnTo>
                <a:lnTo>
                  <a:pt x="8943" y="8191"/>
                </a:lnTo>
                <a:lnTo>
                  <a:pt x="10043" y="7062"/>
                </a:lnTo>
                <a:close/>
                <a:moveTo>
                  <a:pt x="7351" y="3676"/>
                </a:moveTo>
                <a:lnTo>
                  <a:pt x="7351" y="4718"/>
                </a:lnTo>
                <a:lnTo>
                  <a:pt x="5789" y="4718"/>
                </a:lnTo>
                <a:lnTo>
                  <a:pt x="5789" y="13111"/>
                </a:lnTo>
                <a:lnTo>
                  <a:pt x="7351" y="13111"/>
                </a:lnTo>
                <a:lnTo>
                  <a:pt x="7351" y="14182"/>
                </a:lnTo>
                <a:lnTo>
                  <a:pt x="4718" y="14182"/>
                </a:lnTo>
                <a:lnTo>
                  <a:pt x="4718" y="3676"/>
                </a:lnTo>
                <a:close/>
                <a:moveTo>
                  <a:pt x="13140" y="3676"/>
                </a:moveTo>
                <a:lnTo>
                  <a:pt x="13140" y="14182"/>
                </a:lnTo>
                <a:lnTo>
                  <a:pt x="10506" y="14182"/>
                </a:lnTo>
                <a:lnTo>
                  <a:pt x="10506" y="13111"/>
                </a:lnTo>
                <a:lnTo>
                  <a:pt x="12069" y="13111"/>
                </a:lnTo>
                <a:lnTo>
                  <a:pt x="12069" y="4718"/>
                </a:lnTo>
                <a:lnTo>
                  <a:pt x="10506" y="4718"/>
                </a:lnTo>
                <a:lnTo>
                  <a:pt x="10506" y="3676"/>
                </a:lnTo>
                <a:close/>
                <a:moveTo>
                  <a:pt x="8943" y="0"/>
                </a:moveTo>
                <a:cubicBezTo>
                  <a:pt x="3994" y="0"/>
                  <a:pt x="0" y="3994"/>
                  <a:pt x="0" y="8915"/>
                </a:cubicBezTo>
                <a:cubicBezTo>
                  <a:pt x="0" y="13864"/>
                  <a:pt x="3994" y="17858"/>
                  <a:pt x="8943" y="17858"/>
                </a:cubicBezTo>
                <a:cubicBezTo>
                  <a:pt x="13864" y="17858"/>
                  <a:pt x="17858" y="13864"/>
                  <a:pt x="17858" y="8915"/>
                </a:cubicBezTo>
                <a:cubicBezTo>
                  <a:pt x="17858" y="3994"/>
                  <a:pt x="13864" y="0"/>
                  <a:pt x="89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6" name="Google Shape;3016;p52"/>
          <p:cNvGrpSpPr/>
          <p:nvPr/>
        </p:nvGrpSpPr>
        <p:grpSpPr>
          <a:xfrm>
            <a:off x="5217238" y="1519683"/>
            <a:ext cx="448625" cy="446450"/>
            <a:chOff x="-5406925" y="1491925"/>
            <a:chExt cx="448625" cy="446450"/>
          </a:xfrm>
        </p:grpSpPr>
        <p:sp>
          <p:nvSpPr>
            <p:cNvPr id="3017" name="Google Shape;3017;p52"/>
            <p:cNvSpPr/>
            <p:nvPr/>
          </p:nvSpPr>
          <p:spPr>
            <a:xfrm>
              <a:off x="-5184075" y="1491925"/>
              <a:ext cx="81800" cy="93350"/>
            </a:xfrm>
            <a:custGeom>
              <a:avLst/>
              <a:gdLst/>
              <a:ahLst/>
              <a:cxnLst/>
              <a:rect l="l" t="t" r="r" b="b"/>
              <a:pathLst>
                <a:path w="3272" h="3734" extrusionOk="0">
                  <a:moveTo>
                    <a:pt x="1" y="0"/>
                  </a:moveTo>
                  <a:lnTo>
                    <a:pt x="1" y="3734"/>
                  </a:lnTo>
                  <a:lnTo>
                    <a:pt x="3271" y="463"/>
                  </a:lnTo>
                  <a:cubicBezTo>
                    <a:pt x="2038" y="38"/>
                    <a:pt x="1024" y="3"/>
                    <a:pt x="446" y="3"/>
                  </a:cubicBezTo>
                  <a:cubicBezTo>
                    <a:pt x="333" y="3"/>
                    <a:pt x="236" y="5"/>
                    <a:pt x="158" y="5"/>
                  </a:cubicBezTo>
                  <a:cubicBezTo>
                    <a:pt x="92" y="5"/>
                    <a:pt x="39" y="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2"/>
            <p:cNvSpPr/>
            <p:nvPr/>
          </p:nvSpPr>
          <p:spPr>
            <a:xfrm>
              <a:off x="-5054550" y="1633000"/>
              <a:ext cx="96250" cy="81800"/>
            </a:xfrm>
            <a:custGeom>
              <a:avLst/>
              <a:gdLst/>
              <a:ahLst/>
              <a:cxnLst/>
              <a:rect l="l" t="t" r="r" b="b"/>
              <a:pathLst>
                <a:path w="3850" h="3272" extrusionOk="0">
                  <a:moveTo>
                    <a:pt x="3271" y="1"/>
                  </a:moveTo>
                  <a:lnTo>
                    <a:pt x="0" y="3271"/>
                  </a:lnTo>
                  <a:lnTo>
                    <a:pt x="3734" y="3271"/>
                  </a:lnTo>
                  <a:cubicBezTo>
                    <a:pt x="3734" y="2982"/>
                    <a:pt x="3850" y="1680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2"/>
            <p:cNvSpPr/>
            <p:nvPr/>
          </p:nvSpPr>
          <p:spPr>
            <a:xfrm>
              <a:off x="-5184075" y="1544725"/>
              <a:ext cx="170800" cy="170075"/>
            </a:xfrm>
            <a:custGeom>
              <a:avLst/>
              <a:gdLst/>
              <a:ahLst/>
              <a:cxnLst/>
              <a:rect l="l" t="t" r="r" b="b"/>
              <a:pathLst>
                <a:path w="6832" h="6803" extrusionOk="0">
                  <a:moveTo>
                    <a:pt x="6079" y="1"/>
                  </a:moveTo>
                  <a:lnTo>
                    <a:pt x="1" y="6079"/>
                  </a:lnTo>
                  <a:lnTo>
                    <a:pt x="1" y="6802"/>
                  </a:lnTo>
                  <a:lnTo>
                    <a:pt x="753" y="6802"/>
                  </a:lnTo>
                  <a:lnTo>
                    <a:pt x="6831" y="725"/>
                  </a:lnTo>
                  <a:cubicBezTo>
                    <a:pt x="6600" y="464"/>
                    <a:pt x="6339" y="232"/>
                    <a:pt x="6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2"/>
            <p:cNvSpPr/>
            <p:nvPr/>
          </p:nvSpPr>
          <p:spPr>
            <a:xfrm>
              <a:off x="-5128350" y="1583800"/>
              <a:ext cx="144725" cy="131000"/>
            </a:xfrm>
            <a:custGeom>
              <a:avLst/>
              <a:gdLst/>
              <a:ahLst/>
              <a:cxnLst/>
              <a:rect l="l" t="t" r="r" b="b"/>
              <a:pathLst>
                <a:path w="5789" h="5240" extrusionOk="0">
                  <a:moveTo>
                    <a:pt x="5239" y="1"/>
                  </a:moveTo>
                  <a:lnTo>
                    <a:pt x="0" y="5239"/>
                  </a:lnTo>
                  <a:lnTo>
                    <a:pt x="1476" y="5239"/>
                  </a:lnTo>
                  <a:lnTo>
                    <a:pt x="5789" y="927"/>
                  </a:lnTo>
                  <a:cubicBezTo>
                    <a:pt x="5644" y="609"/>
                    <a:pt x="5441" y="290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2"/>
            <p:cNvSpPr/>
            <p:nvPr/>
          </p:nvSpPr>
          <p:spPr>
            <a:xfrm>
              <a:off x="-5184075" y="1514350"/>
              <a:ext cx="131000" cy="144725"/>
            </a:xfrm>
            <a:custGeom>
              <a:avLst/>
              <a:gdLst/>
              <a:ahLst/>
              <a:cxnLst/>
              <a:rect l="l" t="t" r="r" b="b"/>
              <a:pathLst>
                <a:path w="5240" h="5789" extrusionOk="0">
                  <a:moveTo>
                    <a:pt x="4313" y="0"/>
                  </a:moveTo>
                  <a:lnTo>
                    <a:pt x="1" y="4313"/>
                  </a:lnTo>
                  <a:lnTo>
                    <a:pt x="1" y="5789"/>
                  </a:lnTo>
                  <a:lnTo>
                    <a:pt x="5239" y="550"/>
                  </a:lnTo>
                  <a:cubicBezTo>
                    <a:pt x="4950" y="348"/>
                    <a:pt x="4631" y="174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2"/>
            <p:cNvSpPr/>
            <p:nvPr/>
          </p:nvSpPr>
          <p:spPr>
            <a:xfrm>
              <a:off x="-5406925" y="1517975"/>
              <a:ext cx="196825" cy="348775"/>
            </a:xfrm>
            <a:custGeom>
              <a:avLst/>
              <a:gdLst/>
              <a:ahLst/>
              <a:cxnLst/>
              <a:rect l="l" t="t" r="r" b="b"/>
              <a:pathLst>
                <a:path w="7873" h="13951" extrusionOk="0">
                  <a:moveTo>
                    <a:pt x="7873" y="0"/>
                  </a:moveTo>
                  <a:lnTo>
                    <a:pt x="7265" y="87"/>
                  </a:lnTo>
                  <a:cubicBezTo>
                    <a:pt x="3155" y="637"/>
                    <a:pt x="0" y="4168"/>
                    <a:pt x="0" y="8393"/>
                  </a:cubicBezTo>
                  <a:cubicBezTo>
                    <a:pt x="0" y="10535"/>
                    <a:pt x="782" y="12474"/>
                    <a:pt x="2084" y="13950"/>
                  </a:cubicBezTo>
                  <a:lnTo>
                    <a:pt x="7873" y="8191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2"/>
            <p:cNvSpPr/>
            <p:nvPr/>
          </p:nvSpPr>
          <p:spPr>
            <a:xfrm>
              <a:off x="-5336025" y="1741550"/>
              <a:ext cx="348800" cy="196825"/>
            </a:xfrm>
            <a:custGeom>
              <a:avLst/>
              <a:gdLst/>
              <a:ahLst/>
              <a:cxnLst/>
              <a:rect l="l" t="t" r="r" b="b"/>
              <a:pathLst>
                <a:path w="13952" h="7873" extrusionOk="0">
                  <a:moveTo>
                    <a:pt x="5760" y="0"/>
                  </a:moveTo>
                  <a:lnTo>
                    <a:pt x="1" y="5760"/>
                  </a:lnTo>
                  <a:cubicBezTo>
                    <a:pt x="1477" y="7062"/>
                    <a:pt x="3416" y="7873"/>
                    <a:pt x="5558" y="7873"/>
                  </a:cubicBezTo>
                  <a:cubicBezTo>
                    <a:pt x="9812" y="7873"/>
                    <a:pt x="13343" y="4689"/>
                    <a:pt x="13864" y="579"/>
                  </a:cubicBezTo>
                  <a:lnTo>
                    <a:pt x="13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52"/>
          <p:cNvGrpSpPr/>
          <p:nvPr/>
        </p:nvGrpSpPr>
        <p:grpSpPr>
          <a:xfrm>
            <a:off x="826778" y="2679197"/>
            <a:ext cx="446475" cy="446475"/>
            <a:chOff x="-4795525" y="2151800"/>
            <a:chExt cx="446475" cy="446475"/>
          </a:xfrm>
        </p:grpSpPr>
        <p:sp>
          <p:nvSpPr>
            <p:cNvPr id="3025" name="Google Shape;3025;p52"/>
            <p:cNvSpPr/>
            <p:nvPr/>
          </p:nvSpPr>
          <p:spPr>
            <a:xfrm>
              <a:off x="-4532875" y="2362375"/>
              <a:ext cx="183825" cy="235900"/>
            </a:xfrm>
            <a:custGeom>
              <a:avLst/>
              <a:gdLst/>
              <a:ahLst/>
              <a:cxnLst/>
              <a:rect l="l" t="t" r="r" b="b"/>
              <a:pathLst>
                <a:path w="7353" h="9436" extrusionOk="0">
                  <a:moveTo>
                    <a:pt x="5240" y="2084"/>
                  </a:moveTo>
                  <a:lnTo>
                    <a:pt x="5240" y="3126"/>
                  </a:lnTo>
                  <a:lnTo>
                    <a:pt x="2085" y="3126"/>
                  </a:lnTo>
                  <a:lnTo>
                    <a:pt x="2085" y="2084"/>
                  </a:lnTo>
                  <a:close/>
                  <a:moveTo>
                    <a:pt x="3156" y="4197"/>
                  </a:moveTo>
                  <a:lnTo>
                    <a:pt x="3156" y="5239"/>
                  </a:lnTo>
                  <a:lnTo>
                    <a:pt x="2114" y="5239"/>
                  </a:lnTo>
                  <a:lnTo>
                    <a:pt x="2114" y="4197"/>
                  </a:lnTo>
                  <a:close/>
                  <a:moveTo>
                    <a:pt x="5240" y="4197"/>
                  </a:moveTo>
                  <a:lnTo>
                    <a:pt x="5240" y="5239"/>
                  </a:lnTo>
                  <a:lnTo>
                    <a:pt x="4198" y="5239"/>
                  </a:lnTo>
                  <a:lnTo>
                    <a:pt x="4198" y="4197"/>
                  </a:lnTo>
                  <a:close/>
                  <a:moveTo>
                    <a:pt x="3156" y="6281"/>
                  </a:moveTo>
                  <a:lnTo>
                    <a:pt x="3156" y="7351"/>
                  </a:lnTo>
                  <a:lnTo>
                    <a:pt x="2114" y="7351"/>
                  </a:lnTo>
                  <a:lnTo>
                    <a:pt x="2114" y="6281"/>
                  </a:lnTo>
                  <a:close/>
                  <a:moveTo>
                    <a:pt x="5240" y="6281"/>
                  </a:moveTo>
                  <a:lnTo>
                    <a:pt x="5240" y="7351"/>
                  </a:lnTo>
                  <a:lnTo>
                    <a:pt x="4198" y="7351"/>
                  </a:lnTo>
                  <a:lnTo>
                    <a:pt x="4198" y="6281"/>
                  </a:lnTo>
                  <a:close/>
                  <a:moveTo>
                    <a:pt x="1" y="0"/>
                  </a:moveTo>
                  <a:lnTo>
                    <a:pt x="1" y="9435"/>
                  </a:lnTo>
                  <a:lnTo>
                    <a:pt x="7352" y="9435"/>
                  </a:lnTo>
                  <a:lnTo>
                    <a:pt x="73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2"/>
            <p:cNvSpPr/>
            <p:nvPr/>
          </p:nvSpPr>
          <p:spPr>
            <a:xfrm>
              <a:off x="-4795525" y="2151800"/>
              <a:ext cx="315500" cy="394375"/>
            </a:xfrm>
            <a:custGeom>
              <a:avLst/>
              <a:gdLst/>
              <a:ahLst/>
              <a:cxnLst/>
              <a:rect l="l" t="t" r="r" b="b"/>
              <a:pathLst>
                <a:path w="12620" h="15775" extrusionOk="0">
                  <a:moveTo>
                    <a:pt x="10507" y="2114"/>
                  </a:moveTo>
                  <a:lnTo>
                    <a:pt x="10507" y="3155"/>
                  </a:lnTo>
                  <a:lnTo>
                    <a:pt x="2114" y="3155"/>
                  </a:lnTo>
                  <a:lnTo>
                    <a:pt x="2114" y="2114"/>
                  </a:lnTo>
                  <a:close/>
                  <a:moveTo>
                    <a:pt x="10507" y="4197"/>
                  </a:moveTo>
                  <a:lnTo>
                    <a:pt x="10507" y="5268"/>
                  </a:lnTo>
                  <a:lnTo>
                    <a:pt x="2114" y="5268"/>
                  </a:lnTo>
                  <a:lnTo>
                    <a:pt x="2114" y="4197"/>
                  </a:lnTo>
                  <a:close/>
                  <a:moveTo>
                    <a:pt x="6831" y="6310"/>
                  </a:moveTo>
                  <a:lnTo>
                    <a:pt x="6831" y="7352"/>
                  </a:lnTo>
                  <a:lnTo>
                    <a:pt x="2114" y="7352"/>
                  </a:lnTo>
                  <a:lnTo>
                    <a:pt x="2114" y="6310"/>
                  </a:lnTo>
                  <a:close/>
                  <a:moveTo>
                    <a:pt x="8394" y="8423"/>
                  </a:moveTo>
                  <a:lnTo>
                    <a:pt x="8394" y="9465"/>
                  </a:lnTo>
                  <a:lnTo>
                    <a:pt x="2114" y="9465"/>
                  </a:lnTo>
                  <a:lnTo>
                    <a:pt x="2114" y="8423"/>
                  </a:lnTo>
                  <a:close/>
                  <a:moveTo>
                    <a:pt x="8423" y="10507"/>
                  </a:moveTo>
                  <a:lnTo>
                    <a:pt x="8423" y="11549"/>
                  </a:lnTo>
                  <a:lnTo>
                    <a:pt x="6310" y="11549"/>
                  </a:lnTo>
                  <a:lnTo>
                    <a:pt x="6310" y="10507"/>
                  </a:lnTo>
                  <a:close/>
                  <a:moveTo>
                    <a:pt x="4197" y="10507"/>
                  </a:moveTo>
                  <a:lnTo>
                    <a:pt x="4197" y="11549"/>
                  </a:lnTo>
                  <a:lnTo>
                    <a:pt x="5268" y="11549"/>
                  </a:lnTo>
                  <a:lnTo>
                    <a:pt x="5268" y="12620"/>
                  </a:lnTo>
                  <a:lnTo>
                    <a:pt x="4197" y="12620"/>
                  </a:lnTo>
                  <a:lnTo>
                    <a:pt x="4197" y="13662"/>
                  </a:lnTo>
                  <a:lnTo>
                    <a:pt x="3156" y="13662"/>
                  </a:lnTo>
                  <a:lnTo>
                    <a:pt x="3156" y="12620"/>
                  </a:lnTo>
                  <a:lnTo>
                    <a:pt x="2114" y="12620"/>
                  </a:lnTo>
                  <a:lnTo>
                    <a:pt x="2114" y="11549"/>
                  </a:lnTo>
                  <a:lnTo>
                    <a:pt x="3156" y="11549"/>
                  </a:lnTo>
                  <a:lnTo>
                    <a:pt x="3156" y="10507"/>
                  </a:lnTo>
                  <a:close/>
                  <a:moveTo>
                    <a:pt x="8423" y="12620"/>
                  </a:moveTo>
                  <a:lnTo>
                    <a:pt x="8423" y="13662"/>
                  </a:lnTo>
                  <a:lnTo>
                    <a:pt x="6310" y="13662"/>
                  </a:lnTo>
                  <a:lnTo>
                    <a:pt x="6310" y="12620"/>
                  </a:lnTo>
                  <a:close/>
                  <a:moveTo>
                    <a:pt x="1" y="1"/>
                  </a:moveTo>
                  <a:lnTo>
                    <a:pt x="1" y="15774"/>
                  </a:lnTo>
                  <a:lnTo>
                    <a:pt x="9465" y="15774"/>
                  </a:lnTo>
                  <a:lnTo>
                    <a:pt x="9465" y="7352"/>
                  </a:lnTo>
                  <a:lnTo>
                    <a:pt x="12620" y="7352"/>
                  </a:lnTo>
                  <a:lnTo>
                    <a:pt x="12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7" name="Google Shape;3027;p52"/>
          <p:cNvGrpSpPr/>
          <p:nvPr/>
        </p:nvGrpSpPr>
        <p:grpSpPr>
          <a:xfrm>
            <a:off x="826778" y="1496647"/>
            <a:ext cx="446475" cy="444300"/>
            <a:chOff x="-4226800" y="2114900"/>
            <a:chExt cx="446475" cy="444300"/>
          </a:xfrm>
        </p:grpSpPr>
        <p:sp>
          <p:nvSpPr>
            <p:cNvPr id="3028" name="Google Shape;3028;p52"/>
            <p:cNvSpPr/>
            <p:nvPr/>
          </p:nvSpPr>
          <p:spPr>
            <a:xfrm>
              <a:off x="-4226800" y="2167725"/>
              <a:ext cx="446475" cy="391475"/>
            </a:xfrm>
            <a:custGeom>
              <a:avLst/>
              <a:gdLst/>
              <a:ahLst/>
              <a:cxnLst/>
              <a:rect l="l" t="t" r="r" b="b"/>
              <a:pathLst>
                <a:path w="17859" h="15659" extrusionOk="0">
                  <a:moveTo>
                    <a:pt x="9465" y="4371"/>
                  </a:moveTo>
                  <a:lnTo>
                    <a:pt x="9465" y="5413"/>
                  </a:lnTo>
                  <a:lnTo>
                    <a:pt x="10507" y="5413"/>
                  </a:lnTo>
                  <a:lnTo>
                    <a:pt x="10507" y="6484"/>
                  </a:lnTo>
                  <a:lnTo>
                    <a:pt x="9465" y="6484"/>
                  </a:lnTo>
                  <a:lnTo>
                    <a:pt x="9465" y="7526"/>
                  </a:lnTo>
                  <a:lnTo>
                    <a:pt x="8423" y="7526"/>
                  </a:lnTo>
                  <a:lnTo>
                    <a:pt x="8423" y="6484"/>
                  </a:lnTo>
                  <a:lnTo>
                    <a:pt x="7352" y="6484"/>
                  </a:lnTo>
                  <a:lnTo>
                    <a:pt x="7352" y="5413"/>
                  </a:lnTo>
                  <a:lnTo>
                    <a:pt x="8423" y="5413"/>
                  </a:lnTo>
                  <a:lnTo>
                    <a:pt x="8423" y="4371"/>
                  </a:lnTo>
                  <a:close/>
                  <a:moveTo>
                    <a:pt x="4197" y="3155"/>
                  </a:moveTo>
                  <a:lnTo>
                    <a:pt x="4197" y="5789"/>
                  </a:lnTo>
                  <a:lnTo>
                    <a:pt x="5268" y="5789"/>
                  </a:lnTo>
                  <a:lnTo>
                    <a:pt x="5268" y="4718"/>
                  </a:lnTo>
                  <a:lnTo>
                    <a:pt x="6310" y="4718"/>
                  </a:lnTo>
                  <a:lnTo>
                    <a:pt x="6310" y="8394"/>
                  </a:lnTo>
                  <a:lnTo>
                    <a:pt x="5268" y="8394"/>
                  </a:lnTo>
                  <a:lnTo>
                    <a:pt x="5268" y="6831"/>
                  </a:lnTo>
                  <a:lnTo>
                    <a:pt x="3155" y="6831"/>
                  </a:lnTo>
                  <a:lnTo>
                    <a:pt x="3155" y="3155"/>
                  </a:lnTo>
                  <a:close/>
                  <a:moveTo>
                    <a:pt x="14703" y="3155"/>
                  </a:moveTo>
                  <a:lnTo>
                    <a:pt x="14703" y="4197"/>
                  </a:lnTo>
                  <a:lnTo>
                    <a:pt x="12620" y="4197"/>
                  </a:lnTo>
                  <a:lnTo>
                    <a:pt x="12620" y="5239"/>
                  </a:lnTo>
                  <a:lnTo>
                    <a:pt x="14703" y="5239"/>
                  </a:lnTo>
                  <a:lnTo>
                    <a:pt x="14703" y="8394"/>
                  </a:lnTo>
                  <a:lnTo>
                    <a:pt x="11549" y="8394"/>
                  </a:lnTo>
                  <a:lnTo>
                    <a:pt x="11549" y="7352"/>
                  </a:lnTo>
                  <a:lnTo>
                    <a:pt x="13662" y="7352"/>
                  </a:lnTo>
                  <a:lnTo>
                    <a:pt x="13662" y="6310"/>
                  </a:lnTo>
                  <a:lnTo>
                    <a:pt x="11549" y="6310"/>
                  </a:lnTo>
                  <a:lnTo>
                    <a:pt x="11549" y="3155"/>
                  </a:lnTo>
                  <a:close/>
                  <a:moveTo>
                    <a:pt x="8423" y="11028"/>
                  </a:moveTo>
                  <a:lnTo>
                    <a:pt x="8423" y="12590"/>
                  </a:lnTo>
                  <a:lnTo>
                    <a:pt x="4631" y="12590"/>
                  </a:lnTo>
                  <a:lnTo>
                    <a:pt x="5124" y="11028"/>
                  </a:lnTo>
                  <a:close/>
                  <a:moveTo>
                    <a:pt x="12735" y="11028"/>
                  </a:moveTo>
                  <a:lnTo>
                    <a:pt x="13256" y="12590"/>
                  </a:lnTo>
                  <a:lnTo>
                    <a:pt x="9465" y="12590"/>
                  </a:lnTo>
                  <a:lnTo>
                    <a:pt x="9465" y="11028"/>
                  </a:lnTo>
                  <a:close/>
                  <a:moveTo>
                    <a:pt x="1072" y="0"/>
                  </a:moveTo>
                  <a:lnTo>
                    <a:pt x="1072" y="9986"/>
                  </a:lnTo>
                  <a:lnTo>
                    <a:pt x="1" y="9986"/>
                  </a:lnTo>
                  <a:lnTo>
                    <a:pt x="1" y="11028"/>
                  </a:lnTo>
                  <a:lnTo>
                    <a:pt x="4024" y="11028"/>
                  </a:lnTo>
                  <a:lnTo>
                    <a:pt x="2663" y="15340"/>
                  </a:lnTo>
                  <a:lnTo>
                    <a:pt x="3647" y="15658"/>
                  </a:lnTo>
                  <a:lnTo>
                    <a:pt x="4284" y="13661"/>
                  </a:lnTo>
                  <a:lnTo>
                    <a:pt x="8423" y="13661"/>
                  </a:lnTo>
                  <a:lnTo>
                    <a:pt x="8423" y="14703"/>
                  </a:lnTo>
                  <a:lnTo>
                    <a:pt x="9465" y="14703"/>
                  </a:lnTo>
                  <a:lnTo>
                    <a:pt x="9465" y="13661"/>
                  </a:lnTo>
                  <a:lnTo>
                    <a:pt x="13575" y="13661"/>
                  </a:lnTo>
                  <a:lnTo>
                    <a:pt x="14211" y="15658"/>
                  </a:lnTo>
                  <a:lnTo>
                    <a:pt x="15224" y="15340"/>
                  </a:lnTo>
                  <a:lnTo>
                    <a:pt x="13864" y="11028"/>
                  </a:lnTo>
                  <a:lnTo>
                    <a:pt x="17858" y="11028"/>
                  </a:lnTo>
                  <a:lnTo>
                    <a:pt x="17858" y="9986"/>
                  </a:lnTo>
                  <a:lnTo>
                    <a:pt x="16816" y="9986"/>
                  </a:lnTo>
                  <a:lnTo>
                    <a:pt x="16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2"/>
            <p:cNvSpPr/>
            <p:nvPr/>
          </p:nvSpPr>
          <p:spPr>
            <a:xfrm>
              <a:off x="-4056025" y="2114900"/>
              <a:ext cx="104925" cy="26800"/>
            </a:xfrm>
            <a:custGeom>
              <a:avLst/>
              <a:gdLst/>
              <a:ahLst/>
              <a:cxnLst/>
              <a:rect l="l" t="t" r="r" b="b"/>
              <a:pathLst>
                <a:path w="4197" h="1072" extrusionOk="0">
                  <a:moveTo>
                    <a:pt x="2113" y="1"/>
                  </a:moveTo>
                  <a:cubicBezTo>
                    <a:pt x="1245" y="1"/>
                    <a:pt x="492" y="406"/>
                    <a:pt x="0" y="1072"/>
                  </a:cubicBezTo>
                  <a:lnTo>
                    <a:pt x="4197" y="1072"/>
                  </a:lnTo>
                  <a:cubicBezTo>
                    <a:pt x="3734" y="435"/>
                    <a:pt x="2952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0" name="Google Shape;3030;p52"/>
          <p:cNvSpPr txBox="1">
            <a:spLocks noGrp="1"/>
          </p:cNvSpPr>
          <p:nvPr>
            <p:ph type="subTitle" idx="1"/>
          </p:nvPr>
        </p:nvSpPr>
        <p:spPr>
          <a:xfrm>
            <a:off x="1584737" y="1510047"/>
            <a:ext cx="2687700" cy="80479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akurat</a:t>
            </a:r>
            <a:r>
              <a:rPr lang="en-US" sz="1200" dirty="0"/>
              <a:t> dan </a:t>
            </a:r>
            <a:r>
              <a:rPr lang="en-US" sz="1200" dirty="0" err="1"/>
              <a:t>terkini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mempertimbangkan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data yang </a:t>
            </a:r>
            <a:r>
              <a:rPr lang="en-US" sz="1200" dirty="0" err="1"/>
              <a:t>tersedia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594163" y="1064021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/>
              <a:t>1. Memfasilitasi Pengambilan Keputusan Terinformasi</a:t>
            </a:r>
            <a:endParaRPr sz="1200" dirty="0"/>
          </a:p>
        </p:txBody>
      </p:sp>
      <p:sp>
        <p:nvSpPr>
          <p:cNvPr id="3032" name="Google Shape;3032;p52"/>
          <p:cNvSpPr txBox="1">
            <a:spLocks noGrp="1"/>
          </p:cNvSpPr>
          <p:nvPr>
            <p:ph type="subTitle" idx="3"/>
          </p:nvPr>
        </p:nvSpPr>
        <p:spPr>
          <a:xfrm>
            <a:off x="1545662" y="4079479"/>
            <a:ext cx="2687700" cy="51691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mengotomatiskan</a:t>
            </a:r>
            <a:r>
              <a:rPr lang="en-US" sz="1200" dirty="0"/>
              <a:t> proses </a:t>
            </a:r>
            <a:r>
              <a:rPr lang="en-US" sz="1200" dirty="0" err="1"/>
              <a:t>analisis</a:t>
            </a:r>
            <a:r>
              <a:rPr lang="en-US" sz="1200" dirty="0"/>
              <a:t> data yang </a:t>
            </a:r>
            <a:r>
              <a:rPr lang="en-US" sz="1200" dirty="0" err="1"/>
              <a:t>kompleks</a:t>
            </a:r>
            <a:r>
              <a:rPr lang="en-US" sz="1200" dirty="0"/>
              <a:t> dan </a:t>
            </a:r>
            <a:r>
              <a:rPr lang="en-US" sz="1200" dirty="0" err="1"/>
              <a:t>berskala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033" name="Google Shape;3033;p52"/>
          <p:cNvSpPr txBox="1">
            <a:spLocks noGrp="1"/>
          </p:cNvSpPr>
          <p:nvPr>
            <p:ph type="subTitle" idx="4"/>
          </p:nvPr>
        </p:nvSpPr>
        <p:spPr>
          <a:xfrm>
            <a:off x="1535419" y="3838557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3.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Efisiensi</a:t>
            </a:r>
            <a:endParaRPr sz="1200" dirty="0"/>
          </a:p>
        </p:txBody>
      </p:sp>
      <p:sp>
        <p:nvSpPr>
          <p:cNvPr id="3034" name="Google Shape;3034;p52"/>
          <p:cNvSpPr txBox="1">
            <a:spLocks noGrp="1"/>
          </p:cNvSpPr>
          <p:nvPr>
            <p:ph type="subTitle" idx="5"/>
          </p:nvPr>
        </p:nvSpPr>
        <p:spPr>
          <a:xfrm>
            <a:off x="1545661" y="2861804"/>
            <a:ext cx="2726775" cy="8264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menganalisis</a:t>
            </a:r>
            <a:r>
              <a:rPr lang="en-US" sz="1200" dirty="0"/>
              <a:t> data </a:t>
            </a:r>
            <a:r>
              <a:rPr lang="en-US" sz="1200" dirty="0" err="1"/>
              <a:t>historis</a:t>
            </a:r>
            <a:r>
              <a:rPr lang="en-US" sz="1200" dirty="0"/>
              <a:t> dan data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DSS </a:t>
            </a:r>
            <a:r>
              <a:rPr lang="en-US" sz="1200" dirty="0" err="1"/>
              <a:t>memprediksi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yang </a:t>
            </a:r>
            <a:r>
              <a:rPr lang="en-US" sz="1200" dirty="0" err="1"/>
              <a:t>diambil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035" name="Google Shape;3035;p52"/>
          <p:cNvSpPr txBox="1">
            <a:spLocks noGrp="1"/>
          </p:cNvSpPr>
          <p:nvPr>
            <p:ph type="subTitle" idx="6"/>
          </p:nvPr>
        </p:nvSpPr>
        <p:spPr>
          <a:xfrm>
            <a:off x="1545662" y="2447357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2. </a:t>
            </a:r>
            <a:r>
              <a:rPr lang="en-US" sz="1200" dirty="0" err="1"/>
              <a:t>Pertimbangan</a:t>
            </a:r>
            <a:r>
              <a:rPr lang="en-US" sz="1200" dirty="0"/>
              <a:t> Hasil yang </a:t>
            </a:r>
            <a:r>
              <a:rPr lang="en-US" sz="1200" dirty="0" err="1"/>
              <a:t>Berbeda</a:t>
            </a:r>
            <a:endParaRPr sz="1200" dirty="0"/>
          </a:p>
        </p:txBody>
      </p:sp>
      <p:sp>
        <p:nvSpPr>
          <p:cNvPr id="3036" name="Google Shape;3036;p52"/>
          <p:cNvSpPr txBox="1">
            <a:spLocks noGrp="1"/>
          </p:cNvSpPr>
          <p:nvPr>
            <p:ph type="subTitle" idx="7"/>
          </p:nvPr>
        </p:nvSpPr>
        <p:spPr>
          <a:xfrm>
            <a:off x="5988659" y="1529493"/>
            <a:ext cx="2687700" cy="66081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Fitur </a:t>
            </a:r>
            <a:r>
              <a:rPr lang="en-US" sz="1200" dirty="0" err="1"/>
              <a:t>komunikasi</a:t>
            </a:r>
            <a:r>
              <a:rPr lang="en-US" sz="1200" dirty="0"/>
              <a:t> dan </a:t>
            </a:r>
            <a:r>
              <a:rPr lang="en-US" sz="1200" dirty="0" err="1"/>
              <a:t>kolaborasi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DSS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efektif</a:t>
            </a:r>
            <a:r>
              <a:rPr lang="en-US" sz="1200" dirty="0"/>
              <a:t> di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037" name="Google Shape;3037;p52"/>
          <p:cNvSpPr txBox="1">
            <a:spLocks noGrp="1"/>
          </p:cNvSpPr>
          <p:nvPr>
            <p:ph type="subTitle" idx="8"/>
          </p:nvPr>
        </p:nvSpPr>
        <p:spPr>
          <a:xfrm>
            <a:off x="5988659" y="1064021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4.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Kolaborasi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Baik</a:t>
            </a:r>
            <a:endParaRPr sz="1200" dirty="0"/>
          </a:p>
        </p:txBody>
      </p:sp>
      <p:sp>
        <p:nvSpPr>
          <p:cNvPr id="3038" name="Google Shape;3038;p52"/>
          <p:cNvSpPr txBox="1">
            <a:spLocks noGrp="1"/>
          </p:cNvSpPr>
          <p:nvPr>
            <p:ph type="subTitle" idx="9"/>
          </p:nvPr>
        </p:nvSpPr>
        <p:spPr>
          <a:xfrm>
            <a:off x="5957265" y="4000218"/>
            <a:ext cx="2687700" cy="79553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variabel</a:t>
            </a:r>
            <a:r>
              <a:rPr lang="en-US" sz="1200" dirty="0"/>
              <a:t> dan </a:t>
            </a:r>
            <a:r>
              <a:rPr lang="en-US" sz="1200" dirty="0" err="1"/>
              <a:t>saling</a:t>
            </a:r>
            <a:r>
              <a:rPr lang="en-US" sz="1200" dirty="0"/>
              <a:t> </a:t>
            </a:r>
            <a:r>
              <a:rPr lang="en-US" sz="1200" dirty="0" err="1"/>
              <a:t>keterkaitan</a:t>
            </a:r>
            <a:r>
              <a:rPr lang="en-US" sz="1200" dirty="0"/>
              <a:t> yang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dianalisis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manual.</a:t>
            </a:r>
            <a:endParaRPr sz="1200" dirty="0"/>
          </a:p>
        </p:txBody>
      </p:sp>
      <p:sp>
        <p:nvSpPr>
          <p:cNvPr id="3039" name="Google Shape;3039;p52"/>
          <p:cNvSpPr txBox="1">
            <a:spLocks noGrp="1"/>
          </p:cNvSpPr>
          <p:nvPr>
            <p:ph type="subTitle" idx="13"/>
          </p:nvPr>
        </p:nvSpPr>
        <p:spPr>
          <a:xfrm>
            <a:off x="5937197" y="3688303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6. </a:t>
            </a:r>
            <a:r>
              <a:rPr lang="en-US" sz="1200" dirty="0" err="1"/>
              <a:t>Mengatasi</a:t>
            </a:r>
            <a:r>
              <a:rPr lang="en-US" sz="1200" dirty="0"/>
              <a:t> </a:t>
            </a:r>
            <a:r>
              <a:rPr lang="en-US" sz="1200" dirty="0" err="1"/>
              <a:t>Kompleksitas</a:t>
            </a:r>
            <a:endParaRPr sz="1200" dirty="0"/>
          </a:p>
        </p:txBody>
      </p:sp>
      <p:sp>
        <p:nvSpPr>
          <p:cNvPr id="3040" name="Google Shape;3040;p52"/>
          <p:cNvSpPr txBox="1">
            <a:spLocks noGrp="1"/>
          </p:cNvSpPr>
          <p:nvPr>
            <p:ph type="subTitle" idx="14"/>
          </p:nvPr>
        </p:nvSpPr>
        <p:spPr>
          <a:xfrm>
            <a:off x="5937197" y="2840664"/>
            <a:ext cx="2687700" cy="61751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diterapkan</a:t>
            </a:r>
            <a:r>
              <a:rPr lang="en-US" sz="1200" dirty="0"/>
              <a:t> di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industri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.</a:t>
            </a:r>
          </a:p>
        </p:txBody>
      </p:sp>
      <p:sp>
        <p:nvSpPr>
          <p:cNvPr id="3041" name="Google Shape;3041;p52"/>
          <p:cNvSpPr txBox="1">
            <a:spLocks noGrp="1"/>
          </p:cNvSpPr>
          <p:nvPr>
            <p:ph type="subTitle" idx="15"/>
          </p:nvPr>
        </p:nvSpPr>
        <p:spPr>
          <a:xfrm>
            <a:off x="5937197" y="2504666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5.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Fleksibilitas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66"/>
          <p:cNvSpPr txBox="1">
            <a:spLocks noGrp="1"/>
          </p:cNvSpPr>
          <p:nvPr>
            <p:ph type="title"/>
          </p:nvPr>
        </p:nvSpPr>
        <p:spPr>
          <a:xfrm>
            <a:off x="713250" y="2238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400" dirty="0"/>
              <a:t>Kelemahan Sistem Pendukung Keputusan (DSS)</a:t>
            </a:r>
            <a:endParaRPr sz="2400" dirty="0"/>
          </a:p>
        </p:txBody>
      </p:sp>
      <p:sp>
        <p:nvSpPr>
          <p:cNvPr id="3303" name="Google Shape;3303;p66"/>
          <p:cNvSpPr txBox="1">
            <a:spLocks noGrp="1"/>
          </p:cNvSpPr>
          <p:nvPr>
            <p:ph type="subTitle" idx="1"/>
          </p:nvPr>
        </p:nvSpPr>
        <p:spPr>
          <a:xfrm>
            <a:off x="4818879" y="1453588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dirty="0"/>
              <a:t>Penggunaan DSS yang berlebihan dapat menghilangkan subjektivitas dan intuisi dalam pengambilan keputusan.</a:t>
            </a:r>
            <a:endParaRPr sz="1200" dirty="0"/>
          </a:p>
        </p:txBody>
      </p:sp>
      <p:sp>
        <p:nvSpPr>
          <p:cNvPr id="3304" name="Google Shape;3304;p66"/>
          <p:cNvSpPr txBox="1">
            <a:spLocks noGrp="1"/>
          </p:cNvSpPr>
          <p:nvPr>
            <p:ph type="subTitle" idx="2"/>
          </p:nvPr>
        </p:nvSpPr>
        <p:spPr>
          <a:xfrm>
            <a:off x="4782174" y="1083294"/>
            <a:ext cx="2429611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Ketergantungan</a:t>
            </a:r>
            <a:endParaRPr dirty="0"/>
          </a:p>
        </p:txBody>
      </p:sp>
      <p:sp>
        <p:nvSpPr>
          <p:cNvPr id="3305" name="Google Shape;3305;p66"/>
          <p:cNvSpPr txBox="1">
            <a:spLocks noGrp="1"/>
          </p:cNvSpPr>
          <p:nvPr>
            <p:ph type="subTitle" idx="3"/>
          </p:nvPr>
        </p:nvSpPr>
        <p:spPr>
          <a:xfrm>
            <a:off x="713250" y="3275706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 yang </a:t>
            </a:r>
            <a:r>
              <a:rPr lang="en-US" sz="1200" dirty="0" err="1"/>
              <a:t>besar</a:t>
            </a:r>
            <a:r>
              <a:rPr lang="en-US" sz="1200" dirty="0"/>
              <a:t> dan </a:t>
            </a:r>
            <a:r>
              <a:rPr lang="en-US" sz="1200" dirty="0" err="1"/>
              <a:t>kompleks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desain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rumit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306" name="Google Shape;3306;p66"/>
          <p:cNvSpPr txBox="1">
            <a:spLocks noGrp="1"/>
          </p:cNvSpPr>
          <p:nvPr>
            <p:ph type="subTitle" idx="4"/>
          </p:nvPr>
        </p:nvSpPr>
        <p:spPr>
          <a:xfrm>
            <a:off x="713250" y="2894462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Kompleksitas</a:t>
            </a:r>
            <a:endParaRPr dirty="0"/>
          </a:p>
        </p:txBody>
      </p:sp>
      <p:sp>
        <p:nvSpPr>
          <p:cNvPr id="3307" name="Google Shape;3307;p66"/>
          <p:cNvSpPr txBox="1">
            <a:spLocks noGrp="1"/>
          </p:cNvSpPr>
          <p:nvPr>
            <p:ph type="subTitle" idx="5"/>
          </p:nvPr>
        </p:nvSpPr>
        <p:spPr>
          <a:xfrm>
            <a:off x="6471878" y="3255793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karyawan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</a:t>
            </a:r>
            <a:r>
              <a:rPr lang="en-US" sz="1200" dirty="0" err="1"/>
              <a:t>menolak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</a:t>
            </a:r>
            <a:r>
              <a:rPr lang="en-US" sz="1200" dirty="0" err="1"/>
              <a:t>alur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yang </a:t>
            </a:r>
            <a:r>
              <a:rPr lang="en-US" sz="1200" dirty="0" err="1"/>
              <a:t>direkomendasikan</a:t>
            </a:r>
            <a:r>
              <a:rPr lang="en-US" sz="1200" dirty="0"/>
              <a:t> oleh </a:t>
            </a:r>
            <a:r>
              <a:rPr lang="en-US" sz="1200" dirty="0" err="1"/>
              <a:t>sistem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308" name="Google Shape;3308;p66"/>
          <p:cNvSpPr txBox="1">
            <a:spLocks noGrp="1"/>
          </p:cNvSpPr>
          <p:nvPr>
            <p:ph type="subTitle" idx="6"/>
          </p:nvPr>
        </p:nvSpPr>
        <p:spPr>
          <a:xfrm>
            <a:off x="5938477" y="2894462"/>
            <a:ext cx="3025907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</a:t>
            </a:r>
            <a:r>
              <a:rPr lang="en-US" dirty="0" err="1"/>
              <a:t>Resistensi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dirty="0"/>
          </a:p>
        </p:txBody>
      </p:sp>
      <p:sp>
        <p:nvSpPr>
          <p:cNvPr id="3309" name="Google Shape;3309;p66"/>
          <p:cNvSpPr txBox="1">
            <a:spLocks noGrp="1"/>
          </p:cNvSpPr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DSS </a:t>
            </a:r>
            <a:r>
              <a:rPr lang="en-US" sz="1200" dirty="0" err="1"/>
              <a:t>sering</a:t>
            </a:r>
            <a:r>
              <a:rPr lang="en-US" sz="1200" dirty="0"/>
              <a:t> kali </a:t>
            </a:r>
            <a:r>
              <a:rPr lang="en-US" sz="1200" dirty="0" err="1"/>
              <a:t>bersifat</a:t>
            </a:r>
            <a:r>
              <a:rPr lang="en-US" sz="1200" dirty="0"/>
              <a:t> </a:t>
            </a:r>
            <a:r>
              <a:rPr lang="en-US" sz="1200" dirty="0" err="1"/>
              <a:t>sensitif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perhatian</a:t>
            </a:r>
            <a:r>
              <a:rPr lang="en-US" sz="1200" dirty="0"/>
              <a:t> </a:t>
            </a:r>
            <a:r>
              <a:rPr lang="en-US" sz="1200" dirty="0" err="1"/>
              <a:t>ekstra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aspek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310" name="Google Shape;3310;p66"/>
          <p:cNvSpPr txBox="1">
            <a:spLocks noGrp="1"/>
          </p:cNvSpPr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r>
              <a:rPr lang="en-US" dirty="0" err="1"/>
              <a:t>Keamanan</a:t>
            </a:r>
            <a:endParaRPr dirty="0"/>
          </a:p>
        </p:txBody>
      </p:sp>
      <p:sp>
        <p:nvSpPr>
          <p:cNvPr id="3311" name="Google Shape;3311;p66"/>
          <p:cNvSpPr txBox="1">
            <a:spLocks noGrp="1"/>
          </p:cNvSpPr>
          <p:nvPr>
            <p:ph type="subTitle" idx="9"/>
          </p:nvPr>
        </p:nvSpPr>
        <p:spPr>
          <a:xfrm>
            <a:off x="1811356" y="1435300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, </a:t>
            </a:r>
            <a:r>
              <a:rPr lang="en-US" sz="1200" dirty="0" err="1"/>
              <a:t>implementasi</a:t>
            </a:r>
            <a:r>
              <a:rPr lang="en-US" sz="1200" dirty="0"/>
              <a:t>, dan </a:t>
            </a:r>
            <a:r>
              <a:rPr lang="en-US" sz="1200" dirty="0" err="1"/>
              <a:t>pemeliharaan</a:t>
            </a:r>
            <a:r>
              <a:rPr lang="en-US" sz="1200" dirty="0"/>
              <a:t> DSS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diakses</a:t>
            </a:r>
            <a:r>
              <a:rPr lang="en-US" sz="1200" dirty="0"/>
              <a:t> oleh </a:t>
            </a:r>
            <a:r>
              <a:rPr lang="en-US" sz="1200" dirty="0" err="1"/>
              <a:t>organisasi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3312" name="Google Shape;3312;p66"/>
          <p:cNvSpPr txBox="1">
            <a:spLocks noGrp="1"/>
          </p:cNvSpPr>
          <p:nvPr>
            <p:ph type="subTitle" idx="13"/>
          </p:nvPr>
        </p:nvSpPr>
        <p:spPr>
          <a:xfrm>
            <a:off x="1811356" y="1054056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Biaya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Pendukung</a:t>
            </a:r>
            <a:r>
              <a:rPr lang="en-US" sz="2800" dirty="0"/>
              <a:t> Keputusan </a:t>
            </a:r>
            <a:r>
              <a:rPr lang="en-US" sz="2800" dirty="0" err="1"/>
              <a:t>Cerdas</a:t>
            </a:r>
            <a:r>
              <a:rPr lang="en-US" sz="2800" dirty="0"/>
              <a:t> (IDSS)</a:t>
            </a:r>
            <a:endParaRPr sz="2800"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>
          <a:extLst>
            <a:ext uri="{FF2B5EF4-FFF2-40B4-BE49-F238E27FC236}">
              <a16:creationId xmlns:a16="http://schemas.microsoft.com/office/drawing/2014/main" id="{5DC7F082-84B9-453D-31C2-E25137F8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41">
            <a:extLst>
              <a:ext uri="{FF2B5EF4-FFF2-40B4-BE49-F238E27FC236}">
                <a16:creationId xmlns:a16="http://schemas.microsoft.com/office/drawing/2014/main" id="{E7BFE54A-8F11-3B3A-E857-E254B29CDC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6043" y="451757"/>
            <a:ext cx="7249886" cy="4147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(AI), DSS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Keputusan </a:t>
            </a:r>
            <a:r>
              <a:rPr lang="en-US" dirty="0" err="1"/>
              <a:t>Cerdas</a:t>
            </a:r>
            <a:r>
              <a:rPr lang="en-US" dirty="0"/>
              <a:t> (IDSS). IDSS </a:t>
            </a:r>
            <a:r>
              <a:rPr lang="en-US" dirty="0" err="1"/>
              <a:t>memanfaatkan</a:t>
            </a:r>
            <a:r>
              <a:rPr lang="en-US" dirty="0"/>
              <a:t> AI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IDSS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konsultan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,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Fitur-</a:t>
            </a:r>
            <a:r>
              <a:rPr lang="en-US" dirty="0" err="1"/>
              <a:t>fitur</a:t>
            </a:r>
            <a:r>
              <a:rPr lang="en-US" dirty="0"/>
              <a:t> IDSS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Basis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komprehensif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intuitif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adaptif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rutin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Personalisasi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•	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prediktif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IDSS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diagnostik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72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Jenis-jenis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Pendukung</a:t>
            </a:r>
            <a:r>
              <a:rPr lang="en-US" sz="3200" dirty="0"/>
              <a:t> Keputusan</a:t>
            </a:r>
            <a:endParaRPr sz="3200" dirty="0"/>
          </a:p>
        </p:txBody>
      </p:sp>
      <p:sp>
        <p:nvSpPr>
          <p:cNvPr id="3221" name="Google Shape;3221;p62"/>
          <p:cNvSpPr txBox="1">
            <a:spLocks noGrp="1"/>
          </p:cNvSpPr>
          <p:nvPr>
            <p:ph type="subTitle" idx="1"/>
          </p:nvPr>
        </p:nvSpPr>
        <p:spPr>
          <a:xfrm>
            <a:off x="3039400" y="2854349"/>
            <a:ext cx="4170600" cy="590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diklasifikasikan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:</a:t>
            </a:r>
            <a:endParaRPr sz="1200"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0713" y="2635945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296013" y="2703595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54"/>
          <p:cNvSpPr/>
          <p:nvPr/>
        </p:nvSpPr>
        <p:spPr>
          <a:xfrm>
            <a:off x="785387" y="387252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4"/>
          <p:cNvSpPr/>
          <p:nvPr/>
        </p:nvSpPr>
        <p:spPr>
          <a:xfrm>
            <a:off x="805302" y="3464330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4"/>
          <p:cNvSpPr/>
          <p:nvPr/>
        </p:nvSpPr>
        <p:spPr>
          <a:xfrm>
            <a:off x="4977125" y="3481914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54"/>
          <p:cNvSpPr/>
          <p:nvPr/>
        </p:nvSpPr>
        <p:spPr>
          <a:xfrm>
            <a:off x="4803403" y="434607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1" name="Google Shape;3061;p54"/>
          <p:cNvGrpSpPr/>
          <p:nvPr/>
        </p:nvGrpSpPr>
        <p:grpSpPr>
          <a:xfrm>
            <a:off x="5150858" y="3655646"/>
            <a:ext cx="448057" cy="448057"/>
            <a:chOff x="-7885925" y="2763950"/>
            <a:chExt cx="446450" cy="446450"/>
          </a:xfrm>
        </p:grpSpPr>
        <p:sp>
          <p:nvSpPr>
            <p:cNvPr id="3062" name="Google Shape;3062;p54"/>
            <p:cNvSpPr/>
            <p:nvPr/>
          </p:nvSpPr>
          <p:spPr>
            <a:xfrm>
              <a:off x="-7815750" y="3036725"/>
              <a:ext cx="64425" cy="64425"/>
            </a:xfrm>
            <a:custGeom>
              <a:avLst/>
              <a:gdLst/>
              <a:ahLst/>
              <a:cxnLst/>
              <a:rect l="l" t="t" r="r" b="b"/>
              <a:pathLst>
                <a:path w="2577" h="2577" extrusionOk="0">
                  <a:moveTo>
                    <a:pt x="724" y="0"/>
                  </a:moveTo>
                  <a:lnTo>
                    <a:pt x="0" y="724"/>
                  </a:lnTo>
                  <a:lnTo>
                    <a:pt x="550" y="1274"/>
                  </a:lnTo>
                  <a:lnTo>
                    <a:pt x="0" y="1853"/>
                  </a:lnTo>
                  <a:lnTo>
                    <a:pt x="724" y="2576"/>
                  </a:lnTo>
                  <a:lnTo>
                    <a:pt x="1274" y="2026"/>
                  </a:lnTo>
                  <a:lnTo>
                    <a:pt x="1853" y="2576"/>
                  </a:lnTo>
                  <a:lnTo>
                    <a:pt x="2576" y="1853"/>
                  </a:lnTo>
                  <a:lnTo>
                    <a:pt x="2026" y="1274"/>
                  </a:lnTo>
                  <a:lnTo>
                    <a:pt x="2576" y="724"/>
                  </a:lnTo>
                  <a:lnTo>
                    <a:pt x="1853" y="0"/>
                  </a:lnTo>
                  <a:lnTo>
                    <a:pt x="1274" y="55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/>
            <p:cNvSpPr/>
            <p:nvPr/>
          </p:nvSpPr>
          <p:spPr>
            <a:xfrm>
              <a:off x="-7820100" y="3131500"/>
              <a:ext cx="78900" cy="26075"/>
            </a:xfrm>
            <a:custGeom>
              <a:avLst/>
              <a:gdLst/>
              <a:ahLst/>
              <a:cxnLst/>
              <a:rect l="l" t="t" r="r" b="b"/>
              <a:pathLst>
                <a:path w="3156" h="1043" extrusionOk="0">
                  <a:moveTo>
                    <a:pt x="1" y="1"/>
                  </a:moveTo>
                  <a:lnTo>
                    <a:pt x="1" y="1043"/>
                  </a:lnTo>
                  <a:lnTo>
                    <a:pt x="3156" y="1043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/>
            <p:cNvSpPr/>
            <p:nvPr/>
          </p:nvSpPr>
          <p:spPr>
            <a:xfrm>
              <a:off x="-7820100" y="3183600"/>
              <a:ext cx="78900" cy="26800"/>
            </a:xfrm>
            <a:custGeom>
              <a:avLst/>
              <a:gdLst/>
              <a:ahLst/>
              <a:cxnLst/>
              <a:rect l="l" t="t" r="r" b="b"/>
              <a:pathLst>
                <a:path w="3156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3156" y="10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/>
            <p:cNvSpPr/>
            <p:nvPr/>
          </p:nvSpPr>
          <p:spPr>
            <a:xfrm>
              <a:off x="-7623275" y="2776975"/>
              <a:ext cx="131700" cy="117950"/>
            </a:xfrm>
            <a:custGeom>
              <a:avLst/>
              <a:gdLst/>
              <a:ahLst/>
              <a:cxnLst/>
              <a:rect l="l" t="t" r="r" b="b"/>
              <a:pathLst>
                <a:path w="5268" h="4718" extrusionOk="0">
                  <a:moveTo>
                    <a:pt x="1071" y="0"/>
                  </a:moveTo>
                  <a:lnTo>
                    <a:pt x="1071" y="1042"/>
                  </a:lnTo>
                  <a:lnTo>
                    <a:pt x="0" y="1042"/>
                  </a:lnTo>
                  <a:lnTo>
                    <a:pt x="0" y="2113"/>
                  </a:lnTo>
                  <a:lnTo>
                    <a:pt x="1071" y="2113"/>
                  </a:lnTo>
                  <a:lnTo>
                    <a:pt x="1071" y="4718"/>
                  </a:lnTo>
                  <a:lnTo>
                    <a:pt x="2113" y="4718"/>
                  </a:lnTo>
                  <a:lnTo>
                    <a:pt x="2113" y="2113"/>
                  </a:lnTo>
                  <a:lnTo>
                    <a:pt x="5268" y="2113"/>
                  </a:lnTo>
                  <a:lnTo>
                    <a:pt x="5268" y="1042"/>
                  </a:lnTo>
                  <a:lnTo>
                    <a:pt x="2113" y="1042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/>
            <p:cNvSpPr/>
            <p:nvPr/>
          </p:nvSpPr>
          <p:spPr>
            <a:xfrm>
              <a:off x="-7527050" y="28724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24" y="1"/>
                  </a:moveTo>
                  <a:lnTo>
                    <a:pt x="1" y="753"/>
                  </a:lnTo>
                  <a:lnTo>
                    <a:pt x="898" y="1650"/>
                  </a:lnTo>
                  <a:lnTo>
                    <a:pt x="898" y="3011"/>
                  </a:lnTo>
                  <a:lnTo>
                    <a:pt x="1940" y="3011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084" y="1"/>
                  </a:lnTo>
                  <a:lnTo>
                    <a:pt x="1419" y="695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/>
            <p:cNvSpPr/>
            <p:nvPr/>
          </p:nvSpPr>
          <p:spPr>
            <a:xfrm>
              <a:off x="-7623275" y="2986800"/>
              <a:ext cx="131700" cy="143300"/>
            </a:xfrm>
            <a:custGeom>
              <a:avLst/>
              <a:gdLst/>
              <a:ahLst/>
              <a:cxnLst/>
              <a:rect l="l" t="t" r="r" b="b"/>
              <a:pathLst>
                <a:path w="5268" h="5732" extrusionOk="0">
                  <a:moveTo>
                    <a:pt x="3155" y="2113"/>
                  </a:moveTo>
                  <a:lnTo>
                    <a:pt x="3155" y="3155"/>
                  </a:lnTo>
                  <a:lnTo>
                    <a:pt x="2113" y="3155"/>
                  </a:lnTo>
                  <a:lnTo>
                    <a:pt x="2113" y="2113"/>
                  </a:lnTo>
                  <a:close/>
                  <a:moveTo>
                    <a:pt x="0" y="0"/>
                  </a:moveTo>
                  <a:cubicBezTo>
                    <a:pt x="0" y="1737"/>
                    <a:pt x="376" y="3329"/>
                    <a:pt x="1042" y="4515"/>
                  </a:cubicBezTo>
                  <a:cubicBezTo>
                    <a:pt x="1360" y="5123"/>
                    <a:pt x="1737" y="5528"/>
                    <a:pt x="2113" y="5731"/>
                  </a:cubicBezTo>
                  <a:lnTo>
                    <a:pt x="2113" y="4197"/>
                  </a:lnTo>
                  <a:lnTo>
                    <a:pt x="3155" y="4197"/>
                  </a:lnTo>
                  <a:lnTo>
                    <a:pt x="3155" y="5731"/>
                  </a:lnTo>
                  <a:cubicBezTo>
                    <a:pt x="3531" y="5528"/>
                    <a:pt x="3907" y="5123"/>
                    <a:pt x="4226" y="4515"/>
                  </a:cubicBezTo>
                  <a:cubicBezTo>
                    <a:pt x="4891" y="3329"/>
                    <a:pt x="5239" y="1824"/>
                    <a:pt x="5268" y="0"/>
                  </a:cubicBezTo>
                  <a:lnTo>
                    <a:pt x="3155" y="0"/>
                  </a:lnTo>
                  <a:lnTo>
                    <a:pt x="3155" y="1071"/>
                  </a:lnTo>
                  <a:lnTo>
                    <a:pt x="2113" y="1071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/>
            <p:cNvSpPr/>
            <p:nvPr/>
          </p:nvSpPr>
          <p:spPr>
            <a:xfrm>
              <a:off x="-7833125" y="2843525"/>
              <a:ext cx="131000" cy="143300"/>
            </a:xfrm>
            <a:custGeom>
              <a:avLst/>
              <a:gdLst/>
              <a:ahLst/>
              <a:cxnLst/>
              <a:rect l="l" t="t" r="r" b="b"/>
              <a:pathLst>
                <a:path w="5240" h="5732" extrusionOk="0">
                  <a:moveTo>
                    <a:pt x="3156" y="2606"/>
                  </a:moveTo>
                  <a:lnTo>
                    <a:pt x="3156" y="3648"/>
                  </a:lnTo>
                  <a:lnTo>
                    <a:pt x="2114" y="3648"/>
                  </a:lnTo>
                  <a:lnTo>
                    <a:pt x="2114" y="2606"/>
                  </a:lnTo>
                  <a:close/>
                  <a:moveTo>
                    <a:pt x="2114" y="1"/>
                  </a:moveTo>
                  <a:cubicBezTo>
                    <a:pt x="1737" y="232"/>
                    <a:pt x="1361" y="638"/>
                    <a:pt x="1043" y="1245"/>
                  </a:cubicBezTo>
                  <a:cubicBezTo>
                    <a:pt x="377" y="2403"/>
                    <a:pt x="30" y="3937"/>
                    <a:pt x="1" y="5731"/>
                  </a:cubicBezTo>
                  <a:lnTo>
                    <a:pt x="2114" y="5731"/>
                  </a:lnTo>
                  <a:lnTo>
                    <a:pt x="2114" y="4689"/>
                  </a:lnTo>
                  <a:lnTo>
                    <a:pt x="3156" y="4689"/>
                  </a:lnTo>
                  <a:lnTo>
                    <a:pt x="3156" y="5731"/>
                  </a:lnTo>
                  <a:lnTo>
                    <a:pt x="5239" y="5731"/>
                  </a:lnTo>
                  <a:cubicBezTo>
                    <a:pt x="5239" y="4024"/>
                    <a:pt x="4892" y="2403"/>
                    <a:pt x="4226" y="1245"/>
                  </a:cubicBezTo>
                  <a:cubicBezTo>
                    <a:pt x="3908" y="638"/>
                    <a:pt x="3532" y="232"/>
                    <a:pt x="3156" y="1"/>
                  </a:cubicBezTo>
                  <a:lnTo>
                    <a:pt x="3156" y="1535"/>
                  </a:lnTo>
                  <a:lnTo>
                    <a:pt x="2114" y="1535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/>
            <p:cNvSpPr/>
            <p:nvPr/>
          </p:nvSpPr>
          <p:spPr>
            <a:xfrm>
              <a:off x="-7885925" y="2763950"/>
              <a:ext cx="446450" cy="446450"/>
            </a:xfrm>
            <a:custGeom>
              <a:avLst/>
              <a:gdLst/>
              <a:ahLst/>
              <a:cxnLst/>
              <a:rect l="l" t="t" r="r" b="b"/>
              <a:pathLst>
                <a:path w="17858" h="17858" extrusionOk="0">
                  <a:moveTo>
                    <a:pt x="8422" y="0"/>
                  </a:moveTo>
                  <a:lnTo>
                    <a:pt x="8422" y="3849"/>
                  </a:lnTo>
                  <a:cubicBezTo>
                    <a:pt x="7670" y="2316"/>
                    <a:pt x="6425" y="926"/>
                    <a:pt x="4747" y="926"/>
                  </a:cubicBezTo>
                  <a:cubicBezTo>
                    <a:pt x="3415" y="926"/>
                    <a:pt x="2200" y="1795"/>
                    <a:pt x="1302" y="3386"/>
                  </a:cubicBezTo>
                  <a:cubicBezTo>
                    <a:pt x="145" y="5470"/>
                    <a:pt x="29" y="7872"/>
                    <a:pt x="0" y="8914"/>
                  </a:cubicBezTo>
                  <a:lnTo>
                    <a:pt x="1071" y="8914"/>
                  </a:lnTo>
                  <a:cubicBezTo>
                    <a:pt x="1071" y="7930"/>
                    <a:pt x="1187" y="5760"/>
                    <a:pt x="2229" y="3907"/>
                  </a:cubicBezTo>
                  <a:cubicBezTo>
                    <a:pt x="2938" y="2619"/>
                    <a:pt x="3835" y="1975"/>
                    <a:pt x="4732" y="1975"/>
                  </a:cubicBezTo>
                  <a:cubicBezTo>
                    <a:pt x="5629" y="1975"/>
                    <a:pt x="6527" y="2619"/>
                    <a:pt x="7236" y="3907"/>
                  </a:cubicBezTo>
                  <a:cubicBezTo>
                    <a:pt x="7988" y="5239"/>
                    <a:pt x="8422" y="7004"/>
                    <a:pt x="8422" y="8914"/>
                  </a:cubicBezTo>
                  <a:lnTo>
                    <a:pt x="8422" y="17858"/>
                  </a:lnTo>
                  <a:lnTo>
                    <a:pt x="9464" y="17858"/>
                  </a:lnTo>
                  <a:lnTo>
                    <a:pt x="9464" y="13979"/>
                  </a:lnTo>
                  <a:cubicBezTo>
                    <a:pt x="10188" y="15513"/>
                    <a:pt x="11432" y="16903"/>
                    <a:pt x="13140" y="16903"/>
                  </a:cubicBezTo>
                  <a:cubicBezTo>
                    <a:pt x="14471" y="16903"/>
                    <a:pt x="15687" y="16034"/>
                    <a:pt x="16555" y="14471"/>
                  </a:cubicBezTo>
                  <a:cubicBezTo>
                    <a:pt x="17742" y="12359"/>
                    <a:pt x="17858" y="9956"/>
                    <a:pt x="17858" y="8914"/>
                  </a:cubicBezTo>
                  <a:lnTo>
                    <a:pt x="16816" y="8914"/>
                  </a:lnTo>
                  <a:cubicBezTo>
                    <a:pt x="16816" y="9898"/>
                    <a:pt x="16700" y="12069"/>
                    <a:pt x="15658" y="13950"/>
                  </a:cubicBezTo>
                  <a:cubicBezTo>
                    <a:pt x="14934" y="15224"/>
                    <a:pt x="14037" y="15861"/>
                    <a:pt x="13140" y="15861"/>
                  </a:cubicBezTo>
                  <a:cubicBezTo>
                    <a:pt x="12243" y="15861"/>
                    <a:pt x="11346" y="15224"/>
                    <a:pt x="10622" y="13950"/>
                  </a:cubicBezTo>
                  <a:cubicBezTo>
                    <a:pt x="9869" y="12619"/>
                    <a:pt x="9464" y="10825"/>
                    <a:pt x="9464" y="8914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54"/>
          <p:cNvGrpSpPr/>
          <p:nvPr/>
        </p:nvGrpSpPr>
        <p:grpSpPr>
          <a:xfrm>
            <a:off x="979035" y="3686762"/>
            <a:ext cx="448057" cy="350658"/>
            <a:chOff x="-4043800" y="3468700"/>
            <a:chExt cx="446450" cy="342975"/>
          </a:xfrm>
        </p:grpSpPr>
        <p:sp>
          <p:nvSpPr>
            <p:cNvPr id="3071" name="Google Shape;3071;p54"/>
            <p:cNvSpPr/>
            <p:nvPr/>
          </p:nvSpPr>
          <p:spPr>
            <a:xfrm>
              <a:off x="-4018475" y="3706025"/>
              <a:ext cx="395800" cy="26800"/>
            </a:xfrm>
            <a:custGeom>
              <a:avLst/>
              <a:gdLst/>
              <a:ahLst/>
              <a:cxnLst/>
              <a:rect l="l" t="t" r="r" b="b"/>
              <a:pathLst>
                <a:path w="15832" h="1072" extrusionOk="0">
                  <a:moveTo>
                    <a:pt x="0" y="0"/>
                  </a:moveTo>
                  <a:lnTo>
                    <a:pt x="0" y="1071"/>
                  </a:lnTo>
                  <a:lnTo>
                    <a:pt x="15832" y="1071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-4043800" y="3758850"/>
              <a:ext cx="446450" cy="52825"/>
            </a:xfrm>
            <a:custGeom>
              <a:avLst/>
              <a:gdLst/>
              <a:ahLst/>
              <a:cxnLst/>
              <a:rect l="l" t="t" r="r" b="b"/>
              <a:pathLst>
                <a:path w="17858" h="2113" extrusionOk="0">
                  <a:moveTo>
                    <a:pt x="0" y="0"/>
                  </a:moveTo>
                  <a:cubicBezTo>
                    <a:pt x="261" y="1216"/>
                    <a:pt x="1302" y="2113"/>
                    <a:pt x="2576" y="2113"/>
                  </a:cubicBezTo>
                  <a:lnTo>
                    <a:pt x="15253" y="2113"/>
                  </a:lnTo>
                  <a:cubicBezTo>
                    <a:pt x="16555" y="2113"/>
                    <a:pt x="17597" y="1216"/>
                    <a:pt x="17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>
              <a:off x="-4018475" y="3468700"/>
              <a:ext cx="395800" cy="211300"/>
            </a:xfrm>
            <a:custGeom>
              <a:avLst/>
              <a:gdLst/>
              <a:ahLst/>
              <a:cxnLst/>
              <a:rect l="l" t="t" r="r" b="b"/>
              <a:pathLst>
                <a:path w="15832" h="8452" extrusionOk="0">
                  <a:moveTo>
                    <a:pt x="8451" y="3329"/>
                  </a:moveTo>
                  <a:lnTo>
                    <a:pt x="8451" y="4399"/>
                  </a:lnTo>
                  <a:lnTo>
                    <a:pt x="9493" y="4399"/>
                  </a:lnTo>
                  <a:lnTo>
                    <a:pt x="9493" y="5441"/>
                  </a:lnTo>
                  <a:lnTo>
                    <a:pt x="8451" y="5441"/>
                  </a:lnTo>
                  <a:lnTo>
                    <a:pt x="8451" y="6512"/>
                  </a:lnTo>
                  <a:lnTo>
                    <a:pt x="7380" y="6512"/>
                  </a:lnTo>
                  <a:lnTo>
                    <a:pt x="7380" y="5441"/>
                  </a:lnTo>
                  <a:lnTo>
                    <a:pt x="6338" y="5441"/>
                  </a:lnTo>
                  <a:lnTo>
                    <a:pt x="6338" y="4399"/>
                  </a:lnTo>
                  <a:lnTo>
                    <a:pt x="7380" y="4399"/>
                  </a:lnTo>
                  <a:lnTo>
                    <a:pt x="7380" y="3329"/>
                  </a:lnTo>
                  <a:close/>
                  <a:moveTo>
                    <a:pt x="5268" y="2113"/>
                  </a:moveTo>
                  <a:lnTo>
                    <a:pt x="5268" y="5268"/>
                  </a:lnTo>
                  <a:lnTo>
                    <a:pt x="3676" y="5268"/>
                  </a:lnTo>
                  <a:lnTo>
                    <a:pt x="3676" y="6339"/>
                  </a:lnTo>
                  <a:lnTo>
                    <a:pt x="5268" y="6339"/>
                  </a:lnTo>
                  <a:lnTo>
                    <a:pt x="5268" y="7381"/>
                  </a:lnTo>
                  <a:lnTo>
                    <a:pt x="2634" y="7381"/>
                  </a:lnTo>
                  <a:lnTo>
                    <a:pt x="2634" y="4226"/>
                  </a:lnTo>
                  <a:lnTo>
                    <a:pt x="4226" y="4226"/>
                  </a:lnTo>
                  <a:lnTo>
                    <a:pt x="4226" y="3155"/>
                  </a:lnTo>
                  <a:lnTo>
                    <a:pt x="2634" y="3155"/>
                  </a:lnTo>
                  <a:lnTo>
                    <a:pt x="2634" y="2113"/>
                  </a:lnTo>
                  <a:close/>
                  <a:moveTo>
                    <a:pt x="13198" y="2113"/>
                  </a:moveTo>
                  <a:lnTo>
                    <a:pt x="13198" y="5268"/>
                  </a:lnTo>
                  <a:lnTo>
                    <a:pt x="11606" y="5268"/>
                  </a:lnTo>
                  <a:lnTo>
                    <a:pt x="11606" y="6339"/>
                  </a:lnTo>
                  <a:lnTo>
                    <a:pt x="13198" y="6339"/>
                  </a:lnTo>
                  <a:lnTo>
                    <a:pt x="13198" y="7381"/>
                  </a:lnTo>
                  <a:lnTo>
                    <a:pt x="10564" y="7381"/>
                  </a:lnTo>
                  <a:lnTo>
                    <a:pt x="10564" y="4226"/>
                  </a:lnTo>
                  <a:lnTo>
                    <a:pt x="12127" y="4226"/>
                  </a:lnTo>
                  <a:lnTo>
                    <a:pt x="12127" y="3155"/>
                  </a:lnTo>
                  <a:lnTo>
                    <a:pt x="10564" y="3155"/>
                  </a:lnTo>
                  <a:lnTo>
                    <a:pt x="10564" y="2113"/>
                  </a:lnTo>
                  <a:close/>
                  <a:moveTo>
                    <a:pt x="0" y="0"/>
                  </a:moveTo>
                  <a:lnTo>
                    <a:pt x="0" y="8451"/>
                  </a:lnTo>
                  <a:lnTo>
                    <a:pt x="15832" y="8451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54"/>
          <p:cNvGrpSpPr/>
          <p:nvPr/>
        </p:nvGrpSpPr>
        <p:grpSpPr>
          <a:xfrm>
            <a:off x="959109" y="580482"/>
            <a:ext cx="448078" cy="409063"/>
            <a:chOff x="-2569875" y="-1041550"/>
            <a:chExt cx="706525" cy="636575"/>
          </a:xfrm>
        </p:grpSpPr>
        <p:sp>
          <p:nvSpPr>
            <p:cNvPr id="3075" name="Google Shape;3075;p54"/>
            <p:cNvSpPr/>
            <p:nvPr/>
          </p:nvSpPr>
          <p:spPr>
            <a:xfrm>
              <a:off x="-2569875" y="-848075"/>
              <a:ext cx="706525" cy="443100"/>
            </a:xfrm>
            <a:custGeom>
              <a:avLst/>
              <a:gdLst/>
              <a:ahLst/>
              <a:cxnLst/>
              <a:rect l="l" t="t" r="r" b="b"/>
              <a:pathLst>
                <a:path w="28261" h="17724" extrusionOk="0">
                  <a:moveTo>
                    <a:pt x="5302" y="1984"/>
                  </a:moveTo>
                  <a:cubicBezTo>
                    <a:pt x="5920" y="1984"/>
                    <a:pt x="6407" y="2472"/>
                    <a:pt x="6407" y="3090"/>
                  </a:cubicBezTo>
                  <a:cubicBezTo>
                    <a:pt x="6407" y="3708"/>
                    <a:pt x="5920" y="4196"/>
                    <a:pt x="5302" y="4196"/>
                  </a:cubicBezTo>
                  <a:cubicBezTo>
                    <a:pt x="4684" y="4196"/>
                    <a:pt x="4196" y="3708"/>
                    <a:pt x="4196" y="3090"/>
                  </a:cubicBezTo>
                  <a:cubicBezTo>
                    <a:pt x="4196" y="2472"/>
                    <a:pt x="4684" y="1984"/>
                    <a:pt x="5302" y="1984"/>
                  </a:cubicBezTo>
                  <a:close/>
                  <a:moveTo>
                    <a:pt x="22960" y="1984"/>
                  </a:moveTo>
                  <a:cubicBezTo>
                    <a:pt x="23578" y="1984"/>
                    <a:pt x="24066" y="2472"/>
                    <a:pt x="24066" y="3090"/>
                  </a:cubicBezTo>
                  <a:cubicBezTo>
                    <a:pt x="24066" y="3708"/>
                    <a:pt x="23578" y="4196"/>
                    <a:pt x="22960" y="4196"/>
                  </a:cubicBezTo>
                  <a:cubicBezTo>
                    <a:pt x="22342" y="4196"/>
                    <a:pt x="21854" y="3708"/>
                    <a:pt x="21854" y="3090"/>
                  </a:cubicBezTo>
                  <a:cubicBezTo>
                    <a:pt x="21854" y="2472"/>
                    <a:pt x="22342" y="1984"/>
                    <a:pt x="22960" y="1984"/>
                  </a:cubicBezTo>
                  <a:close/>
                  <a:moveTo>
                    <a:pt x="3090" y="4196"/>
                  </a:moveTo>
                  <a:cubicBezTo>
                    <a:pt x="3708" y="4196"/>
                    <a:pt x="4196" y="4683"/>
                    <a:pt x="4196" y="5301"/>
                  </a:cubicBezTo>
                  <a:cubicBezTo>
                    <a:pt x="4196" y="5919"/>
                    <a:pt x="3708" y="6407"/>
                    <a:pt x="3090" y="6407"/>
                  </a:cubicBezTo>
                  <a:cubicBezTo>
                    <a:pt x="2472" y="6407"/>
                    <a:pt x="1985" y="5919"/>
                    <a:pt x="1985" y="5301"/>
                  </a:cubicBezTo>
                  <a:cubicBezTo>
                    <a:pt x="1985" y="4683"/>
                    <a:pt x="2472" y="4196"/>
                    <a:pt x="3090" y="4196"/>
                  </a:cubicBezTo>
                  <a:close/>
                  <a:moveTo>
                    <a:pt x="7513" y="4196"/>
                  </a:moveTo>
                  <a:cubicBezTo>
                    <a:pt x="8131" y="4196"/>
                    <a:pt x="8619" y="4683"/>
                    <a:pt x="8619" y="5301"/>
                  </a:cubicBezTo>
                  <a:cubicBezTo>
                    <a:pt x="8619" y="5919"/>
                    <a:pt x="8131" y="6407"/>
                    <a:pt x="7513" y="6407"/>
                  </a:cubicBezTo>
                  <a:cubicBezTo>
                    <a:pt x="6895" y="6407"/>
                    <a:pt x="6407" y="5919"/>
                    <a:pt x="6407" y="5301"/>
                  </a:cubicBezTo>
                  <a:cubicBezTo>
                    <a:pt x="6407" y="4683"/>
                    <a:pt x="6895" y="4196"/>
                    <a:pt x="7513" y="4196"/>
                  </a:cubicBezTo>
                  <a:close/>
                  <a:moveTo>
                    <a:pt x="20749" y="4196"/>
                  </a:moveTo>
                  <a:cubicBezTo>
                    <a:pt x="21366" y="4196"/>
                    <a:pt x="21854" y="4683"/>
                    <a:pt x="21854" y="5301"/>
                  </a:cubicBezTo>
                  <a:cubicBezTo>
                    <a:pt x="21854" y="5919"/>
                    <a:pt x="21366" y="6407"/>
                    <a:pt x="20749" y="6407"/>
                  </a:cubicBezTo>
                  <a:cubicBezTo>
                    <a:pt x="20131" y="6407"/>
                    <a:pt x="19643" y="5919"/>
                    <a:pt x="19643" y="5301"/>
                  </a:cubicBezTo>
                  <a:cubicBezTo>
                    <a:pt x="19643" y="4683"/>
                    <a:pt x="20131" y="4196"/>
                    <a:pt x="20749" y="4196"/>
                  </a:cubicBezTo>
                  <a:close/>
                  <a:moveTo>
                    <a:pt x="25171" y="4196"/>
                  </a:moveTo>
                  <a:cubicBezTo>
                    <a:pt x="25789" y="4196"/>
                    <a:pt x="26277" y="4683"/>
                    <a:pt x="26277" y="5301"/>
                  </a:cubicBezTo>
                  <a:cubicBezTo>
                    <a:pt x="26277" y="5919"/>
                    <a:pt x="25789" y="6407"/>
                    <a:pt x="25171" y="6407"/>
                  </a:cubicBezTo>
                  <a:cubicBezTo>
                    <a:pt x="24553" y="6407"/>
                    <a:pt x="24066" y="5919"/>
                    <a:pt x="24066" y="5301"/>
                  </a:cubicBezTo>
                  <a:cubicBezTo>
                    <a:pt x="24066" y="4683"/>
                    <a:pt x="24553" y="4196"/>
                    <a:pt x="25171" y="4196"/>
                  </a:cubicBezTo>
                  <a:close/>
                  <a:moveTo>
                    <a:pt x="15220" y="6667"/>
                  </a:moveTo>
                  <a:lnTo>
                    <a:pt x="15220" y="8326"/>
                  </a:lnTo>
                  <a:lnTo>
                    <a:pt x="13041" y="8326"/>
                  </a:lnTo>
                  <a:lnTo>
                    <a:pt x="13041" y="6667"/>
                  </a:lnTo>
                  <a:close/>
                  <a:moveTo>
                    <a:pt x="5302" y="6407"/>
                  </a:moveTo>
                  <a:cubicBezTo>
                    <a:pt x="5920" y="6407"/>
                    <a:pt x="6407" y="6895"/>
                    <a:pt x="6407" y="7513"/>
                  </a:cubicBezTo>
                  <a:cubicBezTo>
                    <a:pt x="6407" y="8098"/>
                    <a:pt x="5920" y="8618"/>
                    <a:pt x="5302" y="8618"/>
                  </a:cubicBezTo>
                  <a:cubicBezTo>
                    <a:pt x="4684" y="8618"/>
                    <a:pt x="4196" y="8098"/>
                    <a:pt x="4196" y="7513"/>
                  </a:cubicBezTo>
                  <a:cubicBezTo>
                    <a:pt x="4196" y="6895"/>
                    <a:pt x="4684" y="6407"/>
                    <a:pt x="5302" y="6407"/>
                  </a:cubicBezTo>
                  <a:close/>
                  <a:moveTo>
                    <a:pt x="22960" y="6407"/>
                  </a:moveTo>
                  <a:cubicBezTo>
                    <a:pt x="23578" y="6407"/>
                    <a:pt x="24066" y="6895"/>
                    <a:pt x="24066" y="7513"/>
                  </a:cubicBezTo>
                  <a:cubicBezTo>
                    <a:pt x="24066" y="8098"/>
                    <a:pt x="23578" y="8618"/>
                    <a:pt x="22960" y="8618"/>
                  </a:cubicBezTo>
                  <a:cubicBezTo>
                    <a:pt x="22342" y="8618"/>
                    <a:pt x="21854" y="8098"/>
                    <a:pt x="21854" y="7513"/>
                  </a:cubicBezTo>
                  <a:cubicBezTo>
                    <a:pt x="21854" y="6895"/>
                    <a:pt x="22342" y="6407"/>
                    <a:pt x="22960" y="6407"/>
                  </a:cubicBezTo>
                  <a:close/>
                  <a:moveTo>
                    <a:pt x="9724" y="9431"/>
                  </a:moveTo>
                  <a:cubicBezTo>
                    <a:pt x="10180" y="9431"/>
                    <a:pt x="10537" y="9789"/>
                    <a:pt x="10537" y="10277"/>
                  </a:cubicBezTo>
                  <a:cubicBezTo>
                    <a:pt x="10537" y="10732"/>
                    <a:pt x="10180" y="11090"/>
                    <a:pt x="9724" y="11090"/>
                  </a:cubicBezTo>
                  <a:cubicBezTo>
                    <a:pt x="9269" y="11090"/>
                    <a:pt x="8879" y="10732"/>
                    <a:pt x="8879" y="10277"/>
                  </a:cubicBezTo>
                  <a:cubicBezTo>
                    <a:pt x="8879" y="9789"/>
                    <a:pt x="9269" y="9431"/>
                    <a:pt x="9724" y="9431"/>
                  </a:cubicBezTo>
                  <a:close/>
                  <a:moveTo>
                    <a:pt x="18537" y="9431"/>
                  </a:moveTo>
                  <a:cubicBezTo>
                    <a:pt x="18992" y="9431"/>
                    <a:pt x="19383" y="9789"/>
                    <a:pt x="19383" y="10277"/>
                  </a:cubicBezTo>
                  <a:cubicBezTo>
                    <a:pt x="19383" y="10732"/>
                    <a:pt x="18992" y="11090"/>
                    <a:pt x="18537" y="11090"/>
                  </a:cubicBezTo>
                  <a:cubicBezTo>
                    <a:pt x="18082" y="11090"/>
                    <a:pt x="17724" y="10732"/>
                    <a:pt x="17724" y="10277"/>
                  </a:cubicBezTo>
                  <a:cubicBezTo>
                    <a:pt x="17724" y="9789"/>
                    <a:pt x="18082" y="9431"/>
                    <a:pt x="18537" y="9431"/>
                  </a:cubicBezTo>
                  <a:close/>
                  <a:moveTo>
                    <a:pt x="5367" y="1"/>
                  </a:moveTo>
                  <a:cubicBezTo>
                    <a:pt x="3968" y="1"/>
                    <a:pt x="2635" y="521"/>
                    <a:pt x="1594" y="1529"/>
                  </a:cubicBezTo>
                  <a:cubicBezTo>
                    <a:pt x="586" y="2537"/>
                    <a:pt x="1" y="3903"/>
                    <a:pt x="1" y="5366"/>
                  </a:cubicBezTo>
                  <a:lnTo>
                    <a:pt x="1" y="14212"/>
                  </a:lnTo>
                  <a:cubicBezTo>
                    <a:pt x="1" y="16163"/>
                    <a:pt x="1562" y="17724"/>
                    <a:pt x="3513" y="17724"/>
                  </a:cubicBezTo>
                  <a:cubicBezTo>
                    <a:pt x="4944" y="17724"/>
                    <a:pt x="6212" y="16846"/>
                    <a:pt x="6733" y="15512"/>
                  </a:cubicBezTo>
                  <a:lnTo>
                    <a:pt x="8098" y="12130"/>
                  </a:lnTo>
                  <a:cubicBezTo>
                    <a:pt x="8521" y="12521"/>
                    <a:pt x="9106" y="12748"/>
                    <a:pt x="9724" y="12748"/>
                  </a:cubicBezTo>
                  <a:cubicBezTo>
                    <a:pt x="10570" y="12748"/>
                    <a:pt x="11350" y="12293"/>
                    <a:pt x="11773" y="11643"/>
                  </a:cubicBezTo>
                  <a:lnTo>
                    <a:pt x="16488" y="11643"/>
                  </a:lnTo>
                  <a:cubicBezTo>
                    <a:pt x="16944" y="12293"/>
                    <a:pt x="17692" y="12748"/>
                    <a:pt x="18570" y="12748"/>
                  </a:cubicBezTo>
                  <a:cubicBezTo>
                    <a:pt x="19188" y="12748"/>
                    <a:pt x="19740" y="12521"/>
                    <a:pt x="20196" y="12130"/>
                  </a:cubicBezTo>
                  <a:lnTo>
                    <a:pt x="21529" y="15512"/>
                  </a:lnTo>
                  <a:cubicBezTo>
                    <a:pt x="22082" y="16846"/>
                    <a:pt x="23350" y="17724"/>
                    <a:pt x="24781" y="17724"/>
                  </a:cubicBezTo>
                  <a:cubicBezTo>
                    <a:pt x="26700" y="17724"/>
                    <a:pt x="28261" y="16163"/>
                    <a:pt x="28261" y="14212"/>
                  </a:cubicBezTo>
                  <a:lnTo>
                    <a:pt x="28261" y="5366"/>
                  </a:lnTo>
                  <a:cubicBezTo>
                    <a:pt x="28261" y="3903"/>
                    <a:pt x="27675" y="2537"/>
                    <a:pt x="26667" y="1529"/>
                  </a:cubicBezTo>
                  <a:cubicBezTo>
                    <a:pt x="25626" y="521"/>
                    <a:pt x="24293" y="1"/>
                    <a:pt x="22895" y="1"/>
                  </a:cubicBezTo>
                  <a:cubicBezTo>
                    <a:pt x="22082" y="1"/>
                    <a:pt x="21236" y="228"/>
                    <a:pt x="20488" y="619"/>
                  </a:cubicBezTo>
                  <a:lnTo>
                    <a:pt x="7773" y="619"/>
                  </a:lnTo>
                  <a:cubicBezTo>
                    <a:pt x="7025" y="228"/>
                    <a:pt x="6212" y="1"/>
                    <a:pt x="5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4"/>
            <p:cNvSpPr/>
            <p:nvPr/>
          </p:nvSpPr>
          <p:spPr>
            <a:xfrm>
              <a:off x="-2237350" y="-1041550"/>
              <a:ext cx="41500" cy="167500"/>
            </a:xfrm>
            <a:custGeom>
              <a:avLst/>
              <a:gdLst/>
              <a:ahLst/>
              <a:cxnLst/>
              <a:rect l="l" t="t" r="r" b="b"/>
              <a:pathLst>
                <a:path w="1660" h="6700" extrusionOk="0">
                  <a:moveTo>
                    <a:pt x="1" y="0"/>
                  </a:moveTo>
                  <a:lnTo>
                    <a:pt x="1" y="6699"/>
                  </a:lnTo>
                  <a:lnTo>
                    <a:pt x="1659" y="669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54"/>
          <p:cNvGrpSpPr/>
          <p:nvPr/>
        </p:nvGrpSpPr>
        <p:grpSpPr>
          <a:xfrm>
            <a:off x="4977144" y="611596"/>
            <a:ext cx="448041" cy="441545"/>
            <a:chOff x="-1727600" y="-916350"/>
            <a:chExt cx="530100" cy="524400"/>
          </a:xfrm>
        </p:grpSpPr>
        <p:sp>
          <p:nvSpPr>
            <p:cNvPr id="3078" name="Google Shape;3078;p54"/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1" name="Google Shape;3081;p54"/>
          <p:cNvSpPr txBox="1">
            <a:spLocks noGrp="1"/>
          </p:cNvSpPr>
          <p:nvPr>
            <p:ph type="subTitle" idx="1"/>
          </p:nvPr>
        </p:nvSpPr>
        <p:spPr>
          <a:xfrm>
            <a:off x="1754632" y="444850"/>
            <a:ext cx="2801662" cy="134431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Menggunakan</a:t>
            </a:r>
            <a:r>
              <a:rPr lang="en-US" sz="1100" dirty="0"/>
              <a:t> basis data internal/</a:t>
            </a:r>
            <a:r>
              <a:rPr lang="en-US" sz="1100" dirty="0" err="1"/>
              <a:t>eksternal</a:t>
            </a:r>
            <a:r>
              <a:rPr lang="en-US" sz="1100" dirty="0"/>
              <a:t> </a:t>
            </a:r>
            <a:r>
              <a:rPr lang="en-US" sz="1100" dirty="0" err="1"/>
              <a:t>utk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. </a:t>
            </a:r>
            <a:r>
              <a:rPr lang="en-US" sz="1100" dirty="0" err="1"/>
              <a:t>Memanfaatkan</a:t>
            </a:r>
            <a:r>
              <a:rPr lang="en-US" sz="1100" dirty="0"/>
              <a:t> </a:t>
            </a:r>
            <a:r>
              <a:rPr lang="en-US" sz="1100" dirty="0" err="1"/>
              <a:t>teknik</a:t>
            </a:r>
            <a:r>
              <a:rPr lang="en-US" sz="1100" dirty="0"/>
              <a:t> </a:t>
            </a:r>
            <a:r>
              <a:rPr lang="en-US" sz="1100" dirty="0" err="1"/>
              <a:t>penggalian</a:t>
            </a:r>
            <a:r>
              <a:rPr lang="en-US" sz="1100" dirty="0"/>
              <a:t> data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menganalisis</a:t>
            </a:r>
            <a:r>
              <a:rPr lang="en-US" sz="1100" dirty="0"/>
              <a:t> </a:t>
            </a:r>
            <a:r>
              <a:rPr lang="en-US" sz="1100" dirty="0" err="1"/>
              <a:t>pola</a:t>
            </a:r>
            <a:r>
              <a:rPr lang="en-US" sz="1100" dirty="0"/>
              <a:t>, </a:t>
            </a:r>
            <a:r>
              <a:rPr lang="en-US" sz="1100" dirty="0" err="1"/>
              <a:t>tren</a:t>
            </a:r>
            <a:r>
              <a:rPr lang="en-US" sz="1100" dirty="0"/>
              <a:t>, dan </a:t>
            </a:r>
            <a:r>
              <a:rPr lang="en-US" sz="1100" dirty="0" err="1"/>
              <a:t>memprediksi</a:t>
            </a:r>
            <a:r>
              <a:rPr lang="en-US" sz="1100" dirty="0"/>
              <a:t> </a:t>
            </a:r>
            <a:r>
              <a:rPr lang="en-US" sz="1100" dirty="0" err="1"/>
              <a:t>kejadian</a:t>
            </a:r>
            <a:r>
              <a:rPr lang="en-US" sz="1100" dirty="0"/>
              <a:t> di masa </a:t>
            </a:r>
            <a:r>
              <a:rPr lang="en-US" sz="1100" dirty="0" err="1"/>
              <a:t>depan</a:t>
            </a:r>
            <a:r>
              <a:rPr lang="en-US" sz="1100" dirty="0"/>
              <a:t>. </a:t>
            </a:r>
            <a:r>
              <a:rPr lang="en-US" sz="1100" dirty="0" err="1"/>
              <a:t>Biasanya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 </a:t>
            </a:r>
            <a:r>
              <a:rPr lang="en-US" sz="1100" dirty="0" err="1"/>
              <a:t>inventaris</a:t>
            </a:r>
            <a:r>
              <a:rPr lang="en-US" sz="1100" dirty="0"/>
              <a:t>, </a:t>
            </a:r>
            <a:r>
              <a:rPr lang="en-US" sz="1100" dirty="0" err="1"/>
              <a:t>penjualan</a:t>
            </a:r>
            <a:r>
              <a:rPr lang="en-US" sz="1100" dirty="0"/>
              <a:t>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</a:t>
            </a:r>
            <a:r>
              <a:rPr lang="en-US" sz="1100" dirty="0" err="1"/>
              <a:t>sektor</a:t>
            </a:r>
            <a:r>
              <a:rPr lang="en-US" sz="1100" dirty="0"/>
              <a:t> </a:t>
            </a:r>
            <a:r>
              <a:rPr lang="en-US" sz="1100" dirty="0" err="1"/>
              <a:t>publik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analisis</a:t>
            </a:r>
            <a:r>
              <a:rPr lang="en-US" sz="1100" dirty="0"/>
              <a:t> </a:t>
            </a:r>
            <a:r>
              <a:rPr lang="en-US" sz="1100" dirty="0" err="1"/>
              <a:t>risiko</a:t>
            </a:r>
            <a:r>
              <a:rPr lang="en-US" sz="1100" dirty="0"/>
              <a:t> </a:t>
            </a:r>
            <a:r>
              <a:rPr lang="en-US" sz="1100" dirty="0" err="1"/>
              <a:t>kriminal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3082" name="Google Shape;3082;p54"/>
          <p:cNvSpPr txBox="1">
            <a:spLocks noGrp="1"/>
          </p:cNvSpPr>
          <p:nvPr>
            <p:ph type="subTitle" idx="2"/>
          </p:nvPr>
        </p:nvSpPr>
        <p:spPr>
          <a:xfrm>
            <a:off x="1690850" y="158605"/>
            <a:ext cx="222013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 DSS </a:t>
            </a:r>
            <a:r>
              <a:rPr lang="en-US" sz="1600" dirty="0" err="1"/>
              <a:t>Berbasis</a:t>
            </a:r>
            <a:r>
              <a:rPr lang="en-US" sz="1600" dirty="0"/>
              <a:t> Data</a:t>
            </a:r>
            <a:endParaRPr sz="1600" dirty="0"/>
          </a:p>
        </p:txBody>
      </p:sp>
      <p:sp>
        <p:nvSpPr>
          <p:cNvPr id="3083" name="Google Shape;3083;p54"/>
          <p:cNvSpPr txBox="1">
            <a:spLocks noGrp="1"/>
          </p:cNvSpPr>
          <p:nvPr>
            <p:ph type="subTitle" idx="3"/>
          </p:nvPr>
        </p:nvSpPr>
        <p:spPr>
          <a:xfrm>
            <a:off x="1782660" y="3668378"/>
            <a:ext cx="2891653" cy="112303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Mengandalkan</a:t>
            </a:r>
            <a:r>
              <a:rPr lang="en-US" sz="1100" dirty="0"/>
              <a:t> basis </a:t>
            </a:r>
            <a:r>
              <a:rPr lang="en-US" sz="1100" dirty="0" err="1"/>
              <a:t>pengetahuan</a:t>
            </a:r>
            <a:r>
              <a:rPr lang="en-US" sz="1100" dirty="0"/>
              <a:t> yang </a:t>
            </a:r>
            <a:r>
              <a:rPr lang="en-US" sz="1100" dirty="0" err="1"/>
              <a:t>selalu</a:t>
            </a:r>
            <a:r>
              <a:rPr lang="en-US" sz="1100" dirty="0"/>
              <a:t> </a:t>
            </a:r>
            <a:r>
              <a:rPr lang="en-US" sz="1100" dirty="0" err="1"/>
              <a:t>diperbarui</a:t>
            </a:r>
            <a:r>
              <a:rPr lang="en-US" sz="1100" dirty="0"/>
              <a:t> dan </a:t>
            </a:r>
            <a:r>
              <a:rPr lang="en-US" sz="1100" dirty="0" err="1"/>
              <a:t>dikelola</a:t>
            </a:r>
            <a:r>
              <a:rPr lang="en-US" sz="1100" dirty="0"/>
              <a:t> oleh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manajemen</a:t>
            </a:r>
            <a:r>
              <a:rPr lang="en-US" sz="1100" dirty="0"/>
              <a:t> </a:t>
            </a:r>
            <a:r>
              <a:rPr lang="en-US" sz="1100" dirty="0" err="1"/>
              <a:t>pengetahuan</a:t>
            </a:r>
            <a:r>
              <a:rPr lang="en-US" sz="1100" dirty="0"/>
              <a:t>. DSS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proses </a:t>
            </a:r>
            <a:r>
              <a:rPr lang="en-US" sz="1100" dirty="0" err="1"/>
              <a:t>bisnis</a:t>
            </a:r>
            <a:r>
              <a:rPr lang="en-US" sz="1100" dirty="0"/>
              <a:t> dan </a:t>
            </a:r>
            <a:r>
              <a:rPr lang="en-US" sz="1100" dirty="0" err="1"/>
              <a:t>pengetahuan</a:t>
            </a:r>
            <a:r>
              <a:rPr lang="en-US" sz="1100" dirty="0"/>
              <a:t> </a:t>
            </a:r>
            <a:r>
              <a:rPr lang="en-US" sz="1100" dirty="0" err="1"/>
              <a:t>perusahaan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3084" name="Google Shape;3084;p54"/>
          <p:cNvSpPr txBox="1">
            <a:spLocks noGrp="1"/>
          </p:cNvSpPr>
          <p:nvPr>
            <p:ph type="subTitle" idx="4"/>
          </p:nvPr>
        </p:nvSpPr>
        <p:spPr>
          <a:xfrm>
            <a:off x="1757286" y="3332337"/>
            <a:ext cx="3020689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4. DSS </a:t>
            </a:r>
            <a:r>
              <a:rPr lang="en-US" sz="1600" dirty="0" err="1"/>
              <a:t>Berbasis</a:t>
            </a:r>
            <a:r>
              <a:rPr lang="en-US" sz="1600" dirty="0"/>
              <a:t> </a:t>
            </a:r>
            <a:r>
              <a:rPr lang="en-US" sz="1600" dirty="0" err="1"/>
              <a:t>Pengetahuan</a:t>
            </a:r>
            <a:endParaRPr sz="1600" dirty="0"/>
          </a:p>
        </p:txBody>
      </p:sp>
      <p:sp>
        <p:nvSpPr>
          <p:cNvPr id="3085" name="Google Shape;3085;p54"/>
          <p:cNvSpPr txBox="1">
            <a:spLocks noGrp="1"/>
          </p:cNvSpPr>
          <p:nvPr>
            <p:ph type="subTitle" idx="5"/>
          </p:nvPr>
        </p:nvSpPr>
        <p:spPr>
          <a:xfrm>
            <a:off x="5755388" y="582835"/>
            <a:ext cx="2806226" cy="107782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Berbasis</a:t>
            </a:r>
            <a:r>
              <a:rPr lang="en-US" sz="1100" dirty="0"/>
              <a:t> model </a:t>
            </a:r>
            <a:r>
              <a:rPr lang="en-US" sz="1100" dirty="0" err="1"/>
              <a:t>keputusan</a:t>
            </a:r>
            <a:r>
              <a:rPr lang="en-US" sz="1100" dirty="0"/>
              <a:t> yang </a:t>
            </a:r>
            <a:r>
              <a:rPr lang="en-US" sz="1100" dirty="0" err="1"/>
              <a:t>dirancang</a:t>
            </a:r>
            <a:r>
              <a:rPr lang="en-US" sz="1100" dirty="0"/>
              <a:t>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.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menganalisis</a:t>
            </a:r>
            <a:r>
              <a:rPr lang="en-US" sz="1100" dirty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skenario</a:t>
            </a:r>
            <a:r>
              <a:rPr lang="en-US" sz="1100" dirty="0"/>
              <a:t>,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penjadwalan</a:t>
            </a:r>
            <a:r>
              <a:rPr lang="en-US" sz="1100" dirty="0"/>
              <a:t>/</a:t>
            </a:r>
            <a:r>
              <a:rPr lang="en-US" sz="1100" dirty="0" err="1"/>
              <a:t>penyusunan</a:t>
            </a:r>
            <a:r>
              <a:rPr lang="en-US" sz="1100" dirty="0"/>
              <a:t> </a:t>
            </a:r>
            <a:r>
              <a:rPr lang="en-US" sz="1100" dirty="0" err="1"/>
              <a:t>laporan</a:t>
            </a:r>
            <a:r>
              <a:rPr lang="en-US" sz="1100" dirty="0"/>
              <a:t> </a:t>
            </a:r>
            <a:r>
              <a:rPr lang="en-US" sz="1100" dirty="0" err="1"/>
              <a:t>keuangan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3086" name="Google Shape;3086;p54"/>
          <p:cNvSpPr txBox="1">
            <a:spLocks noGrp="1"/>
          </p:cNvSpPr>
          <p:nvPr>
            <p:ph type="subTitle" idx="6"/>
          </p:nvPr>
        </p:nvSpPr>
        <p:spPr>
          <a:xfrm>
            <a:off x="5755388" y="302814"/>
            <a:ext cx="2314062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2. DSS </a:t>
            </a:r>
            <a:r>
              <a:rPr lang="en-US" sz="1600" dirty="0" err="1"/>
              <a:t>Berbasis</a:t>
            </a:r>
            <a:r>
              <a:rPr lang="en-US" sz="1600" dirty="0"/>
              <a:t> Model</a:t>
            </a:r>
            <a:endParaRPr sz="1600" dirty="0"/>
          </a:p>
        </p:txBody>
      </p:sp>
      <p:sp>
        <p:nvSpPr>
          <p:cNvPr id="3087" name="Google Shape;3087;p54"/>
          <p:cNvSpPr txBox="1">
            <a:spLocks noGrp="1"/>
          </p:cNvSpPr>
          <p:nvPr>
            <p:ph type="subTitle" idx="7"/>
          </p:nvPr>
        </p:nvSpPr>
        <p:spPr>
          <a:xfrm>
            <a:off x="5929109" y="3569481"/>
            <a:ext cx="3018947" cy="95200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dokumen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sumber</a:t>
            </a:r>
            <a:r>
              <a:rPr lang="en-US" sz="1100" dirty="0"/>
              <a:t> data </a:t>
            </a:r>
            <a:r>
              <a:rPr lang="en-US" sz="1100" dirty="0" err="1"/>
              <a:t>utama</a:t>
            </a:r>
            <a:r>
              <a:rPr lang="en-US" sz="1100" dirty="0"/>
              <a:t>.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mengakses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kebijakan</a:t>
            </a:r>
            <a:r>
              <a:rPr lang="en-US" sz="1100" dirty="0"/>
              <a:t>, </a:t>
            </a:r>
            <a:r>
              <a:rPr lang="en-US" sz="1100" dirty="0" err="1"/>
              <a:t>prosedur</a:t>
            </a:r>
            <a:r>
              <a:rPr lang="en-US" sz="1100" dirty="0"/>
              <a:t>, </a:t>
            </a:r>
            <a:r>
              <a:rPr lang="en-US" sz="1100" dirty="0" err="1"/>
              <a:t>catatan</a:t>
            </a:r>
            <a:r>
              <a:rPr lang="en-US" sz="1100" dirty="0"/>
              <a:t> </a:t>
            </a:r>
            <a:r>
              <a:rPr lang="en-US" sz="1100" dirty="0" err="1"/>
              <a:t>perusahaan</a:t>
            </a:r>
            <a:r>
              <a:rPr lang="en-US" sz="1100" dirty="0"/>
              <a:t>, dan </a:t>
            </a:r>
            <a:r>
              <a:rPr lang="en-US" sz="1100" dirty="0" err="1"/>
              <a:t>dokumen</a:t>
            </a:r>
            <a:r>
              <a:rPr lang="en-US" sz="1100" dirty="0"/>
              <a:t> </a:t>
            </a:r>
            <a:r>
              <a:rPr lang="en-US" sz="1100" dirty="0" err="1"/>
              <a:t>penting</a:t>
            </a:r>
            <a:r>
              <a:rPr lang="en-US" sz="1100" dirty="0"/>
              <a:t> </a:t>
            </a:r>
            <a:r>
              <a:rPr lang="en-US" sz="1100" dirty="0" err="1"/>
              <a:t>lainnya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mendukung</a:t>
            </a:r>
            <a:r>
              <a:rPr lang="en-US" sz="1100" dirty="0"/>
              <a:t> </a:t>
            </a:r>
            <a:r>
              <a:rPr lang="en-US" sz="1100" dirty="0" err="1"/>
              <a:t>pengambilan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3088" name="Google Shape;3088;p54"/>
          <p:cNvSpPr txBox="1">
            <a:spLocks noGrp="1"/>
          </p:cNvSpPr>
          <p:nvPr>
            <p:ph type="subTitle" idx="8"/>
          </p:nvPr>
        </p:nvSpPr>
        <p:spPr>
          <a:xfrm>
            <a:off x="5929109" y="3264919"/>
            <a:ext cx="292642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5. DSS </a:t>
            </a:r>
            <a:r>
              <a:rPr lang="en-US" sz="1600" dirty="0" err="1"/>
              <a:t>Berbasis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endParaRPr sz="1600" dirty="0"/>
          </a:p>
        </p:txBody>
      </p:sp>
      <p:sp>
        <p:nvSpPr>
          <p:cNvPr id="4" name="Google Shape;3057;p54">
            <a:extLst>
              <a:ext uri="{FF2B5EF4-FFF2-40B4-BE49-F238E27FC236}">
                <a16:creationId xmlns:a16="http://schemas.microsoft.com/office/drawing/2014/main" id="{98653B06-74CA-BA84-3F5E-D695056C2D39}"/>
              </a:ext>
            </a:extLst>
          </p:cNvPr>
          <p:cNvSpPr/>
          <p:nvPr/>
        </p:nvSpPr>
        <p:spPr>
          <a:xfrm>
            <a:off x="2218388" y="1974751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83;p54">
            <a:extLst>
              <a:ext uri="{FF2B5EF4-FFF2-40B4-BE49-F238E27FC236}">
                <a16:creationId xmlns:a16="http://schemas.microsoft.com/office/drawing/2014/main" id="{74288770-C1EA-DD96-D718-304AE1700D9E}"/>
              </a:ext>
            </a:extLst>
          </p:cNvPr>
          <p:cNvSpPr txBox="1">
            <a:spLocks/>
          </p:cNvSpPr>
          <p:nvPr/>
        </p:nvSpPr>
        <p:spPr>
          <a:xfrm>
            <a:off x="3101849" y="2389649"/>
            <a:ext cx="4010761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alat</a:t>
            </a:r>
            <a:r>
              <a:rPr lang="en-US" sz="1100" dirty="0"/>
              <a:t> </a:t>
            </a:r>
            <a:r>
              <a:rPr lang="en-US" sz="1100" dirty="0" err="1"/>
              <a:t>komunikasi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email, </a:t>
            </a:r>
            <a:r>
              <a:rPr lang="en-US" sz="1100" dirty="0" err="1"/>
              <a:t>pesan</a:t>
            </a:r>
            <a:r>
              <a:rPr lang="en-US" sz="1100" dirty="0"/>
              <a:t> </a:t>
            </a:r>
            <a:r>
              <a:rPr lang="en-US" sz="1100" dirty="0" err="1"/>
              <a:t>instan</a:t>
            </a:r>
            <a:r>
              <a:rPr lang="en-US" sz="1100" dirty="0"/>
              <a:t>, dan </a:t>
            </a:r>
            <a:r>
              <a:rPr lang="en-US" sz="1100" dirty="0" err="1"/>
              <a:t>obrolan</a:t>
            </a:r>
            <a:r>
              <a:rPr lang="en-US" sz="1100" dirty="0"/>
              <a:t> </a:t>
            </a:r>
            <a:r>
              <a:rPr lang="en-US" sz="1100" dirty="0" err="1"/>
              <a:t>suara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meningkatkan</a:t>
            </a:r>
            <a:r>
              <a:rPr lang="en-US" sz="1100" dirty="0"/>
              <a:t> </a:t>
            </a:r>
            <a:r>
              <a:rPr lang="en-US" sz="1100" dirty="0" err="1"/>
              <a:t>kolaborasi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menyelesaikan</a:t>
            </a:r>
            <a:r>
              <a:rPr lang="en-US" sz="1100" dirty="0"/>
              <a:t> </a:t>
            </a:r>
            <a:r>
              <a:rPr lang="en-US" sz="1100" dirty="0" err="1"/>
              <a:t>tugas</a:t>
            </a:r>
            <a:r>
              <a:rPr lang="en-US" sz="1100" dirty="0"/>
              <a:t> </a:t>
            </a:r>
            <a:r>
              <a:rPr lang="en-US" sz="1100" dirty="0" err="1"/>
              <a:t>bersama</a:t>
            </a:r>
            <a:r>
              <a:rPr lang="en-US" sz="1100" dirty="0"/>
              <a:t>. </a:t>
            </a:r>
            <a:r>
              <a:rPr lang="en-US" sz="1100" dirty="0" err="1"/>
              <a:t>Jenis</a:t>
            </a:r>
            <a:r>
              <a:rPr lang="en-US" sz="1100" dirty="0"/>
              <a:t> DSS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dirancang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meningkatkan</a:t>
            </a:r>
            <a:r>
              <a:rPr lang="en-US" sz="1100" dirty="0"/>
              <a:t> </a:t>
            </a:r>
            <a:r>
              <a:rPr lang="en-US" sz="1100" dirty="0" err="1"/>
              <a:t>efektivitas</a:t>
            </a:r>
            <a:r>
              <a:rPr lang="en-US" sz="1100" dirty="0"/>
              <a:t>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kelompok</a:t>
            </a:r>
            <a:r>
              <a:rPr lang="en-US" sz="1100" dirty="0"/>
              <a:t> dan </a:t>
            </a:r>
            <a:r>
              <a:rPr lang="en-US" sz="1100" dirty="0" err="1"/>
              <a:t>sistem</a:t>
            </a:r>
            <a:r>
              <a:rPr lang="en-US" sz="1100" dirty="0"/>
              <a:t>.</a:t>
            </a:r>
          </a:p>
        </p:txBody>
      </p:sp>
      <p:sp>
        <p:nvSpPr>
          <p:cNvPr id="10" name="Google Shape;3084;p54">
            <a:extLst>
              <a:ext uri="{FF2B5EF4-FFF2-40B4-BE49-F238E27FC236}">
                <a16:creationId xmlns:a16="http://schemas.microsoft.com/office/drawing/2014/main" id="{575AF582-28F8-8B2F-2652-F10A7855E180}"/>
              </a:ext>
            </a:extLst>
          </p:cNvPr>
          <p:cNvSpPr txBox="1">
            <a:spLocks/>
          </p:cNvSpPr>
          <p:nvPr/>
        </p:nvSpPr>
        <p:spPr>
          <a:xfrm>
            <a:off x="3170373" y="1842758"/>
            <a:ext cx="2878108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sz="1600"/>
              <a:t>3. DSS Berbasis Komunikasi dan Kelompok</a:t>
            </a:r>
            <a:endParaRPr lang="en-US" sz="1600" dirty="0"/>
          </a:p>
        </p:txBody>
      </p:sp>
      <p:grpSp>
        <p:nvGrpSpPr>
          <p:cNvPr id="11" name="Google Shape;3670;p75">
            <a:extLst>
              <a:ext uri="{FF2B5EF4-FFF2-40B4-BE49-F238E27FC236}">
                <a16:creationId xmlns:a16="http://schemas.microsoft.com/office/drawing/2014/main" id="{92424EE1-B940-4DD2-5FF5-9C30BAB7865C}"/>
              </a:ext>
            </a:extLst>
          </p:cNvPr>
          <p:cNvGrpSpPr/>
          <p:nvPr/>
        </p:nvGrpSpPr>
        <p:grpSpPr>
          <a:xfrm>
            <a:off x="2474415" y="2230790"/>
            <a:ext cx="283467" cy="283443"/>
            <a:chOff x="-7626075" y="2059775"/>
            <a:chExt cx="446475" cy="445875"/>
          </a:xfrm>
        </p:grpSpPr>
        <p:sp>
          <p:nvSpPr>
            <p:cNvPr id="12" name="Google Shape;3671;p75">
              <a:extLst>
                <a:ext uri="{FF2B5EF4-FFF2-40B4-BE49-F238E27FC236}">
                  <a16:creationId xmlns:a16="http://schemas.microsoft.com/office/drawing/2014/main" id="{4820925A-E434-3F7C-8807-859E418B84E6}"/>
                </a:ext>
              </a:extLst>
            </p:cNvPr>
            <p:cNvSpPr/>
            <p:nvPr/>
          </p:nvSpPr>
          <p:spPr>
            <a:xfrm>
              <a:off x="-7455300" y="2230325"/>
              <a:ext cx="240250" cy="39425"/>
            </a:xfrm>
            <a:custGeom>
              <a:avLst/>
              <a:gdLst/>
              <a:ahLst/>
              <a:cxnLst/>
              <a:rect l="l" t="t" r="r" b="b"/>
              <a:pathLst>
                <a:path w="9610" h="1577" extrusionOk="0">
                  <a:moveTo>
                    <a:pt x="2077" y="1"/>
                  </a:moveTo>
                  <a:cubicBezTo>
                    <a:pt x="1377" y="1"/>
                    <a:pt x="696" y="26"/>
                    <a:pt x="58" y="72"/>
                  </a:cubicBezTo>
                  <a:cubicBezTo>
                    <a:pt x="29" y="564"/>
                    <a:pt x="0" y="1056"/>
                    <a:pt x="0" y="1577"/>
                  </a:cubicBezTo>
                  <a:lnTo>
                    <a:pt x="9609" y="1577"/>
                  </a:lnTo>
                  <a:cubicBezTo>
                    <a:pt x="9291" y="1316"/>
                    <a:pt x="8712" y="998"/>
                    <a:pt x="7873" y="738"/>
                  </a:cubicBezTo>
                  <a:cubicBezTo>
                    <a:pt x="6164" y="204"/>
                    <a:pt x="4046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72;p75">
              <a:extLst>
                <a:ext uri="{FF2B5EF4-FFF2-40B4-BE49-F238E27FC236}">
                  <a16:creationId xmlns:a16="http://schemas.microsoft.com/office/drawing/2014/main" id="{99722E64-5336-86B3-B5B2-B9DB2E7A0CB6}"/>
                </a:ext>
              </a:extLst>
            </p:cNvPr>
            <p:cNvSpPr/>
            <p:nvPr/>
          </p:nvSpPr>
          <p:spPr>
            <a:xfrm>
              <a:off x="-7325800" y="2295775"/>
              <a:ext cx="110750" cy="34775"/>
            </a:xfrm>
            <a:custGeom>
              <a:avLst/>
              <a:gdLst/>
              <a:ahLst/>
              <a:cxnLst/>
              <a:rect l="l" t="t" r="r" b="b"/>
              <a:pathLst>
                <a:path w="4430" h="1391" extrusionOk="0">
                  <a:moveTo>
                    <a:pt x="59" y="1"/>
                  </a:moveTo>
                  <a:cubicBezTo>
                    <a:pt x="59" y="493"/>
                    <a:pt x="30" y="956"/>
                    <a:pt x="1" y="1390"/>
                  </a:cubicBezTo>
                  <a:cubicBezTo>
                    <a:pt x="1014" y="1274"/>
                    <a:pt x="1911" y="1072"/>
                    <a:pt x="2693" y="840"/>
                  </a:cubicBezTo>
                  <a:cubicBezTo>
                    <a:pt x="3532" y="580"/>
                    <a:pt x="4111" y="261"/>
                    <a:pt x="4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73;p75">
              <a:extLst>
                <a:ext uri="{FF2B5EF4-FFF2-40B4-BE49-F238E27FC236}">
                  <a16:creationId xmlns:a16="http://schemas.microsoft.com/office/drawing/2014/main" id="{C725267C-651E-0655-DDC1-2D128031B5E0}"/>
                </a:ext>
              </a:extLst>
            </p:cNvPr>
            <p:cNvSpPr/>
            <p:nvPr/>
          </p:nvSpPr>
          <p:spPr>
            <a:xfrm>
              <a:off x="-7626075" y="2063525"/>
              <a:ext cx="180925" cy="219250"/>
            </a:xfrm>
            <a:custGeom>
              <a:avLst/>
              <a:gdLst/>
              <a:ahLst/>
              <a:cxnLst/>
              <a:rect l="l" t="t" r="r" b="b"/>
              <a:pathLst>
                <a:path w="7237" h="8770" extrusionOk="0">
                  <a:moveTo>
                    <a:pt x="7236" y="0"/>
                  </a:moveTo>
                  <a:lnTo>
                    <a:pt x="7236" y="0"/>
                  </a:lnTo>
                  <a:cubicBezTo>
                    <a:pt x="3127" y="782"/>
                    <a:pt x="1" y="4400"/>
                    <a:pt x="1" y="8770"/>
                  </a:cubicBezTo>
                  <a:cubicBezTo>
                    <a:pt x="1" y="7178"/>
                    <a:pt x="2664" y="6165"/>
                    <a:pt x="5905" y="5789"/>
                  </a:cubicBezTo>
                  <a:cubicBezTo>
                    <a:pt x="6050" y="4023"/>
                    <a:pt x="6426" y="1563"/>
                    <a:pt x="7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4;p75">
              <a:extLst>
                <a:ext uri="{FF2B5EF4-FFF2-40B4-BE49-F238E27FC236}">
                  <a16:creationId xmlns:a16="http://schemas.microsoft.com/office/drawing/2014/main" id="{892FA0B0-02CD-77C3-87BD-13A93C8951C4}"/>
                </a:ext>
              </a:extLst>
            </p:cNvPr>
            <p:cNvSpPr/>
            <p:nvPr/>
          </p:nvSpPr>
          <p:spPr>
            <a:xfrm>
              <a:off x="-7626075" y="2282750"/>
              <a:ext cx="180925" cy="219275"/>
            </a:xfrm>
            <a:custGeom>
              <a:avLst/>
              <a:gdLst/>
              <a:ahLst/>
              <a:cxnLst/>
              <a:rect l="l" t="t" r="r" b="b"/>
              <a:pathLst>
                <a:path w="7237" h="8771" extrusionOk="0">
                  <a:moveTo>
                    <a:pt x="1" y="1"/>
                  </a:moveTo>
                  <a:cubicBezTo>
                    <a:pt x="1" y="4371"/>
                    <a:pt x="3127" y="7989"/>
                    <a:pt x="7236" y="8770"/>
                  </a:cubicBezTo>
                  <a:cubicBezTo>
                    <a:pt x="6426" y="7236"/>
                    <a:pt x="6050" y="4747"/>
                    <a:pt x="5905" y="2982"/>
                  </a:cubicBezTo>
                  <a:cubicBezTo>
                    <a:pt x="2664" y="2606"/>
                    <a:pt x="1" y="159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75;p75">
              <a:extLst>
                <a:ext uri="{FF2B5EF4-FFF2-40B4-BE49-F238E27FC236}">
                  <a16:creationId xmlns:a16="http://schemas.microsoft.com/office/drawing/2014/main" id="{3CF536D9-96F9-0B47-66F0-5856E30A00E3}"/>
                </a:ext>
              </a:extLst>
            </p:cNvPr>
            <p:cNvSpPr/>
            <p:nvPr/>
          </p:nvSpPr>
          <p:spPr>
            <a:xfrm>
              <a:off x="-7452400" y="2359450"/>
              <a:ext cx="98425" cy="146200"/>
            </a:xfrm>
            <a:custGeom>
              <a:avLst/>
              <a:gdLst/>
              <a:ahLst/>
              <a:cxnLst/>
              <a:rect l="l" t="t" r="r" b="b"/>
              <a:pathLst>
                <a:path w="3937" h="5848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1332"/>
                    <a:pt x="347" y="2577"/>
                    <a:pt x="637" y="3590"/>
                  </a:cubicBezTo>
                  <a:cubicBezTo>
                    <a:pt x="984" y="4921"/>
                    <a:pt x="1389" y="5587"/>
                    <a:pt x="1679" y="5847"/>
                  </a:cubicBezTo>
                  <a:lnTo>
                    <a:pt x="2258" y="5847"/>
                  </a:lnTo>
                  <a:cubicBezTo>
                    <a:pt x="2547" y="5587"/>
                    <a:pt x="2952" y="4921"/>
                    <a:pt x="3328" y="3590"/>
                  </a:cubicBezTo>
                  <a:cubicBezTo>
                    <a:pt x="3589" y="2577"/>
                    <a:pt x="3792" y="1332"/>
                    <a:pt x="3936" y="1"/>
                  </a:cubicBezTo>
                  <a:lnTo>
                    <a:pt x="3936" y="1"/>
                  </a:lnTo>
                  <a:cubicBezTo>
                    <a:pt x="3285" y="59"/>
                    <a:pt x="2627" y="88"/>
                    <a:pt x="1968" y="88"/>
                  </a:cubicBezTo>
                  <a:cubicBezTo>
                    <a:pt x="1310" y="88"/>
                    <a:pt x="651" y="5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76;p75">
              <a:extLst>
                <a:ext uri="{FF2B5EF4-FFF2-40B4-BE49-F238E27FC236}">
                  <a16:creationId xmlns:a16="http://schemas.microsoft.com/office/drawing/2014/main" id="{0BD853E9-E473-3735-0F5D-52D8788E902C}"/>
                </a:ext>
              </a:extLst>
            </p:cNvPr>
            <p:cNvSpPr/>
            <p:nvPr/>
          </p:nvSpPr>
          <p:spPr>
            <a:xfrm>
              <a:off x="-7361250" y="2282775"/>
              <a:ext cx="181650" cy="219250"/>
            </a:xfrm>
            <a:custGeom>
              <a:avLst/>
              <a:gdLst/>
              <a:ahLst/>
              <a:cxnLst/>
              <a:rect l="l" t="t" r="r" b="b"/>
              <a:pathLst>
                <a:path w="7266" h="8770" extrusionOk="0">
                  <a:moveTo>
                    <a:pt x="7265" y="0"/>
                  </a:moveTo>
                  <a:lnTo>
                    <a:pt x="7265" y="0"/>
                  </a:lnTo>
                  <a:cubicBezTo>
                    <a:pt x="7265" y="1592"/>
                    <a:pt x="4603" y="2605"/>
                    <a:pt x="1361" y="2981"/>
                  </a:cubicBezTo>
                  <a:cubicBezTo>
                    <a:pt x="1187" y="4746"/>
                    <a:pt x="811" y="7235"/>
                    <a:pt x="1" y="8769"/>
                  </a:cubicBezTo>
                  <a:cubicBezTo>
                    <a:pt x="4140" y="7988"/>
                    <a:pt x="7265" y="4370"/>
                    <a:pt x="7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77;p75">
              <a:extLst>
                <a:ext uri="{FF2B5EF4-FFF2-40B4-BE49-F238E27FC236}">
                  <a16:creationId xmlns:a16="http://schemas.microsoft.com/office/drawing/2014/main" id="{50104B70-AA89-3A2A-475D-346866E648CA}"/>
                </a:ext>
              </a:extLst>
            </p:cNvPr>
            <p:cNvSpPr/>
            <p:nvPr/>
          </p:nvSpPr>
          <p:spPr>
            <a:xfrm>
              <a:off x="-7452400" y="2059775"/>
              <a:ext cx="272800" cy="223000"/>
            </a:xfrm>
            <a:custGeom>
              <a:avLst/>
              <a:gdLst/>
              <a:ahLst/>
              <a:cxnLst/>
              <a:rect l="l" t="t" r="r" b="b"/>
              <a:pathLst>
                <a:path w="10912" h="8920" extrusionOk="0">
                  <a:moveTo>
                    <a:pt x="1992" y="0"/>
                  </a:moveTo>
                  <a:cubicBezTo>
                    <a:pt x="1888" y="0"/>
                    <a:pt x="1783" y="2"/>
                    <a:pt x="1679" y="6"/>
                  </a:cubicBezTo>
                  <a:cubicBezTo>
                    <a:pt x="1389" y="266"/>
                    <a:pt x="984" y="932"/>
                    <a:pt x="637" y="2263"/>
                  </a:cubicBezTo>
                  <a:cubicBezTo>
                    <a:pt x="347" y="3305"/>
                    <a:pt x="145" y="4521"/>
                    <a:pt x="0" y="5852"/>
                  </a:cubicBezTo>
                  <a:cubicBezTo>
                    <a:pt x="666" y="5794"/>
                    <a:pt x="1302" y="5765"/>
                    <a:pt x="1968" y="5765"/>
                  </a:cubicBezTo>
                  <a:cubicBezTo>
                    <a:pt x="6396" y="5765"/>
                    <a:pt x="10911" y="6865"/>
                    <a:pt x="10911" y="8920"/>
                  </a:cubicBezTo>
                  <a:cubicBezTo>
                    <a:pt x="10911" y="4016"/>
                    <a:pt x="6941" y="0"/>
                    <a:pt x="1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78;p75">
              <a:extLst>
                <a:ext uri="{FF2B5EF4-FFF2-40B4-BE49-F238E27FC236}">
                  <a16:creationId xmlns:a16="http://schemas.microsoft.com/office/drawing/2014/main" id="{1FB08A9C-7B64-E6BF-A9A0-2F97EA30EE77}"/>
                </a:ext>
              </a:extLst>
            </p:cNvPr>
            <p:cNvSpPr/>
            <p:nvPr/>
          </p:nvSpPr>
          <p:spPr>
            <a:xfrm>
              <a:off x="-7591325" y="2295775"/>
              <a:ext cx="110725" cy="34775"/>
            </a:xfrm>
            <a:custGeom>
              <a:avLst/>
              <a:gdLst/>
              <a:ahLst/>
              <a:cxnLst/>
              <a:rect l="l" t="t" r="r" b="b"/>
              <a:pathLst>
                <a:path w="4429" h="1391" extrusionOk="0">
                  <a:moveTo>
                    <a:pt x="0" y="1"/>
                  </a:moveTo>
                  <a:cubicBezTo>
                    <a:pt x="347" y="290"/>
                    <a:pt x="897" y="580"/>
                    <a:pt x="1737" y="840"/>
                  </a:cubicBezTo>
                  <a:cubicBezTo>
                    <a:pt x="2518" y="1072"/>
                    <a:pt x="3444" y="1274"/>
                    <a:pt x="4428" y="1390"/>
                  </a:cubicBezTo>
                  <a:cubicBezTo>
                    <a:pt x="4399" y="927"/>
                    <a:pt x="4399" y="464"/>
                    <a:pt x="4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79;p75">
              <a:extLst>
                <a:ext uri="{FF2B5EF4-FFF2-40B4-BE49-F238E27FC236}">
                  <a16:creationId xmlns:a16="http://schemas.microsoft.com/office/drawing/2014/main" id="{ADDA6A17-8018-9566-518C-862715F7C82A}"/>
                </a:ext>
              </a:extLst>
            </p:cNvPr>
            <p:cNvSpPr/>
            <p:nvPr/>
          </p:nvSpPr>
          <p:spPr>
            <a:xfrm>
              <a:off x="-7591325" y="2235000"/>
              <a:ext cx="110725" cy="34750"/>
            </a:xfrm>
            <a:custGeom>
              <a:avLst/>
              <a:gdLst/>
              <a:ahLst/>
              <a:cxnLst/>
              <a:rect l="l" t="t" r="r" b="b"/>
              <a:pathLst>
                <a:path w="4429" h="1390" extrusionOk="0">
                  <a:moveTo>
                    <a:pt x="4428" y="1"/>
                  </a:moveTo>
                  <a:cubicBezTo>
                    <a:pt x="3444" y="116"/>
                    <a:pt x="2518" y="319"/>
                    <a:pt x="1737" y="551"/>
                  </a:cubicBezTo>
                  <a:cubicBezTo>
                    <a:pt x="897" y="811"/>
                    <a:pt x="347" y="1129"/>
                    <a:pt x="0" y="1390"/>
                  </a:cubicBezTo>
                  <a:lnTo>
                    <a:pt x="4370" y="1390"/>
                  </a:lnTo>
                  <a:cubicBezTo>
                    <a:pt x="4399" y="927"/>
                    <a:pt x="4399" y="464"/>
                    <a:pt x="4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80;p75">
              <a:extLst>
                <a:ext uri="{FF2B5EF4-FFF2-40B4-BE49-F238E27FC236}">
                  <a16:creationId xmlns:a16="http://schemas.microsoft.com/office/drawing/2014/main" id="{66FD855C-1A71-7AAB-B47B-E638A596C71E}"/>
                </a:ext>
              </a:extLst>
            </p:cNvPr>
            <p:cNvSpPr/>
            <p:nvPr/>
          </p:nvSpPr>
          <p:spPr>
            <a:xfrm>
              <a:off x="-7455300" y="2295775"/>
              <a:ext cx="104925" cy="39575"/>
            </a:xfrm>
            <a:custGeom>
              <a:avLst/>
              <a:gdLst/>
              <a:ahLst/>
              <a:cxnLst/>
              <a:rect l="l" t="t" r="r" b="b"/>
              <a:pathLst>
                <a:path w="4197" h="1583" extrusionOk="0">
                  <a:moveTo>
                    <a:pt x="0" y="1"/>
                  </a:moveTo>
                  <a:cubicBezTo>
                    <a:pt x="0" y="522"/>
                    <a:pt x="29" y="1014"/>
                    <a:pt x="58" y="1506"/>
                  </a:cubicBezTo>
                  <a:cubicBezTo>
                    <a:pt x="740" y="1552"/>
                    <a:pt x="1463" y="1582"/>
                    <a:pt x="2200" y="1582"/>
                  </a:cubicBezTo>
                  <a:cubicBezTo>
                    <a:pt x="2841" y="1582"/>
                    <a:pt x="3493" y="1560"/>
                    <a:pt x="4139" y="1506"/>
                  </a:cubicBezTo>
                  <a:cubicBezTo>
                    <a:pt x="4168" y="1014"/>
                    <a:pt x="4168" y="522"/>
                    <a:pt x="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68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3332" name="Google Shape;3332;p68"/>
          <p:cNvGrpSpPr/>
          <p:nvPr/>
        </p:nvGrpSpPr>
        <p:grpSpPr>
          <a:xfrm>
            <a:off x="4308725" y="1999470"/>
            <a:ext cx="3065775" cy="135300"/>
            <a:chOff x="4308725" y="1999470"/>
            <a:chExt cx="3065775" cy="135300"/>
          </a:xfrm>
        </p:grpSpPr>
        <p:cxnSp>
          <p:nvCxnSpPr>
            <p:cNvPr id="3333" name="Google Shape;3333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334" name="Google Shape;3334;p68"/>
            <p:cNvSpPr/>
            <p:nvPr/>
          </p:nvSpPr>
          <p:spPr>
            <a:xfrm>
              <a:off x="4308725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/>
            <p:cNvSpPr/>
            <p:nvPr/>
          </p:nvSpPr>
          <p:spPr>
            <a:xfrm>
              <a:off x="7239200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6" name="Google Shape;3336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337" name="Google Shape;3337;p68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59011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,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dirty="0"/>
          </a:p>
        </p:txBody>
      </p:sp>
      <p:graphicFrame>
        <p:nvGraphicFramePr>
          <p:cNvPr id="3282" name="Google Shape;3282;p64"/>
          <p:cNvGraphicFramePr/>
          <p:nvPr>
            <p:extLst>
              <p:ext uri="{D42A27DB-BD31-4B8C-83A1-F6EECF244321}">
                <p14:modId xmlns:p14="http://schemas.microsoft.com/office/powerpoint/2010/main" val="2584496641"/>
              </p:ext>
            </p:extLst>
          </p:nvPr>
        </p:nvGraphicFramePr>
        <p:xfrm>
          <a:off x="898071" y="1121410"/>
          <a:ext cx="7239000" cy="3840390"/>
        </p:xfrm>
        <a:graphic>
          <a:graphicData uri="http://schemas.openxmlformats.org/drawingml/2006/table">
            <a:tbl>
              <a:tblPr>
                <a:noFill/>
                <a:tableStyleId>{1F184B4D-F6AC-42F3-B635-EE1F0DCC58A2}</a:tableStyleId>
              </a:tblPr>
              <a:tblGrid>
                <a:gridCol w="33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Perutean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GPS</a:t>
                      </a:r>
                      <a:endParaRPr sz="2000" b="1" dirty="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Perencanaan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rute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GPS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membandingkan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berbagai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rute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dengan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mempertimbangkan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faktor-faktor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seperti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jarak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waktu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tempuh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biaya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navigasi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GPS juga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memungkinkan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pengguna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memilih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rute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alternatif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menampilkannya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di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memberikan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petunjuk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langkah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demi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langkah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2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Dasbor</a:t>
                      </a:r>
                      <a:r>
                        <a:rPr lang="es-E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perencanaan</a:t>
                      </a:r>
                      <a:r>
                        <a:rPr lang="es-E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sumber</a:t>
                      </a:r>
                      <a:r>
                        <a:rPr lang="es-E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daya </a:t>
                      </a:r>
                      <a:r>
                        <a:rPr lang="es-E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perusahaan</a:t>
                      </a:r>
                      <a:endParaRPr sz="2000" b="1" dirty="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Dasbor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ERP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pendukung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keputusan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memvisualisasikan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perubahan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proses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produksi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bisnis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memantau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kinerja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bisnis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terhadap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sasaran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ditetapkan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mengidentifikasi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area yang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perlu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ditingkatkan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Dasbor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ERP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memungkinkan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pemilik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bisnis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melihat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cuplikan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angka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metrik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terpenting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perusahaan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mereka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</a:t>
                      </a:r>
                      <a:endParaRPr sz="12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Dukungan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keputusan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finansial</a:t>
                      </a:r>
                      <a:endParaRPr sz="2000" b="1" dirty="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umumnya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digunakan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manajemen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keuangan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memperkirakan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keuangan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mengelola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anggaran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menganalisis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opsi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investasi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menilai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risiko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memungkinkan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organisasi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membuat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keputusan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finansial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berbasis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secara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real-time.</a:t>
                      </a:r>
                      <a:endParaRPr sz="12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0">
          <a:extLst>
            <a:ext uri="{FF2B5EF4-FFF2-40B4-BE49-F238E27FC236}">
              <a16:creationId xmlns:a16="http://schemas.microsoft.com/office/drawing/2014/main" id="{1C0FA66C-DAA1-9FE4-F48E-479D4C57E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2" name="Google Shape;3282;p64">
            <a:extLst>
              <a:ext uri="{FF2B5EF4-FFF2-40B4-BE49-F238E27FC236}">
                <a16:creationId xmlns:a16="http://schemas.microsoft.com/office/drawing/2014/main" id="{972CAEF6-A9AE-C3BA-90FC-4AE6E4EF2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285321"/>
              </p:ext>
            </p:extLst>
          </p:nvPr>
        </p:nvGraphicFramePr>
        <p:xfrm>
          <a:off x="1045028" y="194355"/>
          <a:ext cx="7239000" cy="4754790"/>
        </p:xfrm>
        <a:graphic>
          <a:graphicData uri="http://schemas.openxmlformats.org/drawingml/2006/table">
            <a:tbl>
              <a:tblPr>
                <a:noFill/>
                <a:tableStyleId>{1F184B4D-F6AC-42F3-B635-EE1F0DCC58A2}</a:tableStyleId>
              </a:tblPr>
              <a:tblGrid>
                <a:gridCol w="33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Sistem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pendukung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keputusan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klinis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endParaRPr sz="2000" b="1" dirty="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adalah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program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perangkat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lunak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algoritme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pengambilan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keputusan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tingkat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lanjut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dokter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membuat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keputusan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medis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terbaik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Profesional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perawatan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kesehatan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sering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CDSS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menginterpretasikan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catatan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pasien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hasil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serta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menghitung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rencana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perawatan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terbaik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CDSS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perawatan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kesehatan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mengidentifikasi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kelainan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selama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tertentu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serta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memantau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pasien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setelah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prosedur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tertentu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menentukan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apakah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mereka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mengalami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reaksi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yang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merugikan</a:t>
                      </a:r>
                      <a:endParaRPr sz="12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Dukungan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keputusan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pemasaran</a:t>
                      </a:r>
                      <a:endParaRPr sz="2000" b="1" dirty="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pemasaran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perencanaan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kampanye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segmentasi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pelanggan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analisis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pasar. Alat-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memberikan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wawasan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tentang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perilaku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konsumen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pemasaran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upaya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pemasaran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sebelumnya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Alat-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juga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bisnis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memasarkan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kepada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audiens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target</a:t>
                      </a:r>
                      <a:endParaRPr sz="12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Dukungan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sumber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daya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manusia</a:t>
                      </a:r>
                      <a:endParaRPr sz="2000" b="1" dirty="0">
                        <a:solidFill>
                          <a:schemeClr val="lt1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Departemen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SDM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menggunakan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DSS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untuk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mengelola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data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karyawan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mengevaluasi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kinerja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membuat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keputusan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terkait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perekrutan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retensi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perencanaan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tenaga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kerja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Sistem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ini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juga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dapat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membantu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profesional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SDM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menganalisis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dalam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kepuasan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produktivitas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, dan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pergantian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karyawan</a:t>
                      </a:r>
                      <a:endParaRPr sz="1200" dirty="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p70"/>
          <p:cNvGrpSpPr/>
          <p:nvPr/>
        </p:nvGrpSpPr>
        <p:grpSpPr>
          <a:xfrm>
            <a:off x="1455801" y="1897250"/>
            <a:ext cx="795537" cy="795537"/>
            <a:chOff x="851175" y="1582401"/>
            <a:chExt cx="964872" cy="964872"/>
          </a:xfrm>
        </p:grpSpPr>
        <p:sp>
          <p:nvSpPr>
            <p:cNvPr id="3349" name="Google Shape;3349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p70"/>
          <p:cNvGrpSpPr/>
          <p:nvPr/>
        </p:nvGrpSpPr>
        <p:grpSpPr>
          <a:xfrm>
            <a:off x="3181773" y="1870756"/>
            <a:ext cx="795537" cy="795537"/>
            <a:chOff x="851175" y="1582401"/>
            <a:chExt cx="964872" cy="964872"/>
          </a:xfrm>
        </p:grpSpPr>
        <p:sp>
          <p:nvSpPr>
            <p:cNvPr id="3352" name="Google Shape;3352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4" name="Google Shape;3354;p70"/>
          <p:cNvGrpSpPr/>
          <p:nvPr/>
        </p:nvGrpSpPr>
        <p:grpSpPr>
          <a:xfrm>
            <a:off x="6880769" y="1861091"/>
            <a:ext cx="795537" cy="795537"/>
            <a:chOff x="851175" y="1582401"/>
            <a:chExt cx="964872" cy="964872"/>
          </a:xfrm>
        </p:grpSpPr>
        <p:sp>
          <p:nvSpPr>
            <p:cNvPr id="3355" name="Google Shape;3355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7" name="Google Shape;3357;p7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grpSp>
        <p:nvGrpSpPr>
          <p:cNvPr id="3378" name="Google Shape;3378;p70"/>
          <p:cNvGrpSpPr/>
          <p:nvPr/>
        </p:nvGrpSpPr>
        <p:grpSpPr>
          <a:xfrm>
            <a:off x="1642446" y="2062568"/>
            <a:ext cx="396089" cy="448032"/>
            <a:chOff x="2247225" y="-1520300"/>
            <a:chExt cx="541475" cy="616275"/>
          </a:xfrm>
        </p:grpSpPr>
        <p:sp>
          <p:nvSpPr>
            <p:cNvPr id="3379" name="Google Shape;3379;p70"/>
            <p:cNvSpPr/>
            <p:nvPr/>
          </p:nvSpPr>
          <p:spPr>
            <a:xfrm>
              <a:off x="2417975" y="-1110550"/>
              <a:ext cx="73175" cy="75625"/>
            </a:xfrm>
            <a:custGeom>
              <a:avLst/>
              <a:gdLst/>
              <a:ahLst/>
              <a:cxnLst/>
              <a:rect l="l" t="t" r="r" b="b"/>
              <a:pathLst>
                <a:path w="2927" h="3025" extrusionOk="0">
                  <a:moveTo>
                    <a:pt x="1268" y="1"/>
                  </a:moveTo>
                  <a:lnTo>
                    <a:pt x="0" y="456"/>
                  </a:lnTo>
                  <a:lnTo>
                    <a:pt x="1203" y="3025"/>
                  </a:lnTo>
                  <a:lnTo>
                    <a:pt x="2927" y="1659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2552100" y="-1086975"/>
              <a:ext cx="236600" cy="182950"/>
            </a:xfrm>
            <a:custGeom>
              <a:avLst/>
              <a:gdLst/>
              <a:ahLst/>
              <a:cxnLst/>
              <a:rect l="l" t="t" r="r" b="b"/>
              <a:pathLst>
                <a:path w="9464" h="7318" extrusionOk="0">
                  <a:moveTo>
                    <a:pt x="4033" y="1"/>
                  </a:moveTo>
                  <a:lnTo>
                    <a:pt x="1984" y="4358"/>
                  </a:lnTo>
                  <a:lnTo>
                    <a:pt x="554" y="3220"/>
                  </a:lnTo>
                  <a:cubicBezTo>
                    <a:pt x="424" y="3480"/>
                    <a:pt x="228" y="3708"/>
                    <a:pt x="1" y="3903"/>
                  </a:cubicBezTo>
                  <a:lnTo>
                    <a:pt x="684" y="7317"/>
                  </a:lnTo>
                  <a:lnTo>
                    <a:pt x="9464" y="7317"/>
                  </a:lnTo>
                  <a:lnTo>
                    <a:pt x="8391" y="2927"/>
                  </a:lnTo>
                  <a:cubicBezTo>
                    <a:pt x="8163" y="2049"/>
                    <a:pt x="7513" y="1301"/>
                    <a:pt x="6635" y="944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0"/>
            <p:cNvSpPr/>
            <p:nvPr/>
          </p:nvSpPr>
          <p:spPr>
            <a:xfrm>
              <a:off x="2500075" y="-1044700"/>
              <a:ext cx="35800" cy="30925"/>
            </a:xfrm>
            <a:custGeom>
              <a:avLst/>
              <a:gdLst/>
              <a:ahLst/>
              <a:cxnLst/>
              <a:rect l="l" t="t" r="r" b="b"/>
              <a:pathLst>
                <a:path w="1432" h="1237" extrusionOk="0">
                  <a:moveTo>
                    <a:pt x="716" y="1"/>
                  </a:moveTo>
                  <a:lnTo>
                    <a:pt x="1" y="586"/>
                  </a:lnTo>
                  <a:cubicBezTo>
                    <a:pt x="33" y="944"/>
                    <a:pt x="326" y="1236"/>
                    <a:pt x="716" y="1236"/>
                  </a:cubicBezTo>
                  <a:cubicBezTo>
                    <a:pt x="1106" y="1236"/>
                    <a:pt x="1399" y="944"/>
                    <a:pt x="1431" y="586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0"/>
            <p:cNvSpPr/>
            <p:nvPr/>
          </p:nvSpPr>
          <p:spPr>
            <a:xfrm>
              <a:off x="2247225" y="-1086975"/>
              <a:ext cx="236625" cy="182950"/>
            </a:xfrm>
            <a:custGeom>
              <a:avLst/>
              <a:gdLst/>
              <a:ahLst/>
              <a:cxnLst/>
              <a:rect l="l" t="t" r="r" b="b"/>
              <a:pathLst>
                <a:path w="9465" h="7318" extrusionOk="0">
                  <a:moveTo>
                    <a:pt x="5464" y="1"/>
                  </a:moveTo>
                  <a:lnTo>
                    <a:pt x="2830" y="944"/>
                  </a:lnTo>
                  <a:cubicBezTo>
                    <a:pt x="1952" y="1301"/>
                    <a:pt x="1334" y="2017"/>
                    <a:pt x="1107" y="2927"/>
                  </a:cubicBezTo>
                  <a:lnTo>
                    <a:pt x="1" y="7317"/>
                  </a:lnTo>
                  <a:lnTo>
                    <a:pt x="8814" y="7317"/>
                  </a:lnTo>
                  <a:lnTo>
                    <a:pt x="9464" y="3903"/>
                  </a:lnTo>
                  <a:cubicBezTo>
                    <a:pt x="9236" y="3708"/>
                    <a:pt x="9074" y="3480"/>
                    <a:pt x="8911" y="3220"/>
                  </a:cubicBezTo>
                  <a:lnTo>
                    <a:pt x="7480" y="4358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2545600" y="-1110550"/>
              <a:ext cx="73200" cy="75625"/>
            </a:xfrm>
            <a:custGeom>
              <a:avLst/>
              <a:gdLst/>
              <a:ahLst/>
              <a:cxnLst/>
              <a:rect l="l" t="t" r="r" b="b"/>
              <a:pathLst>
                <a:path w="2928" h="3025" extrusionOk="0">
                  <a:moveTo>
                    <a:pt x="1627" y="1"/>
                  </a:moveTo>
                  <a:lnTo>
                    <a:pt x="1" y="1659"/>
                  </a:lnTo>
                  <a:lnTo>
                    <a:pt x="1724" y="3025"/>
                  </a:lnTo>
                  <a:lnTo>
                    <a:pt x="2927" y="45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2504150" y="-975600"/>
              <a:ext cx="28475" cy="71575"/>
            </a:xfrm>
            <a:custGeom>
              <a:avLst/>
              <a:gdLst/>
              <a:ahLst/>
              <a:cxnLst/>
              <a:rect l="l" t="t" r="r" b="b"/>
              <a:pathLst>
                <a:path w="1139" h="2863" extrusionOk="0">
                  <a:moveTo>
                    <a:pt x="553" y="1"/>
                  </a:moveTo>
                  <a:lnTo>
                    <a:pt x="0" y="2862"/>
                  </a:lnTo>
                  <a:lnTo>
                    <a:pt x="1138" y="2862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2391950" y="-1374775"/>
              <a:ext cx="252875" cy="281325"/>
            </a:xfrm>
            <a:custGeom>
              <a:avLst/>
              <a:gdLst/>
              <a:ahLst/>
              <a:cxnLst/>
              <a:rect l="l" t="t" r="r" b="b"/>
              <a:pathLst>
                <a:path w="10115" h="11253" extrusionOk="0">
                  <a:moveTo>
                    <a:pt x="7935" y="1"/>
                  </a:moveTo>
                  <a:cubicBezTo>
                    <a:pt x="6732" y="1"/>
                    <a:pt x="5756" y="976"/>
                    <a:pt x="5756" y="2179"/>
                  </a:cubicBezTo>
                  <a:lnTo>
                    <a:pt x="5756" y="2895"/>
                  </a:lnTo>
                  <a:lnTo>
                    <a:pt x="0" y="2895"/>
                  </a:lnTo>
                  <a:lnTo>
                    <a:pt x="0" y="4358"/>
                  </a:lnTo>
                  <a:cubicBezTo>
                    <a:pt x="0" y="6635"/>
                    <a:pt x="1529" y="8553"/>
                    <a:pt x="3610" y="9171"/>
                  </a:cubicBezTo>
                  <a:lnTo>
                    <a:pt x="3610" y="9822"/>
                  </a:lnTo>
                  <a:lnTo>
                    <a:pt x="5041" y="11252"/>
                  </a:lnTo>
                  <a:lnTo>
                    <a:pt x="6504" y="9822"/>
                  </a:lnTo>
                  <a:lnTo>
                    <a:pt x="6504" y="9171"/>
                  </a:lnTo>
                  <a:cubicBezTo>
                    <a:pt x="8586" y="8553"/>
                    <a:pt x="10114" y="6635"/>
                    <a:pt x="10114" y="4358"/>
                  </a:cubicBezTo>
                  <a:lnTo>
                    <a:pt x="10114" y="2179"/>
                  </a:lnTo>
                  <a:cubicBezTo>
                    <a:pt x="10114" y="976"/>
                    <a:pt x="9138" y="1"/>
                    <a:pt x="7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2319600" y="-1520300"/>
              <a:ext cx="325225" cy="182150"/>
            </a:xfrm>
            <a:custGeom>
              <a:avLst/>
              <a:gdLst/>
              <a:ahLst/>
              <a:cxnLst/>
              <a:rect l="l" t="t" r="r" b="b"/>
              <a:pathLst>
                <a:path w="13009" h="7286" extrusionOk="0">
                  <a:moveTo>
                    <a:pt x="3610" y="1"/>
                  </a:moveTo>
                  <a:cubicBezTo>
                    <a:pt x="1626" y="1"/>
                    <a:pt x="0" y="1659"/>
                    <a:pt x="0" y="3675"/>
                  </a:cubicBezTo>
                  <a:cubicBezTo>
                    <a:pt x="0" y="5724"/>
                    <a:pt x="1659" y="7285"/>
                    <a:pt x="3610" y="7285"/>
                  </a:cubicBezTo>
                  <a:lnTo>
                    <a:pt x="7285" y="7285"/>
                  </a:lnTo>
                  <a:cubicBezTo>
                    <a:pt x="7642" y="5627"/>
                    <a:pt x="9073" y="4391"/>
                    <a:pt x="10829" y="4391"/>
                  </a:cubicBezTo>
                  <a:cubicBezTo>
                    <a:pt x="11642" y="4391"/>
                    <a:pt x="12390" y="4683"/>
                    <a:pt x="13008" y="5139"/>
                  </a:cubicBezTo>
                  <a:lnTo>
                    <a:pt x="13008" y="5106"/>
                  </a:lnTo>
                  <a:cubicBezTo>
                    <a:pt x="13008" y="3123"/>
                    <a:pt x="11382" y="1464"/>
                    <a:pt x="9398" y="1464"/>
                  </a:cubicBezTo>
                  <a:lnTo>
                    <a:pt x="5789" y="1464"/>
                  </a:lnTo>
                  <a:cubicBezTo>
                    <a:pt x="5366" y="1464"/>
                    <a:pt x="5041" y="1139"/>
                    <a:pt x="5041" y="749"/>
                  </a:cubicBezTo>
                  <a:lnTo>
                    <a:pt x="5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7" name="Google Shape;3387;p70"/>
          <p:cNvSpPr txBox="1">
            <a:spLocks noGrp="1"/>
          </p:cNvSpPr>
          <p:nvPr>
            <p:ph type="subTitle" idx="1"/>
          </p:nvPr>
        </p:nvSpPr>
        <p:spPr>
          <a:xfrm>
            <a:off x="776964" y="3385229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1247050111</a:t>
            </a:r>
            <a:endParaRPr dirty="0"/>
          </a:p>
        </p:txBody>
      </p:sp>
      <p:sp>
        <p:nvSpPr>
          <p:cNvPr id="3388" name="Google Shape;3388;p70"/>
          <p:cNvSpPr txBox="1">
            <a:spLocks noGrp="1"/>
          </p:cNvSpPr>
          <p:nvPr>
            <p:ph type="subTitle" idx="2"/>
          </p:nvPr>
        </p:nvSpPr>
        <p:spPr>
          <a:xfrm>
            <a:off x="750200" y="2837744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Afdhal Jihadi</a:t>
            </a:r>
            <a:endParaRPr sz="1800" dirty="0"/>
          </a:p>
        </p:txBody>
      </p:sp>
      <p:sp>
        <p:nvSpPr>
          <p:cNvPr id="3389" name="Google Shape;3389;p70"/>
          <p:cNvSpPr txBox="1">
            <a:spLocks noGrp="1"/>
          </p:cNvSpPr>
          <p:nvPr>
            <p:ph type="subTitle" idx="3"/>
          </p:nvPr>
        </p:nvSpPr>
        <p:spPr>
          <a:xfrm>
            <a:off x="6315554" y="3419512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1247050032</a:t>
            </a:r>
            <a:endParaRPr dirty="0"/>
          </a:p>
        </p:txBody>
      </p:sp>
      <p:sp>
        <p:nvSpPr>
          <p:cNvPr id="3390" name="Google Shape;3390;p70"/>
          <p:cNvSpPr txBox="1">
            <a:spLocks noGrp="1"/>
          </p:cNvSpPr>
          <p:nvPr>
            <p:ph type="subTitle" idx="4"/>
          </p:nvPr>
        </p:nvSpPr>
        <p:spPr>
          <a:xfrm>
            <a:off x="6281019" y="2837744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Faiz Muhammad Ilham </a:t>
            </a:r>
            <a:r>
              <a:rPr lang="en-US" sz="1800" dirty="0" err="1"/>
              <a:t>Hariry</a:t>
            </a:r>
            <a:endParaRPr lang="en-US" sz="1800" dirty="0"/>
          </a:p>
        </p:txBody>
      </p:sp>
      <p:sp>
        <p:nvSpPr>
          <p:cNvPr id="3391" name="Google Shape;3391;p70"/>
          <p:cNvSpPr txBox="1">
            <a:spLocks noGrp="1"/>
          </p:cNvSpPr>
          <p:nvPr>
            <p:ph type="subTitle" idx="5"/>
          </p:nvPr>
        </p:nvSpPr>
        <p:spPr>
          <a:xfrm>
            <a:off x="4479506" y="3441987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1247050114</a:t>
            </a:r>
            <a:endParaRPr dirty="0"/>
          </a:p>
        </p:txBody>
      </p:sp>
      <p:sp>
        <p:nvSpPr>
          <p:cNvPr id="3392" name="Google Shape;3392;p70"/>
          <p:cNvSpPr txBox="1">
            <a:spLocks noGrp="1"/>
          </p:cNvSpPr>
          <p:nvPr>
            <p:ph type="subTitle" idx="6"/>
          </p:nvPr>
        </p:nvSpPr>
        <p:spPr>
          <a:xfrm>
            <a:off x="4443522" y="2866123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Faiz Abdullah Fawaz</a:t>
            </a:r>
          </a:p>
        </p:txBody>
      </p:sp>
      <p:grpSp>
        <p:nvGrpSpPr>
          <p:cNvPr id="2" name="Google Shape;3351;p70">
            <a:extLst>
              <a:ext uri="{FF2B5EF4-FFF2-40B4-BE49-F238E27FC236}">
                <a16:creationId xmlns:a16="http://schemas.microsoft.com/office/drawing/2014/main" id="{07606F1F-72ED-8F73-5746-5B09D287A345}"/>
              </a:ext>
            </a:extLst>
          </p:cNvPr>
          <p:cNvGrpSpPr/>
          <p:nvPr/>
        </p:nvGrpSpPr>
        <p:grpSpPr>
          <a:xfrm>
            <a:off x="5079951" y="1866277"/>
            <a:ext cx="795537" cy="795537"/>
            <a:chOff x="851175" y="1582401"/>
            <a:chExt cx="964872" cy="964872"/>
          </a:xfrm>
        </p:grpSpPr>
        <p:sp>
          <p:nvSpPr>
            <p:cNvPr id="3" name="Google Shape;3352;p70">
              <a:extLst>
                <a:ext uri="{FF2B5EF4-FFF2-40B4-BE49-F238E27FC236}">
                  <a16:creationId xmlns:a16="http://schemas.microsoft.com/office/drawing/2014/main" id="{BF91E2A8-B1FC-7FF3-0678-94A7880ADF4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53;p70">
              <a:extLst>
                <a:ext uri="{FF2B5EF4-FFF2-40B4-BE49-F238E27FC236}">
                  <a16:creationId xmlns:a16="http://schemas.microsoft.com/office/drawing/2014/main" id="{7D3B0496-7AC3-0ABA-40C6-AF037F6A588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378;p70">
            <a:extLst>
              <a:ext uri="{FF2B5EF4-FFF2-40B4-BE49-F238E27FC236}">
                <a16:creationId xmlns:a16="http://schemas.microsoft.com/office/drawing/2014/main" id="{734AA25D-8313-CE61-6C3E-D906E27AA5D9}"/>
              </a:ext>
            </a:extLst>
          </p:cNvPr>
          <p:cNvGrpSpPr/>
          <p:nvPr/>
        </p:nvGrpSpPr>
        <p:grpSpPr>
          <a:xfrm>
            <a:off x="5288779" y="2051692"/>
            <a:ext cx="396089" cy="448032"/>
            <a:chOff x="2247225" y="-1520300"/>
            <a:chExt cx="541475" cy="616275"/>
          </a:xfrm>
        </p:grpSpPr>
        <p:sp>
          <p:nvSpPr>
            <p:cNvPr id="10" name="Google Shape;3379;p70">
              <a:extLst>
                <a:ext uri="{FF2B5EF4-FFF2-40B4-BE49-F238E27FC236}">
                  <a16:creationId xmlns:a16="http://schemas.microsoft.com/office/drawing/2014/main" id="{E88C5A9A-5FF6-4B27-BE3A-5CAA596CB268}"/>
                </a:ext>
              </a:extLst>
            </p:cNvPr>
            <p:cNvSpPr/>
            <p:nvPr/>
          </p:nvSpPr>
          <p:spPr>
            <a:xfrm>
              <a:off x="2417975" y="-1110550"/>
              <a:ext cx="73175" cy="75625"/>
            </a:xfrm>
            <a:custGeom>
              <a:avLst/>
              <a:gdLst/>
              <a:ahLst/>
              <a:cxnLst/>
              <a:rect l="l" t="t" r="r" b="b"/>
              <a:pathLst>
                <a:path w="2927" h="3025" extrusionOk="0">
                  <a:moveTo>
                    <a:pt x="1268" y="1"/>
                  </a:moveTo>
                  <a:lnTo>
                    <a:pt x="0" y="456"/>
                  </a:lnTo>
                  <a:lnTo>
                    <a:pt x="1203" y="3025"/>
                  </a:lnTo>
                  <a:lnTo>
                    <a:pt x="2927" y="1659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0;p70">
              <a:extLst>
                <a:ext uri="{FF2B5EF4-FFF2-40B4-BE49-F238E27FC236}">
                  <a16:creationId xmlns:a16="http://schemas.microsoft.com/office/drawing/2014/main" id="{B5C066ED-6765-C270-677D-637A4DB8A4A7}"/>
                </a:ext>
              </a:extLst>
            </p:cNvPr>
            <p:cNvSpPr/>
            <p:nvPr/>
          </p:nvSpPr>
          <p:spPr>
            <a:xfrm>
              <a:off x="2552100" y="-1086975"/>
              <a:ext cx="236600" cy="182950"/>
            </a:xfrm>
            <a:custGeom>
              <a:avLst/>
              <a:gdLst/>
              <a:ahLst/>
              <a:cxnLst/>
              <a:rect l="l" t="t" r="r" b="b"/>
              <a:pathLst>
                <a:path w="9464" h="7318" extrusionOk="0">
                  <a:moveTo>
                    <a:pt x="4033" y="1"/>
                  </a:moveTo>
                  <a:lnTo>
                    <a:pt x="1984" y="4358"/>
                  </a:lnTo>
                  <a:lnTo>
                    <a:pt x="554" y="3220"/>
                  </a:lnTo>
                  <a:cubicBezTo>
                    <a:pt x="424" y="3480"/>
                    <a:pt x="228" y="3708"/>
                    <a:pt x="1" y="3903"/>
                  </a:cubicBezTo>
                  <a:lnTo>
                    <a:pt x="684" y="7317"/>
                  </a:lnTo>
                  <a:lnTo>
                    <a:pt x="9464" y="7317"/>
                  </a:lnTo>
                  <a:lnTo>
                    <a:pt x="8391" y="2927"/>
                  </a:lnTo>
                  <a:cubicBezTo>
                    <a:pt x="8163" y="2049"/>
                    <a:pt x="7513" y="1301"/>
                    <a:pt x="6635" y="944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1;p70">
              <a:extLst>
                <a:ext uri="{FF2B5EF4-FFF2-40B4-BE49-F238E27FC236}">
                  <a16:creationId xmlns:a16="http://schemas.microsoft.com/office/drawing/2014/main" id="{7B453E6F-4EAE-CDBD-127F-3399EED2BC25}"/>
                </a:ext>
              </a:extLst>
            </p:cNvPr>
            <p:cNvSpPr/>
            <p:nvPr/>
          </p:nvSpPr>
          <p:spPr>
            <a:xfrm>
              <a:off x="2500075" y="-1044700"/>
              <a:ext cx="35800" cy="30925"/>
            </a:xfrm>
            <a:custGeom>
              <a:avLst/>
              <a:gdLst/>
              <a:ahLst/>
              <a:cxnLst/>
              <a:rect l="l" t="t" r="r" b="b"/>
              <a:pathLst>
                <a:path w="1432" h="1237" extrusionOk="0">
                  <a:moveTo>
                    <a:pt x="716" y="1"/>
                  </a:moveTo>
                  <a:lnTo>
                    <a:pt x="1" y="586"/>
                  </a:lnTo>
                  <a:cubicBezTo>
                    <a:pt x="33" y="944"/>
                    <a:pt x="326" y="1236"/>
                    <a:pt x="716" y="1236"/>
                  </a:cubicBezTo>
                  <a:cubicBezTo>
                    <a:pt x="1106" y="1236"/>
                    <a:pt x="1399" y="944"/>
                    <a:pt x="1431" y="586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2;p70">
              <a:extLst>
                <a:ext uri="{FF2B5EF4-FFF2-40B4-BE49-F238E27FC236}">
                  <a16:creationId xmlns:a16="http://schemas.microsoft.com/office/drawing/2014/main" id="{341722C0-2E62-2453-27E6-D5FC67A78875}"/>
                </a:ext>
              </a:extLst>
            </p:cNvPr>
            <p:cNvSpPr/>
            <p:nvPr/>
          </p:nvSpPr>
          <p:spPr>
            <a:xfrm>
              <a:off x="2247225" y="-1086975"/>
              <a:ext cx="236625" cy="182950"/>
            </a:xfrm>
            <a:custGeom>
              <a:avLst/>
              <a:gdLst/>
              <a:ahLst/>
              <a:cxnLst/>
              <a:rect l="l" t="t" r="r" b="b"/>
              <a:pathLst>
                <a:path w="9465" h="7318" extrusionOk="0">
                  <a:moveTo>
                    <a:pt x="5464" y="1"/>
                  </a:moveTo>
                  <a:lnTo>
                    <a:pt x="2830" y="944"/>
                  </a:lnTo>
                  <a:cubicBezTo>
                    <a:pt x="1952" y="1301"/>
                    <a:pt x="1334" y="2017"/>
                    <a:pt x="1107" y="2927"/>
                  </a:cubicBezTo>
                  <a:lnTo>
                    <a:pt x="1" y="7317"/>
                  </a:lnTo>
                  <a:lnTo>
                    <a:pt x="8814" y="7317"/>
                  </a:lnTo>
                  <a:lnTo>
                    <a:pt x="9464" y="3903"/>
                  </a:lnTo>
                  <a:cubicBezTo>
                    <a:pt x="9236" y="3708"/>
                    <a:pt x="9074" y="3480"/>
                    <a:pt x="8911" y="3220"/>
                  </a:cubicBezTo>
                  <a:lnTo>
                    <a:pt x="7480" y="4358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3;p70">
              <a:extLst>
                <a:ext uri="{FF2B5EF4-FFF2-40B4-BE49-F238E27FC236}">
                  <a16:creationId xmlns:a16="http://schemas.microsoft.com/office/drawing/2014/main" id="{4FB1BF51-B224-12BE-5F4B-02B08D00D4CD}"/>
                </a:ext>
              </a:extLst>
            </p:cNvPr>
            <p:cNvSpPr/>
            <p:nvPr/>
          </p:nvSpPr>
          <p:spPr>
            <a:xfrm>
              <a:off x="2545600" y="-1110550"/>
              <a:ext cx="73200" cy="75625"/>
            </a:xfrm>
            <a:custGeom>
              <a:avLst/>
              <a:gdLst/>
              <a:ahLst/>
              <a:cxnLst/>
              <a:rect l="l" t="t" r="r" b="b"/>
              <a:pathLst>
                <a:path w="2928" h="3025" extrusionOk="0">
                  <a:moveTo>
                    <a:pt x="1627" y="1"/>
                  </a:moveTo>
                  <a:lnTo>
                    <a:pt x="1" y="1659"/>
                  </a:lnTo>
                  <a:lnTo>
                    <a:pt x="1724" y="3025"/>
                  </a:lnTo>
                  <a:lnTo>
                    <a:pt x="2927" y="45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4;p70">
              <a:extLst>
                <a:ext uri="{FF2B5EF4-FFF2-40B4-BE49-F238E27FC236}">
                  <a16:creationId xmlns:a16="http://schemas.microsoft.com/office/drawing/2014/main" id="{19923FBF-9A6D-570E-17AB-8B35325BAEEB}"/>
                </a:ext>
              </a:extLst>
            </p:cNvPr>
            <p:cNvSpPr/>
            <p:nvPr/>
          </p:nvSpPr>
          <p:spPr>
            <a:xfrm>
              <a:off x="2504150" y="-975600"/>
              <a:ext cx="28475" cy="71575"/>
            </a:xfrm>
            <a:custGeom>
              <a:avLst/>
              <a:gdLst/>
              <a:ahLst/>
              <a:cxnLst/>
              <a:rect l="l" t="t" r="r" b="b"/>
              <a:pathLst>
                <a:path w="1139" h="2863" extrusionOk="0">
                  <a:moveTo>
                    <a:pt x="553" y="1"/>
                  </a:moveTo>
                  <a:lnTo>
                    <a:pt x="0" y="2862"/>
                  </a:lnTo>
                  <a:lnTo>
                    <a:pt x="1138" y="2862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5;p70">
              <a:extLst>
                <a:ext uri="{FF2B5EF4-FFF2-40B4-BE49-F238E27FC236}">
                  <a16:creationId xmlns:a16="http://schemas.microsoft.com/office/drawing/2014/main" id="{E6E25D0A-FD59-630D-5A4A-1E2FA25048D8}"/>
                </a:ext>
              </a:extLst>
            </p:cNvPr>
            <p:cNvSpPr/>
            <p:nvPr/>
          </p:nvSpPr>
          <p:spPr>
            <a:xfrm>
              <a:off x="2391950" y="-1374774"/>
              <a:ext cx="252875" cy="281324"/>
            </a:xfrm>
            <a:custGeom>
              <a:avLst/>
              <a:gdLst/>
              <a:ahLst/>
              <a:cxnLst/>
              <a:rect l="l" t="t" r="r" b="b"/>
              <a:pathLst>
                <a:path w="10115" h="11253" extrusionOk="0">
                  <a:moveTo>
                    <a:pt x="7935" y="1"/>
                  </a:moveTo>
                  <a:cubicBezTo>
                    <a:pt x="6732" y="1"/>
                    <a:pt x="5756" y="976"/>
                    <a:pt x="5756" y="2179"/>
                  </a:cubicBezTo>
                  <a:lnTo>
                    <a:pt x="5756" y="2895"/>
                  </a:lnTo>
                  <a:lnTo>
                    <a:pt x="0" y="2895"/>
                  </a:lnTo>
                  <a:lnTo>
                    <a:pt x="0" y="4358"/>
                  </a:lnTo>
                  <a:cubicBezTo>
                    <a:pt x="0" y="6635"/>
                    <a:pt x="1529" y="8553"/>
                    <a:pt x="3610" y="9171"/>
                  </a:cubicBezTo>
                  <a:lnTo>
                    <a:pt x="3610" y="9822"/>
                  </a:lnTo>
                  <a:lnTo>
                    <a:pt x="5041" y="11252"/>
                  </a:lnTo>
                  <a:lnTo>
                    <a:pt x="6504" y="9822"/>
                  </a:lnTo>
                  <a:lnTo>
                    <a:pt x="6504" y="9171"/>
                  </a:lnTo>
                  <a:cubicBezTo>
                    <a:pt x="8586" y="8553"/>
                    <a:pt x="10114" y="6635"/>
                    <a:pt x="10114" y="4358"/>
                  </a:cubicBezTo>
                  <a:lnTo>
                    <a:pt x="10114" y="2179"/>
                  </a:lnTo>
                  <a:cubicBezTo>
                    <a:pt x="10114" y="976"/>
                    <a:pt x="9138" y="1"/>
                    <a:pt x="7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386;p70">
              <a:extLst>
                <a:ext uri="{FF2B5EF4-FFF2-40B4-BE49-F238E27FC236}">
                  <a16:creationId xmlns:a16="http://schemas.microsoft.com/office/drawing/2014/main" id="{1C950A87-6FB2-61D2-6D50-D17601340531}"/>
                </a:ext>
              </a:extLst>
            </p:cNvPr>
            <p:cNvSpPr/>
            <p:nvPr/>
          </p:nvSpPr>
          <p:spPr>
            <a:xfrm>
              <a:off x="2319600" y="-1520300"/>
              <a:ext cx="325225" cy="182150"/>
            </a:xfrm>
            <a:custGeom>
              <a:avLst/>
              <a:gdLst/>
              <a:ahLst/>
              <a:cxnLst/>
              <a:rect l="l" t="t" r="r" b="b"/>
              <a:pathLst>
                <a:path w="13009" h="7286" extrusionOk="0">
                  <a:moveTo>
                    <a:pt x="3610" y="1"/>
                  </a:moveTo>
                  <a:cubicBezTo>
                    <a:pt x="1626" y="1"/>
                    <a:pt x="0" y="1659"/>
                    <a:pt x="0" y="3675"/>
                  </a:cubicBezTo>
                  <a:cubicBezTo>
                    <a:pt x="0" y="5724"/>
                    <a:pt x="1659" y="7285"/>
                    <a:pt x="3610" y="7285"/>
                  </a:cubicBezTo>
                  <a:lnTo>
                    <a:pt x="7285" y="7285"/>
                  </a:lnTo>
                  <a:cubicBezTo>
                    <a:pt x="7642" y="5627"/>
                    <a:pt x="9073" y="4391"/>
                    <a:pt x="10829" y="4391"/>
                  </a:cubicBezTo>
                  <a:cubicBezTo>
                    <a:pt x="11642" y="4391"/>
                    <a:pt x="12390" y="4683"/>
                    <a:pt x="13008" y="5139"/>
                  </a:cubicBezTo>
                  <a:lnTo>
                    <a:pt x="13008" y="5106"/>
                  </a:lnTo>
                  <a:cubicBezTo>
                    <a:pt x="13008" y="3123"/>
                    <a:pt x="11382" y="1464"/>
                    <a:pt x="9398" y="1464"/>
                  </a:cubicBezTo>
                  <a:lnTo>
                    <a:pt x="5789" y="1464"/>
                  </a:lnTo>
                  <a:cubicBezTo>
                    <a:pt x="5366" y="1464"/>
                    <a:pt x="5041" y="1139"/>
                    <a:pt x="5041" y="749"/>
                  </a:cubicBezTo>
                  <a:lnTo>
                    <a:pt x="5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387;p70">
            <a:extLst>
              <a:ext uri="{FF2B5EF4-FFF2-40B4-BE49-F238E27FC236}">
                <a16:creationId xmlns:a16="http://schemas.microsoft.com/office/drawing/2014/main" id="{EF462A10-A87B-1392-FBC2-95EDEDE126E1}"/>
              </a:ext>
            </a:extLst>
          </p:cNvPr>
          <p:cNvSpPr txBox="1">
            <a:spLocks/>
          </p:cNvSpPr>
          <p:nvPr/>
        </p:nvSpPr>
        <p:spPr>
          <a:xfrm>
            <a:off x="2523717" y="3413608"/>
            <a:ext cx="2034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dirty="0"/>
              <a:t>1247050016</a:t>
            </a:r>
          </a:p>
        </p:txBody>
      </p:sp>
      <p:sp>
        <p:nvSpPr>
          <p:cNvPr id="31" name="Google Shape;3388;p70">
            <a:extLst>
              <a:ext uri="{FF2B5EF4-FFF2-40B4-BE49-F238E27FC236}">
                <a16:creationId xmlns:a16="http://schemas.microsoft.com/office/drawing/2014/main" id="{143DB96A-6069-A985-9581-E3D9C6BA2837}"/>
              </a:ext>
            </a:extLst>
          </p:cNvPr>
          <p:cNvSpPr txBox="1">
            <a:spLocks/>
          </p:cNvSpPr>
          <p:nvPr/>
        </p:nvSpPr>
        <p:spPr>
          <a:xfrm>
            <a:off x="2523717" y="2837744"/>
            <a:ext cx="2034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sz="1800" dirty="0"/>
              <a:t>Arham </a:t>
            </a:r>
            <a:r>
              <a:rPr lang="en-US" sz="1800" dirty="0" err="1"/>
              <a:t>Mahasin</a:t>
            </a:r>
            <a:r>
              <a:rPr lang="en-US" sz="1800" dirty="0"/>
              <a:t> </a:t>
            </a:r>
            <a:r>
              <a:rPr lang="en-US" sz="1800" dirty="0" err="1"/>
              <a:t>Khawwas</a:t>
            </a:r>
            <a:endParaRPr lang="en-US" sz="1800" dirty="0"/>
          </a:p>
        </p:txBody>
      </p:sp>
      <p:grpSp>
        <p:nvGrpSpPr>
          <p:cNvPr id="32" name="Google Shape;3378;p70">
            <a:extLst>
              <a:ext uri="{FF2B5EF4-FFF2-40B4-BE49-F238E27FC236}">
                <a16:creationId xmlns:a16="http://schemas.microsoft.com/office/drawing/2014/main" id="{8687BAF2-ABEF-D5DE-1046-7648B911A901}"/>
              </a:ext>
            </a:extLst>
          </p:cNvPr>
          <p:cNvGrpSpPr/>
          <p:nvPr/>
        </p:nvGrpSpPr>
        <p:grpSpPr>
          <a:xfrm>
            <a:off x="3396386" y="2044508"/>
            <a:ext cx="396089" cy="448032"/>
            <a:chOff x="2247225" y="-1520300"/>
            <a:chExt cx="541475" cy="616275"/>
          </a:xfrm>
        </p:grpSpPr>
        <p:sp>
          <p:nvSpPr>
            <p:cNvPr id="33" name="Google Shape;3379;p70">
              <a:extLst>
                <a:ext uri="{FF2B5EF4-FFF2-40B4-BE49-F238E27FC236}">
                  <a16:creationId xmlns:a16="http://schemas.microsoft.com/office/drawing/2014/main" id="{8AAE3023-7E0A-0CA2-8028-DC5B4942B672}"/>
                </a:ext>
              </a:extLst>
            </p:cNvPr>
            <p:cNvSpPr/>
            <p:nvPr/>
          </p:nvSpPr>
          <p:spPr>
            <a:xfrm>
              <a:off x="2417975" y="-1110550"/>
              <a:ext cx="73175" cy="75625"/>
            </a:xfrm>
            <a:custGeom>
              <a:avLst/>
              <a:gdLst/>
              <a:ahLst/>
              <a:cxnLst/>
              <a:rect l="l" t="t" r="r" b="b"/>
              <a:pathLst>
                <a:path w="2927" h="3025" extrusionOk="0">
                  <a:moveTo>
                    <a:pt x="1268" y="1"/>
                  </a:moveTo>
                  <a:lnTo>
                    <a:pt x="0" y="456"/>
                  </a:lnTo>
                  <a:lnTo>
                    <a:pt x="1203" y="3025"/>
                  </a:lnTo>
                  <a:lnTo>
                    <a:pt x="2927" y="1659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80;p70">
              <a:extLst>
                <a:ext uri="{FF2B5EF4-FFF2-40B4-BE49-F238E27FC236}">
                  <a16:creationId xmlns:a16="http://schemas.microsoft.com/office/drawing/2014/main" id="{756818F4-AF9C-9E05-EDC3-CCA85F8CDB1C}"/>
                </a:ext>
              </a:extLst>
            </p:cNvPr>
            <p:cNvSpPr/>
            <p:nvPr/>
          </p:nvSpPr>
          <p:spPr>
            <a:xfrm>
              <a:off x="2552100" y="-1086975"/>
              <a:ext cx="236600" cy="182950"/>
            </a:xfrm>
            <a:custGeom>
              <a:avLst/>
              <a:gdLst/>
              <a:ahLst/>
              <a:cxnLst/>
              <a:rect l="l" t="t" r="r" b="b"/>
              <a:pathLst>
                <a:path w="9464" h="7318" extrusionOk="0">
                  <a:moveTo>
                    <a:pt x="4033" y="1"/>
                  </a:moveTo>
                  <a:lnTo>
                    <a:pt x="1984" y="4358"/>
                  </a:lnTo>
                  <a:lnTo>
                    <a:pt x="554" y="3220"/>
                  </a:lnTo>
                  <a:cubicBezTo>
                    <a:pt x="424" y="3480"/>
                    <a:pt x="228" y="3708"/>
                    <a:pt x="1" y="3903"/>
                  </a:cubicBezTo>
                  <a:lnTo>
                    <a:pt x="684" y="7317"/>
                  </a:lnTo>
                  <a:lnTo>
                    <a:pt x="9464" y="7317"/>
                  </a:lnTo>
                  <a:lnTo>
                    <a:pt x="8391" y="2927"/>
                  </a:lnTo>
                  <a:cubicBezTo>
                    <a:pt x="8163" y="2049"/>
                    <a:pt x="7513" y="1301"/>
                    <a:pt x="6635" y="944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81;p70">
              <a:extLst>
                <a:ext uri="{FF2B5EF4-FFF2-40B4-BE49-F238E27FC236}">
                  <a16:creationId xmlns:a16="http://schemas.microsoft.com/office/drawing/2014/main" id="{0BC1C73A-81E6-CC82-D5D2-E6CABB29EAE8}"/>
                </a:ext>
              </a:extLst>
            </p:cNvPr>
            <p:cNvSpPr/>
            <p:nvPr/>
          </p:nvSpPr>
          <p:spPr>
            <a:xfrm>
              <a:off x="2500075" y="-1044700"/>
              <a:ext cx="35800" cy="30925"/>
            </a:xfrm>
            <a:custGeom>
              <a:avLst/>
              <a:gdLst/>
              <a:ahLst/>
              <a:cxnLst/>
              <a:rect l="l" t="t" r="r" b="b"/>
              <a:pathLst>
                <a:path w="1432" h="1237" extrusionOk="0">
                  <a:moveTo>
                    <a:pt x="716" y="1"/>
                  </a:moveTo>
                  <a:lnTo>
                    <a:pt x="1" y="586"/>
                  </a:lnTo>
                  <a:cubicBezTo>
                    <a:pt x="33" y="944"/>
                    <a:pt x="326" y="1236"/>
                    <a:pt x="716" y="1236"/>
                  </a:cubicBezTo>
                  <a:cubicBezTo>
                    <a:pt x="1106" y="1236"/>
                    <a:pt x="1399" y="944"/>
                    <a:pt x="1431" y="586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82;p70">
              <a:extLst>
                <a:ext uri="{FF2B5EF4-FFF2-40B4-BE49-F238E27FC236}">
                  <a16:creationId xmlns:a16="http://schemas.microsoft.com/office/drawing/2014/main" id="{291E0DE0-3FA2-5752-E5C6-0630F573B066}"/>
                </a:ext>
              </a:extLst>
            </p:cNvPr>
            <p:cNvSpPr/>
            <p:nvPr/>
          </p:nvSpPr>
          <p:spPr>
            <a:xfrm>
              <a:off x="2247225" y="-1086975"/>
              <a:ext cx="236625" cy="182950"/>
            </a:xfrm>
            <a:custGeom>
              <a:avLst/>
              <a:gdLst/>
              <a:ahLst/>
              <a:cxnLst/>
              <a:rect l="l" t="t" r="r" b="b"/>
              <a:pathLst>
                <a:path w="9465" h="7318" extrusionOk="0">
                  <a:moveTo>
                    <a:pt x="5464" y="1"/>
                  </a:moveTo>
                  <a:lnTo>
                    <a:pt x="2830" y="944"/>
                  </a:lnTo>
                  <a:cubicBezTo>
                    <a:pt x="1952" y="1301"/>
                    <a:pt x="1334" y="2017"/>
                    <a:pt x="1107" y="2927"/>
                  </a:cubicBezTo>
                  <a:lnTo>
                    <a:pt x="1" y="7317"/>
                  </a:lnTo>
                  <a:lnTo>
                    <a:pt x="8814" y="7317"/>
                  </a:lnTo>
                  <a:lnTo>
                    <a:pt x="9464" y="3903"/>
                  </a:lnTo>
                  <a:cubicBezTo>
                    <a:pt x="9236" y="3708"/>
                    <a:pt x="9074" y="3480"/>
                    <a:pt x="8911" y="3220"/>
                  </a:cubicBezTo>
                  <a:lnTo>
                    <a:pt x="7480" y="4358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83;p70">
              <a:extLst>
                <a:ext uri="{FF2B5EF4-FFF2-40B4-BE49-F238E27FC236}">
                  <a16:creationId xmlns:a16="http://schemas.microsoft.com/office/drawing/2014/main" id="{FC1B98F9-4708-C9CB-FEC4-852FB75AC891}"/>
                </a:ext>
              </a:extLst>
            </p:cNvPr>
            <p:cNvSpPr/>
            <p:nvPr/>
          </p:nvSpPr>
          <p:spPr>
            <a:xfrm>
              <a:off x="2545600" y="-1110550"/>
              <a:ext cx="73200" cy="75625"/>
            </a:xfrm>
            <a:custGeom>
              <a:avLst/>
              <a:gdLst/>
              <a:ahLst/>
              <a:cxnLst/>
              <a:rect l="l" t="t" r="r" b="b"/>
              <a:pathLst>
                <a:path w="2928" h="3025" extrusionOk="0">
                  <a:moveTo>
                    <a:pt x="1627" y="1"/>
                  </a:moveTo>
                  <a:lnTo>
                    <a:pt x="1" y="1659"/>
                  </a:lnTo>
                  <a:lnTo>
                    <a:pt x="1724" y="3025"/>
                  </a:lnTo>
                  <a:lnTo>
                    <a:pt x="2927" y="45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84;p70">
              <a:extLst>
                <a:ext uri="{FF2B5EF4-FFF2-40B4-BE49-F238E27FC236}">
                  <a16:creationId xmlns:a16="http://schemas.microsoft.com/office/drawing/2014/main" id="{29B80FE0-3862-FD41-BE80-E654817092AE}"/>
                </a:ext>
              </a:extLst>
            </p:cNvPr>
            <p:cNvSpPr/>
            <p:nvPr/>
          </p:nvSpPr>
          <p:spPr>
            <a:xfrm>
              <a:off x="2504150" y="-975600"/>
              <a:ext cx="28475" cy="71575"/>
            </a:xfrm>
            <a:custGeom>
              <a:avLst/>
              <a:gdLst/>
              <a:ahLst/>
              <a:cxnLst/>
              <a:rect l="l" t="t" r="r" b="b"/>
              <a:pathLst>
                <a:path w="1139" h="2863" extrusionOk="0">
                  <a:moveTo>
                    <a:pt x="553" y="1"/>
                  </a:moveTo>
                  <a:lnTo>
                    <a:pt x="0" y="2862"/>
                  </a:lnTo>
                  <a:lnTo>
                    <a:pt x="1138" y="2862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5;p70">
              <a:extLst>
                <a:ext uri="{FF2B5EF4-FFF2-40B4-BE49-F238E27FC236}">
                  <a16:creationId xmlns:a16="http://schemas.microsoft.com/office/drawing/2014/main" id="{6A885924-602A-A796-E501-08B1832CABBE}"/>
                </a:ext>
              </a:extLst>
            </p:cNvPr>
            <p:cNvSpPr/>
            <p:nvPr/>
          </p:nvSpPr>
          <p:spPr>
            <a:xfrm>
              <a:off x="2391950" y="-1374774"/>
              <a:ext cx="252875" cy="281324"/>
            </a:xfrm>
            <a:custGeom>
              <a:avLst/>
              <a:gdLst/>
              <a:ahLst/>
              <a:cxnLst/>
              <a:rect l="l" t="t" r="r" b="b"/>
              <a:pathLst>
                <a:path w="10115" h="11253" extrusionOk="0">
                  <a:moveTo>
                    <a:pt x="7935" y="1"/>
                  </a:moveTo>
                  <a:cubicBezTo>
                    <a:pt x="6732" y="1"/>
                    <a:pt x="5756" y="976"/>
                    <a:pt x="5756" y="2179"/>
                  </a:cubicBezTo>
                  <a:lnTo>
                    <a:pt x="5756" y="2895"/>
                  </a:lnTo>
                  <a:lnTo>
                    <a:pt x="0" y="2895"/>
                  </a:lnTo>
                  <a:lnTo>
                    <a:pt x="0" y="4358"/>
                  </a:lnTo>
                  <a:cubicBezTo>
                    <a:pt x="0" y="6635"/>
                    <a:pt x="1529" y="8553"/>
                    <a:pt x="3610" y="9171"/>
                  </a:cubicBezTo>
                  <a:lnTo>
                    <a:pt x="3610" y="9822"/>
                  </a:lnTo>
                  <a:lnTo>
                    <a:pt x="5041" y="11252"/>
                  </a:lnTo>
                  <a:lnTo>
                    <a:pt x="6504" y="9822"/>
                  </a:lnTo>
                  <a:lnTo>
                    <a:pt x="6504" y="9171"/>
                  </a:lnTo>
                  <a:cubicBezTo>
                    <a:pt x="8586" y="8553"/>
                    <a:pt x="10114" y="6635"/>
                    <a:pt x="10114" y="4358"/>
                  </a:cubicBezTo>
                  <a:lnTo>
                    <a:pt x="10114" y="2179"/>
                  </a:lnTo>
                  <a:cubicBezTo>
                    <a:pt x="10114" y="976"/>
                    <a:pt x="9138" y="1"/>
                    <a:pt x="7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386;p70">
              <a:extLst>
                <a:ext uri="{FF2B5EF4-FFF2-40B4-BE49-F238E27FC236}">
                  <a16:creationId xmlns:a16="http://schemas.microsoft.com/office/drawing/2014/main" id="{FF779BFA-0BFE-A08A-4E76-1A03B605714A}"/>
                </a:ext>
              </a:extLst>
            </p:cNvPr>
            <p:cNvSpPr/>
            <p:nvPr/>
          </p:nvSpPr>
          <p:spPr>
            <a:xfrm>
              <a:off x="2319600" y="-1520300"/>
              <a:ext cx="325225" cy="182150"/>
            </a:xfrm>
            <a:custGeom>
              <a:avLst/>
              <a:gdLst/>
              <a:ahLst/>
              <a:cxnLst/>
              <a:rect l="l" t="t" r="r" b="b"/>
              <a:pathLst>
                <a:path w="13009" h="7286" extrusionOk="0">
                  <a:moveTo>
                    <a:pt x="3610" y="1"/>
                  </a:moveTo>
                  <a:cubicBezTo>
                    <a:pt x="1626" y="1"/>
                    <a:pt x="0" y="1659"/>
                    <a:pt x="0" y="3675"/>
                  </a:cubicBezTo>
                  <a:cubicBezTo>
                    <a:pt x="0" y="5724"/>
                    <a:pt x="1659" y="7285"/>
                    <a:pt x="3610" y="7285"/>
                  </a:cubicBezTo>
                  <a:lnTo>
                    <a:pt x="7285" y="7285"/>
                  </a:lnTo>
                  <a:cubicBezTo>
                    <a:pt x="7642" y="5627"/>
                    <a:pt x="9073" y="4391"/>
                    <a:pt x="10829" y="4391"/>
                  </a:cubicBezTo>
                  <a:cubicBezTo>
                    <a:pt x="11642" y="4391"/>
                    <a:pt x="12390" y="4683"/>
                    <a:pt x="13008" y="5139"/>
                  </a:cubicBezTo>
                  <a:lnTo>
                    <a:pt x="13008" y="5106"/>
                  </a:lnTo>
                  <a:cubicBezTo>
                    <a:pt x="13008" y="3123"/>
                    <a:pt x="11382" y="1464"/>
                    <a:pt x="9398" y="1464"/>
                  </a:cubicBezTo>
                  <a:lnTo>
                    <a:pt x="5789" y="1464"/>
                  </a:lnTo>
                  <a:cubicBezTo>
                    <a:pt x="5366" y="1464"/>
                    <a:pt x="5041" y="1139"/>
                    <a:pt x="5041" y="749"/>
                  </a:cubicBezTo>
                  <a:lnTo>
                    <a:pt x="5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3378;p70">
            <a:extLst>
              <a:ext uri="{FF2B5EF4-FFF2-40B4-BE49-F238E27FC236}">
                <a16:creationId xmlns:a16="http://schemas.microsoft.com/office/drawing/2014/main" id="{506C2362-1E29-B478-B453-B3D5E9656178}"/>
              </a:ext>
            </a:extLst>
          </p:cNvPr>
          <p:cNvGrpSpPr/>
          <p:nvPr/>
        </p:nvGrpSpPr>
        <p:grpSpPr>
          <a:xfrm>
            <a:off x="7080492" y="2035734"/>
            <a:ext cx="396089" cy="448032"/>
            <a:chOff x="2247225" y="-1520300"/>
            <a:chExt cx="541475" cy="616275"/>
          </a:xfrm>
        </p:grpSpPr>
        <p:sp>
          <p:nvSpPr>
            <p:cNvPr id="42" name="Google Shape;3379;p70">
              <a:extLst>
                <a:ext uri="{FF2B5EF4-FFF2-40B4-BE49-F238E27FC236}">
                  <a16:creationId xmlns:a16="http://schemas.microsoft.com/office/drawing/2014/main" id="{FB4955F4-E840-B340-C215-92AA2EAD38BE}"/>
                </a:ext>
              </a:extLst>
            </p:cNvPr>
            <p:cNvSpPr/>
            <p:nvPr/>
          </p:nvSpPr>
          <p:spPr>
            <a:xfrm>
              <a:off x="2417975" y="-1110550"/>
              <a:ext cx="73175" cy="75625"/>
            </a:xfrm>
            <a:custGeom>
              <a:avLst/>
              <a:gdLst/>
              <a:ahLst/>
              <a:cxnLst/>
              <a:rect l="l" t="t" r="r" b="b"/>
              <a:pathLst>
                <a:path w="2927" h="3025" extrusionOk="0">
                  <a:moveTo>
                    <a:pt x="1268" y="1"/>
                  </a:moveTo>
                  <a:lnTo>
                    <a:pt x="0" y="456"/>
                  </a:lnTo>
                  <a:lnTo>
                    <a:pt x="1203" y="3025"/>
                  </a:lnTo>
                  <a:lnTo>
                    <a:pt x="2927" y="1659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80;p70">
              <a:extLst>
                <a:ext uri="{FF2B5EF4-FFF2-40B4-BE49-F238E27FC236}">
                  <a16:creationId xmlns:a16="http://schemas.microsoft.com/office/drawing/2014/main" id="{E877E001-ECD9-033D-84C9-15519C7AFD17}"/>
                </a:ext>
              </a:extLst>
            </p:cNvPr>
            <p:cNvSpPr/>
            <p:nvPr/>
          </p:nvSpPr>
          <p:spPr>
            <a:xfrm>
              <a:off x="2552100" y="-1086975"/>
              <a:ext cx="236600" cy="182950"/>
            </a:xfrm>
            <a:custGeom>
              <a:avLst/>
              <a:gdLst/>
              <a:ahLst/>
              <a:cxnLst/>
              <a:rect l="l" t="t" r="r" b="b"/>
              <a:pathLst>
                <a:path w="9464" h="7318" extrusionOk="0">
                  <a:moveTo>
                    <a:pt x="4033" y="1"/>
                  </a:moveTo>
                  <a:lnTo>
                    <a:pt x="1984" y="4358"/>
                  </a:lnTo>
                  <a:lnTo>
                    <a:pt x="554" y="3220"/>
                  </a:lnTo>
                  <a:cubicBezTo>
                    <a:pt x="424" y="3480"/>
                    <a:pt x="228" y="3708"/>
                    <a:pt x="1" y="3903"/>
                  </a:cubicBezTo>
                  <a:lnTo>
                    <a:pt x="684" y="7317"/>
                  </a:lnTo>
                  <a:lnTo>
                    <a:pt x="9464" y="7317"/>
                  </a:lnTo>
                  <a:lnTo>
                    <a:pt x="8391" y="2927"/>
                  </a:lnTo>
                  <a:cubicBezTo>
                    <a:pt x="8163" y="2049"/>
                    <a:pt x="7513" y="1301"/>
                    <a:pt x="6635" y="944"/>
                  </a:cubicBezTo>
                  <a:lnTo>
                    <a:pt x="40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81;p70">
              <a:extLst>
                <a:ext uri="{FF2B5EF4-FFF2-40B4-BE49-F238E27FC236}">
                  <a16:creationId xmlns:a16="http://schemas.microsoft.com/office/drawing/2014/main" id="{826AE94F-FB73-7F65-8308-F97EB1617DEF}"/>
                </a:ext>
              </a:extLst>
            </p:cNvPr>
            <p:cNvSpPr/>
            <p:nvPr/>
          </p:nvSpPr>
          <p:spPr>
            <a:xfrm>
              <a:off x="2500075" y="-1044700"/>
              <a:ext cx="35800" cy="30925"/>
            </a:xfrm>
            <a:custGeom>
              <a:avLst/>
              <a:gdLst/>
              <a:ahLst/>
              <a:cxnLst/>
              <a:rect l="l" t="t" r="r" b="b"/>
              <a:pathLst>
                <a:path w="1432" h="1237" extrusionOk="0">
                  <a:moveTo>
                    <a:pt x="716" y="1"/>
                  </a:moveTo>
                  <a:lnTo>
                    <a:pt x="1" y="586"/>
                  </a:lnTo>
                  <a:cubicBezTo>
                    <a:pt x="33" y="944"/>
                    <a:pt x="326" y="1236"/>
                    <a:pt x="716" y="1236"/>
                  </a:cubicBezTo>
                  <a:cubicBezTo>
                    <a:pt x="1106" y="1236"/>
                    <a:pt x="1399" y="944"/>
                    <a:pt x="1431" y="586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82;p70">
              <a:extLst>
                <a:ext uri="{FF2B5EF4-FFF2-40B4-BE49-F238E27FC236}">
                  <a16:creationId xmlns:a16="http://schemas.microsoft.com/office/drawing/2014/main" id="{3AC78573-3151-1204-1433-977B06BC1134}"/>
                </a:ext>
              </a:extLst>
            </p:cNvPr>
            <p:cNvSpPr/>
            <p:nvPr/>
          </p:nvSpPr>
          <p:spPr>
            <a:xfrm>
              <a:off x="2247225" y="-1086975"/>
              <a:ext cx="236625" cy="182950"/>
            </a:xfrm>
            <a:custGeom>
              <a:avLst/>
              <a:gdLst/>
              <a:ahLst/>
              <a:cxnLst/>
              <a:rect l="l" t="t" r="r" b="b"/>
              <a:pathLst>
                <a:path w="9465" h="7318" extrusionOk="0">
                  <a:moveTo>
                    <a:pt x="5464" y="1"/>
                  </a:moveTo>
                  <a:lnTo>
                    <a:pt x="2830" y="944"/>
                  </a:lnTo>
                  <a:cubicBezTo>
                    <a:pt x="1952" y="1301"/>
                    <a:pt x="1334" y="2017"/>
                    <a:pt x="1107" y="2927"/>
                  </a:cubicBezTo>
                  <a:lnTo>
                    <a:pt x="1" y="7317"/>
                  </a:lnTo>
                  <a:lnTo>
                    <a:pt x="8814" y="7317"/>
                  </a:lnTo>
                  <a:lnTo>
                    <a:pt x="9464" y="3903"/>
                  </a:lnTo>
                  <a:cubicBezTo>
                    <a:pt x="9236" y="3708"/>
                    <a:pt x="9074" y="3480"/>
                    <a:pt x="8911" y="3220"/>
                  </a:cubicBezTo>
                  <a:lnTo>
                    <a:pt x="7480" y="4358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83;p70">
              <a:extLst>
                <a:ext uri="{FF2B5EF4-FFF2-40B4-BE49-F238E27FC236}">
                  <a16:creationId xmlns:a16="http://schemas.microsoft.com/office/drawing/2014/main" id="{D7CA57D4-4778-C793-1654-A7CE59952A60}"/>
                </a:ext>
              </a:extLst>
            </p:cNvPr>
            <p:cNvSpPr/>
            <p:nvPr/>
          </p:nvSpPr>
          <p:spPr>
            <a:xfrm>
              <a:off x="2545600" y="-1110550"/>
              <a:ext cx="73200" cy="75625"/>
            </a:xfrm>
            <a:custGeom>
              <a:avLst/>
              <a:gdLst/>
              <a:ahLst/>
              <a:cxnLst/>
              <a:rect l="l" t="t" r="r" b="b"/>
              <a:pathLst>
                <a:path w="2928" h="3025" extrusionOk="0">
                  <a:moveTo>
                    <a:pt x="1627" y="1"/>
                  </a:moveTo>
                  <a:lnTo>
                    <a:pt x="1" y="1659"/>
                  </a:lnTo>
                  <a:lnTo>
                    <a:pt x="1724" y="3025"/>
                  </a:lnTo>
                  <a:lnTo>
                    <a:pt x="2927" y="45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84;p70">
              <a:extLst>
                <a:ext uri="{FF2B5EF4-FFF2-40B4-BE49-F238E27FC236}">
                  <a16:creationId xmlns:a16="http://schemas.microsoft.com/office/drawing/2014/main" id="{EA91C2AC-323D-1DAF-563E-10DAE493CB2F}"/>
                </a:ext>
              </a:extLst>
            </p:cNvPr>
            <p:cNvSpPr/>
            <p:nvPr/>
          </p:nvSpPr>
          <p:spPr>
            <a:xfrm>
              <a:off x="2504150" y="-975600"/>
              <a:ext cx="28475" cy="71575"/>
            </a:xfrm>
            <a:custGeom>
              <a:avLst/>
              <a:gdLst/>
              <a:ahLst/>
              <a:cxnLst/>
              <a:rect l="l" t="t" r="r" b="b"/>
              <a:pathLst>
                <a:path w="1139" h="2863" extrusionOk="0">
                  <a:moveTo>
                    <a:pt x="553" y="1"/>
                  </a:moveTo>
                  <a:lnTo>
                    <a:pt x="0" y="2862"/>
                  </a:lnTo>
                  <a:lnTo>
                    <a:pt x="1138" y="2862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85;p70">
              <a:extLst>
                <a:ext uri="{FF2B5EF4-FFF2-40B4-BE49-F238E27FC236}">
                  <a16:creationId xmlns:a16="http://schemas.microsoft.com/office/drawing/2014/main" id="{38BE898B-75AF-1C6D-F374-AA91A792123E}"/>
                </a:ext>
              </a:extLst>
            </p:cNvPr>
            <p:cNvSpPr/>
            <p:nvPr/>
          </p:nvSpPr>
          <p:spPr>
            <a:xfrm>
              <a:off x="2391950" y="-1374774"/>
              <a:ext cx="252875" cy="281324"/>
            </a:xfrm>
            <a:custGeom>
              <a:avLst/>
              <a:gdLst/>
              <a:ahLst/>
              <a:cxnLst/>
              <a:rect l="l" t="t" r="r" b="b"/>
              <a:pathLst>
                <a:path w="10115" h="11253" extrusionOk="0">
                  <a:moveTo>
                    <a:pt x="7935" y="1"/>
                  </a:moveTo>
                  <a:cubicBezTo>
                    <a:pt x="6732" y="1"/>
                    <a:pt x="5756" y="976"/>
                    <a:pt x="5756" y="2179"/>
                  </a:cubicBezTo>
                  <a:lnTo>
                    <a:pt x="5756" y="2895"/>
                  </a:lnTo>
                  <a:lnTo>
                    <a:pt x="0" y="2895"/>
                  </a:lnTo>
                  <a:lnTo>
                    <a:pt x="0" y="4358"/>
                  </a:lnTo>
                  <a:cubicBezTo>
                    <a:pt x="0" y="6635"/>
                    <a:pt x="1529" y="8553"/>
                    <a:pt x="3610" y="9171"/>
                  </a:cubicBezTo>
                  <a:lnTo>
                    <a:pt x="3610" y="9822"/>
                  </a:lnTo>
                  <a:lnTo>
                    <a:pt x="5041" y="11252"/>
                  </a:lnTo>
                  <a:lnTo>
                    <a:pt x="6504" y="9822"/>
                  </a:lnTo>
                  <a:lnTo>
                    <a:pt x="6504" y="9171"/>
                  </a:lnTo>
                  <a:cubicBezTo>
                    <a:pt x="8586" y="8553"/>
                    <a:pt x="10114" y="6635"/>
                    <a:pt x="10114" y="4358"/>
                  </a:cubicBezTo>
                  <a:lnTo>
                    <a:pt x="10114" y="2179"/>
                  </a:lnTo>
                  <a:cubicBezTo>
                    <a:pt x="10114" y="976"/>
                    <a:pt x="9138" y="1"/>
                    <a:pt x="7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386;p70">
              <a:extLst>
                <a:ext uri="{FF2B5EF4-FFF2-40B4-BE49-F238E27FC236}">
                  <a16:creationId xmlns:a16="http://schemas.microsoft.com/office/drawing/2014/main" id="{829E51A2-7D16-332E-377A-CD1DAA9D2F91}"/>
                </a:ext>
              </a:extLst>
            </p:cNvPr>
            <p:cNvSpPr/>
            <p:nvPr/>
          </p:nvSpPr>
          <p:spPr>
            <a:xfrm>
              <a:off x="2319600" y="-1520300"/>
              <a:ext cx="325225" cy="182150"/>
            </a:xfrm>
            <a:custGeom>
              <a:avLst/>
              <a:gdLst/>
              <a:ahLst/>
              <a:cxnLst/>
              <a:rect l="l" t="t" r="r" b="b"/>
              <a:pathLst>
                <a:path w="13009" h="7286" extrusionOk="0">
                  <a:moveTo>
                    <a:pt x="3610" y="1"/>
                  </a:moveTo>
                  <a:cubicBezTo>
                    <a:pt x="1626" y="1"/>
                    <a:pt x="0" y="1659"/>
                    <a:pt x="0" y="3675"/>
                  </a:cubicBezTo>
                  <a:cubicBezTo>
                    <a:pt x="0" y="5724"/>
                    <a:pt x="1659" y="7285"/>
                    <a:pt x="3610" y="7285"/>
                  </a:cubicBezTo>
                  <a:lnTo>
                    <a:pt x="7285" y="7285"/>
                  </a:lnTo>
                  <a:cubicBezTo>
                    <a:pt x="7642" y="5627"/>
                    <a:pt x="9073" y="4391"/>
                    <a:pt x="10829" y="4391"/>
                  </a:cubicBezTo>
                  <a:cubicBezTo>
                    <a:pt x="11642" y="4391"/>
                    <a:pt x="12390" y="4683"/>
                    <a:pt x="13008" y="5139"/>
                  </a:cubicBezTo>
                  <a:lnTo>
                    <a:pt x="13008" y="5106"/>
                  </a:lnTo>
                  <a:cubicBezTo>
                    <a:pt x="13008" y="3123"/>
                    <a:pt x="11382" y="1464"/>
                    <a:pt x="9398" y="1464"/>
                  </a:cubicBezTo>
                  <a:lnTo>
                    <a:pt x="5789" y="1464"/>
                  </a:lnTo>
                  <a:cubicBezTo>
                    <a:pt x="5366" y="1464"/>
                    <a:pt x="5041" y="1139"/>
                    <a:pt x="5041" y="749"/>
                  </a:cubicBezTo>
                  <a:lnTo>
                    <a:pt x="5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3441" name="Google Shape;3441;p74"/>
          <p:cNvGrpSpPr/>
          <p:nvPr/>
        </p:nvGrpSpPr>
        <p:grpSpPr>
          <a:xfrm>
            <a:off x="3293078" y="1966927"/>
            <a:ext cx="585195" cy="585195"/>
            <a:chOff x="851175" y="1582401"/>
            <a:chExt cx="964872" cy="964872"/>
          </a:xfrm>
        </p:grpSpPr>
        <p:sp>
          <p:nvSpPr>
            <p:cNvPr id="3442" name="Google Shape;3442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74"/>
          <p:cNvGrpSpPr/>
          <p:nvPr/>
        </p:nvGrpSpPr>
        <p:grpSpPr>
          <a:xfrm>
            <a:off x="5264078" y="1966927"/>
            <a:ext cx="585195" cy="585195"/>
            <a:chOff x="851175" y="1582401"/>
            <a:chExt cx="964872" cy="964872"/>
          </a:xfrm>
        </p:grpSpPr>
        <p:sp>
          <p:nvSpPr>
            <p:cNvPr id="3445" name="Google Shape;3445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7" name="Google Shape;3447;p74"/>
          <p:cNvGrpSpPr/>
          <p:nvPr/>
        </p:nvGrpSpPr>
        <p:grpSpPr>
          <a:xfrm>
            <a:off x="4278578" y="1966927"/>
            <a:ext cx="585195" cy="585195"/>
            <a:chOff x="851175" y="1582401"/>
            <a:chExt cx="964872" cy="964872"/>
          </a:xfrm>
        </p:grpSpPr>
        <p:sp>
          <p:nvSpPr>
            <p:cNvPr id="3448" name="Google Shape;3448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0" name="Google Shape;3450;p74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3455" name="Google Shape;3455;p74"/>
          <p:cNvGrpSpPr/>
          <p:nvPr/>
        </p:nvGrpSpPr>
        <p:grpSpPr>
          <a:xfrm>
            <a:off x="5396657" y="2147507"/>
            <a:ext cx="320037" cy="224034"/>
            <a:chOff x="3386036" y="1746339"/>
            <a:chExt cx="397907" cy="279762"/>
          </a:xfrm>
        </p:grpSpPr>
        <p:sp>
          <p:nvSpPr>
            <p:cNvPr id="3456" name="Google Shape;3456;p74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4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74"/>
          <p:cNvGrpSpPr/>
          <p:nvPr/>
        </p:nvGrpSpPr>
        <p:grpSpPr>
          <a:xfrm>
            <a:off x="3427090" y="2100966"/>
            <a:ext cx="317172" cy="317116"/>
            <a:chOff x="266768" y="1721375"/>
            <a:chExt cx="397907" cy="397887"/>
          </a:xfrm>
        </p:grpSpPr>
        <p:sp>
          <p:nvSpPr>
            <p:cNvPr id="3459" name="Google Shape;3459;p7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1" name="Google Shape;3461;p74"/>
          <p:cNvSpPr/>
          <p:nvPr/>
        </p:nvSpPr>
        <p:spPr>
          <a:xfrm>
            <a:off x="4411149" y="2131501"/>
            <a:ext cx="320054" cy="256047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7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paizduyung@gmail.com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+62 821-2932-4361| WhatsApp.com</a:t>
            </a:r>
            <a:endParaRPr dirty="0"/>
          </a:p>
        </p:txBody>
      </p:sp>
      <p:sp>
        <p:nvSpPr>
          <p:cNvPr id="3463" name="Google Shape;3463;p7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2" name="Google Shape;3901;p76">
            <a:extLst>
              <a:ext uri="{FF2B5EF4-FFF2-40B4-BE49-F238E27FC236}">
                <a16:creationId xmlns:a16="http://schemas.microsoft.com/office/drawing/2014/main" id="{D8FDB972-221B-A53D-CBA9-852A03AD742C}"/>
              </a:ext>
            </a:extLst>
          </p:cNvPr>
          <p:cNvGrpSpPr/>
          <p:nvPr/>
        </p:nvGrpSpPr>
        <p:grpSpPr>
          <a:xfrm>
            <a:off x="715377" y="121330"/>
            <a:ext cx="1764891" cy="410902"/>
            <a:chOff x="3133800" y="3287750"/>
            <a:chExt cx="2008525" cy="467625"/>
          </a:xfrm>
        </p:grpSpPr>
        <p:sp>
          <p:nvSpPr>
            <p:cNvPr id="3" name="Google Shape;3902;p76">
              <a:extLst>
                <a:ext uri="{FF2B5EF4-FFF2-40B4-BE49-F238E27FC236}">
                  <a16:creationId xmlns:a16="http://schemas.microsoft.com/office/drawing/2014/main" id="{545FA495-9270-7320-4E51-CA5E60E68003}"/>
                </a:ext>
              </a:extLst>
            </p:cNvPr>
            <p:cNvSpPr/>
            <p:nvPr/>
          </p:nvSpPr>
          <p:spPr>
            <a:xfrm>
              <a:off x="3133800" y="3287750"/>
              <a:ext cx="2008525" cy="467625"/>
            </a:xfrm>
            <a:custGeom>
              <a:avLst/>
              <a:gdLst/>
              <a:ahLst/>
              <a:cxnLst/>
              <a:rect l="l" t="t" r="r" b="b"/>
              <a:pathLst>
                <a:path w="80341" h="18705" extrusionOk="0">
                  <a:moveTo>
                    <a:pt x="0" y="13859"/>
                  </a:moveTo>
                  <a:lnTo>
                    <a:pt x="0" y="3489"/>
                  </a:lnTo>
                  <a:lnTo>
                    <a:pt x="2811" y="388"/>
                  </a:lnTo>
                  <a:lnTo>
                    <a:pt x="10564" y="388"/>
                  </a:lnTo>
                  <a:lnTo>
                    <a:pt x="13181" y="3101"/>
                  </a:lnTo>
                  <a:lnTo>
                    <a:pt x="23260" y="3101"/>
                  </a:lnTo>
                  <a:lnTo>
                    <a:pt x="26167" y="0"/>
                  </a:lnTo>
                  <a:lnTo>
                    <a:pt x="73751" y="0"/>
                  </a:lnTo>
                  <a:lnTo>
                    <a:pt x="80341" y="6784"/>
                  </a:lnTo>
                  <a:lnTo>
                    <a:pt x="80341" y="15313"/>
                  </a:lnTo>
                  <a:lnTo>
                    <a:pt x="77725" y="18220"/>
                  </a:lnTo>
                  <a:lnTo>
                    <a:pt x="50395" y="18220"/>
                  </a:lnTo>
                  <a:lnTo>
                    <a:pt x="48021" y="15846"/>
                  </a:lnTo>
                  <a:lnTo>
                    <a:pt x="39153" y="15846"/>
                  </a:lnTo>
                  <a:lnTo>
                    <a:pt x="36149" y="18705"/>
                  </a:lnTo>
                  <a:lnTo>
                    <a:pt x="11824" y="18705"/>
                  </a:lnTo>
                  <a:lnTo>
                    <a:pt x="10467" y="17251"/>
                  </a:lnTo>
                  <a:lnTo>
                    <a:pt x="8335" y="17251"/>
                  </a:lnTo>
                  <a:lnTo>
                    <a:pt x="7075" y="18414"/>
                  </a:lnTo>
                  <a:lnTo>
                    <a:pt x="4458" y="18414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4" name="Google Shape;3903;p76">
              <a:extLst>
                <a:ext uri="{FF2B5EF4-FFF2-40B4-BE49-F238E27FC236}">
                  <a16:creationId xmlns:a16="http://schemas.microsoft.com/office/drawing/2014/main" id="{055D2CBC-B5C5-CD81-D553-188477D7A0D0}"/>
                </a:ext>
              </a:extLst>
            </p:cNvPr>
            <p:cNvSpPr/>
            <p:nvPr/>
          </p:nvSpPr>
          <p:spPr>
            <a:xfrm>
              <a:off x="3133800" y="3287750"/>
              <a:ext cx="2008525" cy="467625"/>
            </a:xfrm>
            <a:custGeom>
              <a:avLst/>
              <a:gdLst/>
              <a:ahLst/>
              <a:cxnLst/>
              <a:rect l="l" t="t" r="r" b="b"/>
              <a:pathLst>
                <a:path w="80341" h="18705" extrusionOk="0">
                  <a:moveTo>
                    <a:pt x="0" y="13859"/>
                  </a:moveTo>
                  <a:lnTo>
                    <a:pt x="0" y="3489"/>
                  </a:lnTo>
                  <a:lnTo>
                    <a:pt x="2811" y="388"/>
                  </a:lnTo>
                  <a:lnTo>
                    <a:pt x="10564" y="388"/>
                  </a:lnTo>
                  <a:lnTo>
                    <a:pt x="13181" y="3101"/>
                  </a:lnTo>
                  <a:lnTo>
                    <a:pt x="23260" y="3101"/>
                  </a:lnTo>
                  <a:lnTo>
                    <a:pt x="26167" y="0"/>
                  </a:lnTo>
                  <a:lnTo>
                    <a:pt x="73751" y="0"/>
                  </a:lnTo>
                  <a:lnTo>
                    <a:pt x="80341" y="6784"/>
                  </a:lnTo>
                  <a:lnTo>
                    <a:pt x="80341" y="15313"/>
                  </a:lnTo>
                  <a:lnTo>
                    <a:pt x="77725" y="18220"/>
                  </a:lnTo>
                  <a:lnTo>
                    <a:pt x="50395" y="18220"/>
                  </a:lnTo>
                  <a:lnTo>
                    <a:pt x="48021" y="15846"/>
                  </a:lnTo>
                  <a:lnTo>
                    <a:pt x="39153" y="15846"/>
                  </a:lnTo>
                  <a:lnTo>
                    <a:pt x="36149" y="18705"/>
                  </a:lnTo>
                  <a:lnTo>
                    <a:pt x="11824" y="18705"/>
                  </a:lnTo>
                  <a:lnTo>
                    <a:pt x="10467" y="17251"/>
                  </a:lnTo>
                  <a:lnTo>
                    <a:pt x="8335" y="17251"/>
                  </a:lnTo>
                  <a:lnTo>
                    <a:pt x="7075" y="18414"/>
                  </a:lnTo>
                  <a:lnTo>
                    <a:pt x="4458" y="18414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075D8BB-C605-5DF0-604A-75321CD0D2A8}"/>
              </a:ext>
            </a:extLst>
          </p:cNvPr>
          <p:cNvSpPr/>
          <p:nvPr/>
        </p:nvSpPr>
        <p:spPr>
          <a:xfrm>
            <a:off x="2677886" y="3510643"/>
            <a:ext cx="3755571" cy="11103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996043" y="451757"/>
            <a:ext cx="7249886" cy="4147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dihadapkan</a:t>
            </a:r>
            <a:r>
              <a:rPr lang="en-US" dirty="0"/>
              <a:t> pada 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Keputusan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Keputusan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Keputusan (Decision Support System, DSS)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dan </a:t>
            </a:r>
            <a:r>
              <a:rPr lang="en-US" dirty="0" err="1"/>
              <a:t>menganalisisnya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DSS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data, </a:t>
            </a:r>
            <a:r>
              <a:rPr lang="en-US" dirty="0" err="1"/>
              <a:t>informasi</a:t>
            </a:r>
            <a:r>
              <a:rPr lang="en-US" dirty="0"/>
              <a:t>, dan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. DSS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, di mana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tersedia</a:t>
            </a:r>
            <a:r>
              <a:rPr lang="en-US" dirty="0"/>
              <a:t>. Banyak </a:t>
            </a:r>
            <a:r>
              <a:rPr lang="en-US" dirty="0" err="1"/>
              <a:t>jenis</a:t>
            </a:r>
            <a:r>
              <a:rPr lang="en-US" dirty="0"/>
              <a:t> DSS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625104" y="1798911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49"/>
          <p:cNvGrpSpPr/>
          <p:nvPr/>
        </p:nvGrpSpPr>
        <p:grpSpPr>
          <a:xfrm>
            <a:off x="6723354" y="1798911"/>
            <a:ext cx="795537" cy="795537"/>
            <a:chOff x="851175" y="1582401"/>
            <a:chExt cx="964872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0" name="Google Shape;2770;p49"/>
          <p:cNvGrpSpPr/>
          <p:nvPr/>
        </p:nvGrpSpPr>
        <p:grpSpPr>
          <a:xfrm>
            <a:off x="4174229" y="1798911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Beberapa jenis DSS Umum</a:t>
            </a:r>
            <a:endParaRPr dirty="0"/>
          </a:p>
        </p:txBody>
      </p:sp>
      <p:grpSp>
        <p:nvGrpSpPr>
          <p:cNvPr id="2774" name="Google Shape;2774;p49"/>
          <p:cNvGrpSpPr/>
          <p:nvPr/>
        </p:nvGrpSpPr>
        <p:grpSpPr>
          <a:xfrm>
            <a:off x="6897080" y="1972650"/>
            <a:ext cx="448084" cy="448084"/>
            <a:chOff x="-4526600" y="1393200"/>
            <a:chExt cx="644725" cy="644725"/>
          </a:xfrm>
        </p:grpSpPr>
        <p:sp>
          <p:nvSpPr>
            <p:cNvPr id="2775" name="Google Shape;2775;p49"/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1832884" y="1972650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49"/>
          <p:cNvGrpSpPr/>
          <p:nvPr/>
        </p:nvGrpSpPr>
        <p:grpSpPr>
          <a:xfrm>
            <a:off x="4370656" y="1972638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49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pendukung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mencakup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, </a:t>
            </a:r>
            <a:r>
              <a:rPr lang="en-US" sz="1200" dirty="0" err="1"/>
              <a:t>antara</a:t>
            </a:r>
            <a:r>
              <a:rPr lang="en-US" sz="1200" dirty="0"/>
              <a:t> lain:</a:t>
            </a:r>
            <a:endParaRPr sz="1200" dirty="0"/>
          </a:p>
        </p:txBody>
      </p: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5963872" y="3215690"/>
            <a:ext cx="2314500" cy="11653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Berbasis</a:t>
            </a:r>
            <a:r>
              <a:rPr lang="en-US" sz="1200" dirty="0"/>
              <a:t> Rule-Based: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aturanaturan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ditetapkan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809" name="Google Shape;2809;p49"/>
          <p:cNvSpPr txBox="1">
            <a:spLocks noGrp="1"/>
          </p:cNvSpPr>
          <p:nvPr>
            <p:ph type="subTitle" idx="5"/>
          </p:nvPr>
        </p:nvSpPr>
        <p:spPr>
          <a:xfrm>
            <a:off x="3414747" y="3215690"/>
            <a:ext cx="2314500" cy="99162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DSS </a:t>
            </a:r>
            <a:r>
              <a:rPr lang="en-US" sz="1200" dirty="0" err="1"/>
              <a:t>Berbasis</a:t>
            </a:r>
            <a:r>
              <a:rPr lang="en-US" sz="1200" dirty="0"/>
              <a:t> Model: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menggunakan</a:t>
            </a:r>
            <a:r>
              <a:rPr lang="en-US" sz="1200" dirty="0"/>
              <a:t> model </a:t>
            </a:r>
            <a:r>
              <a:rPr lang="en-US" sz="1200" dirty="0" err="1"/>
              <a:t>matematis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statistik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10" name="Google Shape;2810;p49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Jadi…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4"/>
            <a:ext cx="4222200" cy="179040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Pendukung</a:t>
            </a:r>
            <a:r>
              <a:rPr lang="en-US" sz="1400" dirty="0"/>
              <a:t> Keputusan (Decision Support System/DSS)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interaktif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pengambil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menyelesaikan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yang </a:t>
            </a:r>
            <a:r>
              <a:rPr lang="en-US" sz="1400" dirty="0" err="1"/>
              <a:t>bersifat</a:t>
            </a:r>
            <a:r>
              <a:rPr lang="en-US" sz="1400" dirty="0"/>
              <a:t> semi </a:t>
            </a:r>
            <a:r>
              <a:rPr lang="en-US" sz="1400" dirty="0" err="1"/>
              <a:t>terstruktur</a:t>
            </a:r>
            <a:r>
              <a:rPr lang="en-US" sz="1400" dirty="0"/>
              <a:t>. DSS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menggabungkan</a:t>
            </a:r>
            <a:r>
              <a:rPr lang="en-US" sz="1400" dirty="0"/>
              <a:t> </a:t>
            </a:r>
            <a:r>
              <a:rPr lang="en-US" sz="1400" dirty="0" err="1"/>
              <a:t>kemampuan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dan </a:t>
            </a:r>
            <a:r>
              <a:rPr lang="en-US" sz="1400" dirty="0" err="1"/>
              <a:t>teknologi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57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621973" y="1153886"/>
            <a:ext cx="6117770" cy="2721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lain:</a:t>
            </a:r>
            <a:endParaRPr lang="en" dirty="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Decision Support Systems (DSS)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Group Support Systems (GSS), </a:t>
            </a:r>
            <a:r>
              <a:rPr lang="en-US" dirty="0" err="1"/>
              <a:t>termasuk</a:t>
            </a:r>
            <a:r>
              <a:rPr lang="en-US" dirty="0"/>
              <a:t> Group DSS (GDSS)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Executive Information Systems (EIS)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Expert Systems (ES)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Artificial Neural Networks (ANN)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Hybrid Support Systems</a:t>
            </a:r>
          </a:p>
          <a:p>
            <a:pPr marL="1397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>
          <a:extLst>
            <a:ext uri="{FF2B5EF4-FFF2-40B4-BE49-F238E27FC236}">
              <a16:creationId xmlns:a16="http://schemas.microsoft.com/office/drawing/2014/main" id="{5B6DE7AD-4D75-5D3E-1A39-1816FFF0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>
            <a:extLst>
              <a:ext uri="{FF2B5EF4-FFF2-40B4-BE49-F238E27FC236}">
                <a16:creationId xmlns:a16="http://schemas.microsoft.com/office/drawing/2014/main" id="{D2ED6D73-EDB8-91FA-6756-6553B52D0F32}"/>
              </a:ext>
            </a:extLst>
          </p:cNvPr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>
              <a:extLst>
                <a:ext uri="{FF2B5EF4-FFF2-40B4-BE49-F238E27FC236}">
                  <a16:creationId xmlns:a16="http://schemas.microsoft.com/office/drawing/2014/main" id="{DDA8DC21-74FE-EE50-4E63-740C5E50E87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>
              <a:extLst>
                <a:ext uri="{FF2B5EF4-FFF2-40B4-BE49-F238E27FC236}">
                  <a16:creationId xmlns:a16="http://schemas.microsoft.com/office/drawing/2014/main" id="{8174931F-0793-2D22-94BB-64FE5EA3439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>
            <a:extLst>
              <a:ext uri="{FF2B5EF4-FFF2-40B4-BE49-F238E27FC236}">
                <a16:creationId xmlns:a16="http://schemas.microsoft.com/office/drawing/2014/main" id="{5D0CD497-35E0-24A9-081F-195476D6E343}"/>
              </a:ext>
            </a:extLst>
          </p:cNvPr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>
              <a:extLst>
                <a:ext uri="{FF2B5EF4-FFF2-40B4-BE49-F238E27FC236}">
                  <a16:creationId xmlns:a16="http://schemas.microsoft.com/office/drawing/2014/main" id="{276DECD7-EC96-0D1E-760C-1E358881CC5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>
              <a:extLst>
                <a:ext uri="{FF2B5EF4-FFF2-40B4-BE49-F238E27FC236}">
                  <a16:creationId xmlns:a16="http://schemas.microsoft.com/office/drawing/2014/main" id="{23895244-A9F7-CF5C-575B-BD3943CD47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>
            <a:extLst>
              <a:ext uri="{FF2B5EF4-FFF2-40B4-BE49-F238E27FC236}">
                <a16:creationId xmlns:a16="http://schemas.microsoft.com/office/drawing/2014/main" id="{F8FFF654-43DB-71E6-64DF-A75D685E56F5}"/>
              </a:ext>
            </a:extLst>
          </p:cNvPr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>
              <a:extLst>
                <a:ext uri="{FF2B5EF4-FFF2-40B4-BE49-F238E27FC236}">
                  <a16:creationId xmlns:a16="http://schemas.microsoft.com/office/drawing/2014/main" id="{FBA3DCD3-030B-480D-AB8C-B6B3A7AEF58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>
              <a:extLst>
                <a:ext uri="{FF2B5EF4-FFF2-40B4-BE49-F238E27FC236}">
                  <a16:creationId xmlns:a16="http://schemas.microsoft.com/office/drawing/2014/main" id="{7177C3FE-DFE0-B2BB-57A6-8DAB2B60580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>
            <a:extLst>
              <a:ext uri="{FF2B5EF4-FFF2-40B4-BE49-F238E27FC236}">
                <a16:creationId xmlns:a16="http://schemas.microsoft.com/office/drawing/2014/main" id="{AE1C1821-029F-2885-163C-3566381ED519}"/>
              </a:ext>
            </a:extLst>
          </p:cNvPr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>
              <a:extLst>
                <a:ext uri="{FF2B5EF4-FFF2-40B4-BE49-F238E27FC236}">
                  <a16:creationId xmlns:a16="http://schemas.microsoft.com/office/drawing/2014/main" id="{BB8D0281-048F-3E6C-022B-0426E26AA4F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>
              <a:extLst>
                <a:ext uri="{FF2B5EF4-FFF2-40B4-BE49-F238E27FC236}">
                  <a16:creationId xmlns:a16="http://schemas.microsoft.com/office/drawing/2014/main" id="{DDC504C6-78E5-D8DC-9D91-0F527467259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>
            <a:extLst>
              <a:ext uri="{FF2B5EF4-FFF2-40B4-BE49-F238E27FC236}">
                <a16:creationId xmlns:a16="http://schemas.microsoft.com/office/drawing/2014/main" id="{18EEDFBE-F4B1-8F67-BCC3-7BFDD3ECC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0729" y="40923"/>
            <a:ext cx="7701382" cy="930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DSS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679" name="Google Shape;2679;p43">
            <a:extLst>
              <a:ext uri="{FF2B5EF4-FFF2-40B4-BE49-F238E27FC236}">
                <a16:creationId xmlns:a16="http://schemas.microsoft.com/office/drawing/2014/main" id="{F133FBD8-93FB-9370-A9D8-3F498B87ED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 yang paling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kriteria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endParaRPr sz="1200" dirty="0"/>
          </a:p>
        </p:txBody>
      </p:sp>
      <p:sp>
        <p:nvSpPr>
          <p:cNvPr id="2680" name="Google Shape;2680;p43">
            <a:extLst>
              <a:ext uri="{FF2B5EF4-FFF2-40B4-BE49-F238E27FC236}">
                <a16:creationId xmlns:a16="http://schemas.microsoft.com/office/drawing/2014/main" id="{7935C92B-1082-D581-B349-59185DF34EB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3.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Pemilihan</a:t>
            </a:r>
            <a:endParaRPr sz="1600" dirty="0"/>
          </a:p>
        </p:txBody>
      </p:sp>
      <p:sp>
        <p:nvSpPr>
          <p:cNvPr id="2681" name="Google Shape;2681;p43">
            <a:extLst>
              <a:ext uri="{FF2B5EF4-FFF2-40B4-BE49-F238E27FC236}">
                <a16:creationId xmlns:a16="http://schemas.microsoft.com/office/drawing/2014/main" id="{FFF27ACD-6C3B-0A87-0F58-775C044A383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>
            <a:extLst>
              <a:ext uri="{FF2B5EF4-FFF2-40B4-BE49-F238E27FC236}">
                <a16:creationId xmlns:a16="http://schemas.microsoft.com/office/drawing/2014/main" id="{B5EAFD90-C7FB-3AEF-1FDD-F140E1446D0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>
            <a:extLst>
              <a:ext uri="{FF2B5EF4-FFF2-40B4-BE49-F238E27FC236}">
                <a16:creationId xmlns:a16="http://schemas.microsoft.com/office/drawing/2014/main" id="{84BFF3A5-8FF4-57BF-235D-8591E7BD0ED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>
            <a:extLst>
              <a:ext uri="{FF2B5EF4-FFF2-40B4-BE49-F238E27FC236}">
                <a16:creationId xmlns:a16="http://schemas.microsoft.com/office/drawing/2014/main" id="{B4F767AD-4F9A-7985-6EBD-4366C5B09E6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>
            <a:extLst>
              <a:ext uri="{FF2B5EF4-FFF2-40B4-BE49-F238E27FC236}">
                <a16:creationId xmlns:a16="http://schemas.microsoft.com/office/drawing/2014/main" id="{3D432A8F-4A29-F1CF-7A19-E44BFDD082C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Mengidentifikasi</a:t>
            </a:r>
            <a:r>
              <a:rPr lang="en-US" sz="1200" dirty="0"/>
              <a:t> dan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mengumpulkan</a:t>
            </a:r>
            <a:r>
              <a:rPr lang="en-US" sz="1200" dirty="0"/>
              <a:t> data yang </a:t>
            </a:r>
            <a:r>
              <a:rPr lang="en-US" sz="1200" dirty="0" err="1"/>
              <a:t>relevan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686" name="Google Shape;2686;p43">
            <a:extLst>
              <a:ext uri="{FF2B5EF4-FFF2-40B4-BE49-F238E27FC236}">
                <a16:creationId xmlns:a16="http://schemas.microsoft.com/office/drawing/2014/main" id="{EF78746F-16F0-3BCC-678A-5D6D1685D60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Pemahaman</a:t>
            </a:r>
            <a:endParaRPr sz="1600" dirty="0"/>
          </a:p>
        </p:txBody>
      </p:sp>
      <p:sp>
        <p:nvSpPr>
          <p:cNvPr id="2687" name="Google Shape;2687;p43">
            <a:extLst>
              <a:ext uri="{FF2B5EF4-FFF2-40B4-BE49-F238E27FC236}">
                <a16:creationId xmlns:a16="http://schemas.microsoft.com/office/drawing/2014/main" id="{293BE447-3851-9078-8C41-B6B9DFE85415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831075" y="3423974"/>
            <a:ext cx="2409600" cy="60373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Menerapkan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 </a:t>
            </a:r>
            <a:r>
              <a:rPr lang="en-US" sz="1200" dirty="0" err="1"/>
              <a:t>terpilih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menyelesaikan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yang </a:t>
            </a:r>
            <a:r>
              <a:rPr lang="en-US" sz="1200" dirty="0" err="1"/>
              <a:t>dihadapi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688" name="Google Shape;2688;p43">
            <a:extLst>
              <a:ext uri="{FF2B5EF4-FFF2-40B4-BE49-F238E27FC236}">
                <a16:creationId xmlns:a16="http://schemas.microsoft.com/office/drawing/2014/main" id="{7C20E6EA-64B0-D857-625D-460A7D77B45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4.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Penerapan</a:t>
            </a:r>
            <a:endParaRPr sz="1600" dirty="0"/>
          </a:p>
        </p:txBody>
      </p:sp>
      <p:sp>
        <p:nvSpPr>
          <p:cNvPr id="2689" name="Google Shape;2689;p43">
            <a:extLst>
              <a:ext uri="{FF2B5EF4-FFF2-40B4-BE49-F238E27FC236}">
                <a16:creationId xmlns:a16="http://schemas.microsoft.com/office/drawing/2014/main" id="{4CF43870-79F7-7B99-77D8-AA2BDB729A45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Menyusun dan </a:t>
            </a:r>
            <a:r>
              <a:rPr lang="en-US" sz="1200" dirty="0" err="1"/>
              <a:t>mengevaluasi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alternatif</a:t>
            </a:r>
            <a:r>
              <a:rPr lang="en-US" sz="1200" dirty="0"/>
              <a:t> </a:t>
            </a:r>
            <a:r>
              <a:rPr lang="en-US" sz="1200" dirty="0" err="1"/>
              <a:t>solusi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2690" name="Google Shape;2690;p43">
            <a:extLst>
              <a:ext uri="{FF2B5EF4-FFF2-40B4-BE49-F238E27FC236}">
                <a16:creationId xmlns:a16="http://schemas.microsoft.com/office/drawing/2014/main" id="{6E28B28D-E977-0573-B7D0-0A483C9AEED6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2.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Perancangan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40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>
          <a:extLst>
            <a:ext uri="{FF2B5EF4-FFF2-40B4-BE49-F238E27FC236}">
              <a16:creationId xmlns:a16="http://schemas.microsoft.com/office/drawing/2014/main" id="{622A525A-5B07-56DA-2DE9-30EF7A5F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45">
            <a:extLst>
              <a:ext uri="{FF2B5EF4-FFF2-40B4-BE49-F238E27FC236}">
                <a16:creationId xmlns:a16="http://schemas.microsoft.com/office/drawing/2014/main" id="{48C0E132-8563-6AE4-2DE4-9FE364966D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48543" y="1195153"/>
            <a:ext cx="5562599" cy="254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Keputusan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: </a:t>
            </a:r>
            <a:r>
              <a:rPr lang="en-US" dirty="0" err="1"/>
              <a:t>terprogram</a:t>
            </a:r>
            <a:r>
              <a:rPr lang="en-US" dirty="0"/>
              <a:t> (rutin),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terprogram</a:t>
            </a:r>
            <a:r>
              <a:rPr lang="en-US" dirty="0"/>
              <a:t> (</a:t>
            </a:r>
            <a:r>
              <a:rPr lang="en-US" dirty="0" err="1"/>
              <a:t>unik</a:t>
            </a:r>
            <a:r>
              <a:rPr lang="en-US" dirty="0"/>
              <a:t>), dan semi-</a:t>
            </a:r>
            <a:r>
              <a:rPr lang="en-US" dirty="0" err="1"/>
              <a:t>terstruktur</a:t>
            </a:r>
            <a:r>
              <a:rPr lang="en-US" dirty="0"/>
              <a:t> (</a:t>
            </a:r>
            <a:r>
              <a:rPr lang="en-US" dirty="0" err="1"/>
              <a:t>gabungan</a:t>
            </a:r>
            <a:r>
              <a:rPr lang="en-US" dirty="0"/>
              <a:t>). SPK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model </a:t>
            </a:r>
            <a:r>
              <a:rPr lang="en-US" dirty="0" err="1"/>
              <a:t>analitik</a:t>
            </a:r>
            <a:r>
              <a:rPr lang="en-US" dirty="0"/>
              <a:t>, data,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SPK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dan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.</a:t>
            </a:r>
          </a:p>
        </p:txBody>
      </p:sp>
      <p:cxnSp>
        <p:nvCxnSpPr>
          <p:cNvPr id="2711" name="Google Shape;2711;p45">
            <a:extLst>
              <a:ext uri="{FF2B5EF4-FFF2-40B4-BE49-F238E27FC236}">
                <a16:creationId xmlns:a16="http://schemas.microsoft.com/office/drawing/2014/main" id="{EBC5C033-6BF7-41B8-203C-24BB2EA4F44F}"/>
              </a:ext>
            </a:extLst>
          </p:cNvPr>
          <p:cNvCxnSpPr>
            <a:stCxn id="2712" idx="6"/>
            <a:endCxn id="2713" idx="2"/>
          </p:cNvCxnSpPr>
          <p:nvPr/>
        </p:nvCxnSpPr>
        <p:spPr>
          <a:xfrm>
            <a:off x="2644617" y="1005541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>
            <a:extLst>
              <a:ext uri="{FF2B5EF4-FFF2-40B4-BE49-F238E27FC236}">
                <a16:creationId xmlns:a16="http://schemas.microsoft.com/office/drawing/2014/main" id="{0D05987B-34EE-1C36-82AA-6F6F13B8B55B}"/>
              </a:ext>
            </a:extLst>
          </p:cNvPr>
          <p:cNvGrpSpPr/>
          <p:nvPr/>
        </p:nvGrpSpPr>
        <p:grpSpPr>
          <a:xfrm>
            <a:off x="2509317" y="937891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>
              <a:extLst>
                <a:ext uri="{FF2B5EF4-FFF2-40B4-BE49-F238E27FC236}">
                  <a16:creationId xmlns:a16="http://schemas.microsoft.com/office/drawing/2014/main" id="{E6E7387D-D39D-99E2-BB8B-6FAD05F84B63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>
              <a:extLst>
                <a:ext uri="{FF2B5EF4-FFF2-40B4-BE49-F238E27FC236}">
                  <a16:creationId xmlns:a16="http://schemas.microsoft.com/office/drawing/2014/main" id="{F2B53103-95AF-A16E-137B-2A4E15B3D6B0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>
              <a:extLst>
                <a:ext uri="{FF2B5EF4-FFF2-40B4-BE49-F238E27FC236}">
                  <a16:creationId xmlns:a16="http://schemas.microsoft.com/office/drawing/2014/main" id="{1F06B5E6-1930-50F7-3634-CF9A75B643F2}"/>
                </a:ext>
              </a:extLst>
            </p:cNvPr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18516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419125" y="192326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Pendukung</a:t>
            </a:r>
            <a:r>
              <a:rPr lang="en-US" sz="2400" dirty="0"/>
              <a:t> Keputusan (DSS) </a:t>
            </a:r>
            <a:endParaRPr sz="2400"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2364954" y="1200812"/>
            <a:ext cx="4292271" cy="2877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mengumpulkan</a:t>
            </a:r>
            <a:r>
              <a:rPr lang="en-US" sz="1400" dirty="0"/>
              <a:t>, </a:t>
            </a:r>
            <a:r>
              <a:rPr lang="en-US" sz="1400" dirty="0" err="1"/>
              <a:t>menganalisis</a:t>
            </a:r>
            <a:r>
              <a:rPr lang="en-US" sz="1400" dirty="0"/>
              <a:t>, dan </a:t>
            </a:r>
            <a:r>
              <a:rPr lang="en-US" sz="1400" dirty="0" err="1"/>
              <a:t>menyusun</a:t>
            </a:r>
            <a:r>
              <a:rPr lang="en-US" sz="1400" dirty="0"/>
              <a:t> data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komprehensif</a:t>
            </a:r>
            <a:r>
              <a:rPr lang="en-US" sz="1400" dirty="0"/>
              <a:t>.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oleh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proses </a:t>
            </a:r>
            <a:r>
              <a:rPr lang="en-US" sz="1400" dirty="0" err="1"/>
              <a:t>pengambilan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.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berfokus</a:t>
            </a:r>
            <a:r>
              <a:rPr lang="en-US" sz="1400" dirty="0"/>
              <a:t> pada </a:t>
            </a:r>
            <a:r>
              <a:rPr lang="en-US" sz="1400" dirty="0" err="1"/>
              <a:t>pengumpulan</a:t>
            </a:r>
            <a:r>
              <a:rPr lang="en-US" sz="1400" dirty="0"/>
              <a:t> data, DSS </a:t>
            </a:r>
            <a:r>
              <a:rPr lang="en-US" sz="1400" dirty="0" err="1"/>
              <a:t>memproses</a:t>
            </a:r>
            <a:r>
              <a:rPr lang="en-US" sz="1400" dirty="0"/>
              <a:t> data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menghasilkan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proyeksi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mendetail</a:t>
            </a:r>
            <a:r>
              <a:rPr lang="en-US" sz="14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DSS </a:t>
            </a:r>
            <a:r>
              <a:rPr lang="en-US" sz="1400" dirty="0" err="1"/>
              <a:t>dirancang</a:t>
            </a:r>
            <a:r>
              <a:rPr lang="en-US" sz="1400" dirty="0"/>
              <a:t>  </a:t>
            </a:r>
            <a:r>
              <a:rPr lang="en-US" sz="1400" dirty="0" err="1"/>
              <a:t>fleksibel</a:t>
            </a:r>
            <a:r>
              <a:rPr lang="en-US" sz="1400" dirty="0"/>
              <a:t> dan </a:t>
            </a:r>
            <a:r>
              <a:rPr lang="en-US" sz="1400" dirty="0" err="1"/>
              <a:t>disesuaikan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spesifik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. DSS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pengambil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komprehensif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 dan </a:t>
            </a:r>
            <a:r>
              <a:rPr lang="en-US" sz="1400" dirty="0" err="1"/>
              <a:t>akurat</a:t>
            </a:r>
            <a:endParaRPr lang="en-US" sz="1400"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86775" y="1065511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1475" y="997861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On-screen Show (16:9)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Play</vt:lpstr>
      <vt:lpstr>Source Sans Pro</vt:lpstr>
      <vt:lpstr>Computer Science &amp; Mathematics Major For College: Computer Science &amp; Programming by Slidesgo</vt:lpstr>
      <vt:lpstr>PRESENTASI KELOMPOK 1 SISTEM PENDUKUNG KEPUTUSAN</vt:lpstr>
      <vt:lpstr>OUR TEAM</vt:lpstr>
      <vt:lpstr>PowerPoint Presentation</vt:lpstr>
      <vt:lpstr>Beberapa jenis DSS Umum</vt:lpstr>
      <vt:lpstr>Jadi…</vt:lpstr>
      <vt:lpstr>Sistem pendukung manajemen</vt:lpstr>
      <vt:lpstr>Pengambilan keputusan melalui DSS mencakup empat tahapan utama:</vt:lpstr>
      <vt:lpstr>PowerPoint Presentation</vt:lpstr>
      <vt:lpstr>Tujuan Sistem Pendukung Keputusan (DSS) </vt:lpstr>
      <vt:lpstr>PowerPoint Presentation</vt:lpstr>
      <vt:lpstr>Keuntungan Sistem Pendukung Keputusan (DSS)</vt:lpstr>
      <vt:lpstr>Kelemahan Sistem Pendukung Keputusan (DSS)</vt:lpstr>
      <vt:lpstr>Sistem Pendukung Keputusan Cerdas (IDSS)</vt:lpstr>
      <vt:lpstr>PowerPoint Presentation</vt:lpstr>
      <vt:lpstr>Jenis-jenis Sistem Pendukung Keputusan</vt:lpstr>
      <vt:lpstr>PowerPoint Presentation</vt:lpstr>
      <vt:lpstr>CONCLUSIONS</vt:lpstr>
      <vt:lpstr>Contoh sistem pendukung keputusan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afdhal jihadi</cp:lastModifiedBy>
  <cp:revision>2</cp:revision>
  <dcterms:modified xsi:type="dcterms:W3CDTF">2024-12-12T14:01:37Z</dcterms:modified>
</cp:coreProperties>
</file>