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346" r:id="rId3"/>
    <p:sldId id="375" r:id="rId4"/>
    <p:sldId id="376" r:id="rId5"/>
    <p:sldId id="377" r:id="rId6"/>
    <p:sldId id="378" r:id="rId7"/>
    <p:sldId id="379" r:id="rId8"/>
    <p:sldId id="380" r:id="rId9"/>
    <p:sldId id="381" r:id="rId10"/>
    <p:sldId id="382" r:id="rId11"/>
    <p:sldId id="383" r:id="rId12"/>
    <p:sldId id="384" r:id="rId13"/>
    <p:sldId id="385" r:id="rId14"/>
    <p:sldId id="386" r:id="rId15"/>
    <p:sldId id="387" r:id="rId16"/>
    <p:sldId id="3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snapToGrid="0">
      <p:cViewPr varScale="1">
        <p:scale>
          <a:sx n="55" d="100"/>
          <a:sy n="55" d="100"/>
        </p:scale>
        <p:origin x="9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53AB-73C2-74FE-89D9-C592C20E7B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0C6D17-DB1A-8EB1-9594-8077EE1C51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88436B-FA6C-4A86-C6DC-7F536F0EB2C1}"/>
              </a:ext>
            </a:extLst>
          </p:cNvPr>
          <p:cNvSpPr>
            <a:spLocks noGrp="1"/>
          </p:cNvSpPr>
          <p:nvPr>
            <p:ph type="dt" sz="half" idx="10"/>
          </p:nvPr>
        </p:nvSpPr>
        <p:spPr/>
        <p:txBody>
          <a:bodyPr/>
          <a:lstStyle/>
          <a:p>
            <a:fld id="{3895EEDC-B466-40C8-B078-7847F6DB801F}" type="datetimeFigureOut">
              <a:rPr lang="en-IN" smtClean="0"/>
              <a:t>18-04-2024</a:t>
            </a:fld>
            <a:endParaRPr lang="en-IN"/>
          </a:p>
        </p:txBody>
      </p:sp>
      <p:sp>
        <p:nvSpPr>
          <p:cNvPr id="5" name="Footer Placeholder 4">
            <a:extLst>
              <a:ext uri="{FF2B5EF4-FFF2-40B4-BE49-F238E27FC236}">
                <a16:creationId xmlns:a16="http://schemas.microsoft.com/office/drawing/2014/main" id="{0C2826B8-EA31-7EB6-D4E1-47B202AE6E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BF0CC0-5DC6-7D87-907C-6A884B9A3467}"/>
              </a:ext>
            </a:extLst>
          </p:cNvPr>
          <p:cNvSpPr>
            <a:spLocks noGrp="1"/>
          </p:cNvSpPr>
          <p:nvPr>
            <p:ph type="sldNum" sz="quarter" idx="12"/>
          </p:nvPr>
        </p:nvSpPr>
        <p:spPr/>
        <p:txBody>
          <a:bodyPr/>
          <a:lstStyle/>
          <a:p>
            <a:fld id="{667B0A4A-38F2-4733-B834-6AA4510848AF}" type="slidenum">
              <a:rPr lang="en-IN" smtClean="0"/>
              <a:t>‹#›</a:t>
            </a:fld>
            <a:endParaRPr lang="en-IN"/>
          </a:p>
        </p:txBody>
      </p:sp>
    </p:spTree>
    <p:extLst>
      <p:ext uri="{BB962C8B-B14F-4D97-AF65-F5344CB8AC3E}">
        <p14:creationId xmlns:p14="http://schemas.microsoft.com/office/powerpoint/2010/main" val="3374433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585A-89BE-E60D-7A28-19B5E677C9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F8E91C-78AF-605E-1203-DB605F2250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D0F29F-BD42-EA00-9ABA-4A1F029CB648}"/>
              </a:ext>
            </a:extLst>
          </p:cNvPr>
          <p:cNvSpPr>
            <a:spLocks noGrp="1"/>
          </p:cNvSpPr>
          <p:nvPr>
            <p:ph type="dt" sz="half" idx="10"/>
          </p:nvPr>
        </p:nvSpPr>
        <p:spPr/>
        <p:txBody>
          <a:bodyPr/>
          <a:lstStyle/>
          <a:p>
            <a:fld id="{3895EEDC-B466-40C8-B078-7847F6DB801F}" type="datetimeFigureOut">
              <a:rPr lang="en-IN" smtClean="0"/>
              <a:t>18-04-2024</a:t>
            </a:fld>
            <a:endParaRPr lang="en-IN"/>
          </a:p>
        </p:txBody>
      </p:sp>
      <p:sp>
        <p:nvSpPr>
          <p:cNvPr id="5" name="Footer Placeholder 4">
            <a:extLst>
              <a:ext uri="{FF2B5EF4-FFF2-40B4-BE49-F238E27FC236}">
                <a16:creationId xmlns:a16="http://schemas.microsoft.com/office/drawing/2014/main" id="{D14EEC18-DACC-35E1-9C7C-9FE5ECA3AE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4AEBA9-B23B-420B-D1B8-7A13C619AF75}"/>
              </a:ext>
            </a:extLst>
          </p:cNvPr>
          <p:cNvSpPr>
            <a:spLocks noGrp="1"/>
          </p:cNvSpPr>
          <p:nvPr>
            <p:ph type="sldNum" sz="quarter" idx="12"/>
          </p:nvPr>
        </p:nvSpPr>
        <p:spPr/>
        <p:txBody>
          <a:bodyPr/>
          <a:lstStyle/>
          <a:p>
            <a:fld id="{667B0A4A-38F2-4733-B834-6AA4510848AF}" type="slidenum">
              <a:rPr lang="en-IN" smtClean="0"/>
              <a:t>‹#›</a:t>
            </a:fld>
            <a:endParaRPr lang="en-IN"/>
          </a:p>
        </p:txBody>
      </p:sp>
    </p:spTree>
    <p:extLst>
      <p:ext uri="{BB962C8B-B14F-4D97-AF65-F5344CB8AC3E}">
        <p14:creationId xmlns:p14="http://schemas.microsoft.com/office/powerpoint/2010/main" val="192316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FB2B69-E5E6-DA4A-51BA-EF681BDE6F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A09066-C090-CF7C-4828-8FD3C1572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E6D6E6-1F91-C531-6B1E-6A62AB8783CA}"/>
              </a:ext>
            </a:extLst>
          </p:cNvPr>
          <p:cNvSpPr>
            <a:spLocks noGrp="1"/>
          </p:cNvSpPr>
          <p:nvPr>
            <p:ph type="dt" sz="half" idx="10"/>
          </p:nvPr>
        </p:nvSpPr>
        <p:spPr/>
        <p:txBody>
          <a:bodyPr/>
          <a:lstStyle/>
          <a:p>
            <a:fld id="{3895EEDC-B466-40C8-B078-7847F6DB801F}" type="datetimeFigureOut">
              <a:rPr lang="en-IN" smtClean="0"/>
              <a:t>18-04-2024</a:t>
            </a:fld>
            <a:endParaRPr lang="en-IN"/>
          </a:p>
        </p:txBody>
      </p:sp>
      <p:sp>
        <p:nvSpPr>
          <p:cNvPr id="5" name="Footer Placeholder 4">
            <a:extLst>
              <a:ext uri="{FF2B5EF4-FFF2-40B4-BE49-F238E27FC236}">
                <a16:creationId xmlns:a16="http://schemas.microsoft.com/office/drawing/2014/main" id="{6889E49C-96FE-70AE-EEA0-371C064653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ED93C2-FC90-265A-1BF6-A579352A605A}"/>
              </a:ext>
            </a:extLst>
          </p:cNvPr>
          <p:cNvSpPr>
            <a:spLocks noGrp="1"/>
          </p:cNvSpPr>
          <p:nvPr>
            <p:ph type="sldNum" sz="quarter" idx="12"/>
          </p:nvPr>
        </p:nvSpPr>
        <p:spPr/>
        <p:txBody>
          <a:bodyPr/>
          <a:lstStyle/>
          <a:p>
            <a:fld id="{667B0A4A-38F2-4733-B834-6AA4510848AF}" type="slidenum">
              <a:rPr lang="en-IN" smtClean="0"/>
              <a:t>‹#›</a:t>
            </a:fld>
            <a:endParaRPr lang="en-IN"/>
          </a:p>
        </p:txBody>
      </p:sp>
    </p:spTree>
    <p:extLst>
      <p:ext uri="{BB962C8B-B14F-4D97-AF65-F5344CB8AC3E}">
        <p14:creationId xmlns:p14="http://schemas.microsoft.com/office/powerpoint/2010/main" val="4042657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ver White">
    <p:spTree>
      <p:nvGrpSpPr>
        <p:cNvPr id="1" name=""/>
        <p:cNvGrpSpPr/>
        <p:nvPr/>
      </p:nvGrpSpPr>
      <p:grpSpPr>
        <a:xfrm>
          <a:off x="0" y="0"/>
          <a:ext cx="0" cy="0"/>
          <a:chOff x="0" y="0"/>
          <a:chExt cx="0" cy="0"/>
        </a:xfrm>
      </p:grpSpPr>
      <p:pic>
        <p:nvPicPr>
          <p:cNvPr id="1026" name="Picture 2" descr="C:\Users\Admin\Downloads\WSBC_REVA_LOGO_180x180_px_150420_V001.png"/>
          <p:cNvPicPr>
            <a:picLocks noChangeAspect="1" noChangeArrowheads="1"/>
          </p:cNvPicPr>
          <p:nvPr userDrawn="1"/>
        </p:nvPicPr>
        <p:blipFill>
          <a:blip r:embed="rId2" cstate="print"/>
          <a:srcRect r="50000"/>
          <a:stretch>
            <a:fillRect/>
          </a:stretch>
        </p:blipFill>
        <p:spPr bwMode="auto">
          <a:xfrm>
            <a:off x="9334500" y="762000"/>
            <a:ext cx="2857500" cy="5715000"/>
          </a:xfrm>
          <a:prstGeom prst="rect">
            <a:avLst/>
          </a:prstGeom>
          <a:noFill/>
        </p:spPr>
      </p:pic>
      <p:sp>
        <p:nvSpPr>
          <p:cNvPr id="10" name="Rectangle 9"/>
          <p:cNvSpPr/>
          <p:nvPr userDrawn="1"/>
        </p:nvSpPr>
        <p:spPr bwMode="auto">
          <a:xfrm>
            <a:off x="0" y="0"/>
            <a:ext cx="12192000" cy="6858000"/>
          </a:xfrm>
          <a:prstGeom prst="rect">
            <a:avLst/>
          </a:prstGeom>
          <a:solidFill>
            <a:schemeClr val="bg1">
              <a:alpha val="49000"/>
            </a:schemeClr>
          </a:solidFill>
          <a:ln w="38100" cap="flat" cmpd="sng" algn="ctr">
            <a:solidFill>
              <a:srgbClr val="FFC000"/>
            </a:solid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marL="0" marR="0" indent="0" algn="l" defTabSz="76197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charset="0"/>
              <a:ea typeface="Arial" charset="0"/>
              <a:cs typeface="Arial" charset="0"/>
            </a:endParaRPr>
          </a:p>
        </p:txBody>
      </p:sp>
      <p:sp>
        <p:nvSpPr>
          <p:cNvPr id="22" name="Title 1">
            <a:extLst>
              <a:ext uri="{FF2B5EF4-FFF2-40B4-BE49-F238E27FC236}">
                <a16:creationId xmlns:a16="http://schemas.microsoft.com/office/drawing/2014/main" id="{95547862-8F6A-BC48-853E-7BF0F3AB5234}"/>
              </a:ext>
            </a:extLst>
          </p:cNvPr>
          <p:cNvSpPr>
            <a:spLocks noGrp="1"/>
          </p:cNvSpPr>
          <p:nvPr>
            <p:ph type="title" hasCustomPrompt="1"/>
          </p:nvPr>
        </p:nvSpPr>
        <p:spPr bwMode="gray">
          <a:xfrm>
            <a:off x="1058554" y="2096979"/>
            <a:ext cx="9024899" cy="1750095"/>
          </a:xfrm>
          <a:prstGeom prst="rect">
            <a:avLst/>
          </a:prstGeom>
        </p:spPr>
        <p:txBody>
          <a:bodyPr lIns="109728" tIns="54864" rIns="109728" bIns="54864" anchor="ctr"/>
          <a:lstStyle>
            <a:lvl1pPr algn="l">
              <a:defRPr sz="4000" spc="0" baseline="0">
                <a:solidFill>
                  <a:schemeClr val="bg2">
                    <a:lumMod val="10000"/>
                  </a:schemeClr>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3" name="Text Placeholder 2">
            <a:extLst>
              <a:ext uri="{FF2B5EF4-FFF2-40B4-BE49-F238E27FC236}">
                <a16:creationId xmlns:a16="http://schemas.microsoft.com/office/drawing/2014/main" id="{AC21DD09-D74B-6A41-995D-4EFFC7616AA9}"/>
              </a:ext>
            </a:extLst>
          </p:cNvPr>
          <p:cNvSpPr>
            <a:spLocks noGrp="1"/>
          </p:cNvSpPr>
          <p:nvPr>
            <p:ph type="body" sz="quarter" idx="10" hasCustomPrompt="1"/>
          </p:nvPr>
        </p:nvSpPr>
        <p:spPr bwMode="gray">
          <a:xfrm>
            <a:off x="1046573" y="4102567"/>
            <a:ext cx="6755716" cy="407987"/>
          </a:xfrm>
          <a:prstGeom prst="rect">
            <a:avLst/>
          </a:prstGeom>
        </p:spPr>
        <p:txBody>
          <a:bodyPr lIns="109728" tIns="54864" rIns="109728" bIns="54864" anchor="ctr"/>
          <a:lstStyle>
            <a:lvl1pPr marL="0" marR="0" indent="0" algn="l" defTabSz="914363" rtl="0" eaLnBrk="1" fontAlgn="auto" latinLnBrk="0" hangingPunct="1">
              <a:lnSpc>
                <a:spcPct val="100000"/>
              </a:lnSpc>
              <a:spcBef>
                <a:spcPts val="0"/>
              </a:spcBef>
              <a:spcAft>
                <a:spcPts val="0"/>
              </a:spcAft>
              <a:buClrTx/>
              <a:buSzTx/>
              <a:buFontTx/>
              <a:buNone/>
              <a:tabLst/>
              <a:defRPr lang="en-NZ" sz="2500" kern="1200" spc="400" baseline="0" dirty="0">
                <a:solidFill>
                  <a:schemeClr val="bg2">
                    <a:lumMod val="10000"/>
                  </a:schemeClr>
                </a:solidFill>
                <a:latin typeface="Roboto Medium" pitchFamily="2" charset="0"/>
                <a:ea typeface="Roboto Medium" pitchFamily="2" charset="0"/>
                <a:cs typeface="Roboto Medium" pitchFamily="2" charset="0"/>
              </a:defRPr>
            </a:lvl1pPr>
          </a:lstStyle>
          <a:p>
            <a:r>
              <a:rPr lang="en-NZ" dirty="0"/>
              <a:t>Department and Division</a:t>
            </a:r>
          </a:p>
        </p:txBody>
      </p:sp>
      <p:sp>
        <p:nvSpPr>
          <p:cNvPr id="24" name="Text Placeholder 3">
            <a:extLst>
              <a:ext uri="{FF2B5EF4-FFF2-40B4-BE49-F238E27FC236}">
                <a16:creationId xmlns:a16="http://schemas.microsoft.com/office/drawing/2014/main" id="{5C1AED7A-5027-0946-AA64-E69562BB4602}"/>
              </a:ext>
            </a:extLst>
          </p:cNvPr>
          <p:cNvSpPr>
            <a:spLocks noGrp="1"/>
          </p:cNvSpPr>
          <p:nvPr>
            <p:ph type="body" sz="quarter" idx="11" hasCustomPrompt="1"/>
          </p:nvPr>
        </p:nvSpPr>
        <p:spPr bwMode="gray">
          <a:xfrm>
            <a:off x="1043434" y="5363952"/>
            <a:ext cx="6755716" cy="407987"/>
          </a:xfrm>
          <a:prstGeom prst="rect">
            <a:avLst/>
          </a:prstGeom>
        </p:spPr>
        <p:txBody>
          <a:bodyPr lIns="109728" tIns="54864" rIns="109728" bIns="54864" anchor="ctr"/>
          <a:lstStyle>
            <a:lvl1pPr marL="0" indent="0">
              <a:buNone/>
              <a:defRPr sz="2000">
                <a:solidFill>
                  <a:schemeClr val="bg2">
                    <a:lumMod val="10000"/>
                  </a:schemeClr>
                </a:solidFill>
                <a:latin typeface="Roboto Medium" pitchFamily="2" charset="0"/>
                <a:ea typeface="Roboto Medium" pitchFamily="2" charset="0"/>
              </a:defRPr>
            </a:lvl1pPr>
          </a:lstStyle>
          <a:p>
            <a:r>
              <a:rPr lang="en-NZ" altLang="ja-JP" dirty="0" err="1"/>
              <a:t>dd</a:t>
            </a:r>
            <a:r>
              <a:rPr lang="en-NZ" altLang="ja-JP" dirty="0"/>
              <a:t>/mm/</a:t>
            </a:r>
            <a:r>
              <a:rPr lang="en-NZ" altLang="ja-JP" dirty="0" err="1"/>
              <a:t>yy</a:t>
            </a:r>
            <a:endParaRPr lang="en-NZ" altLang="ja-JP" dirty="0"/>
          </a:p>
        </p:txBody>
      </p:sp>
      <p:sp>
        <p:nvSpPr>
          <p:cNvPr id="25" name="Text Placeholder 2">
            <a:extLst>
              <a:ext uri="{FF2B5EF4-FFF2-40B4-BE49-F238E27FC236}">
                <a16:creationId xmlns:a16="http://schemas.microsoft.com/office/drawing/2014/main" id="{B918CFE5-7401-9141-852A-F872961E9542}"/>
              </a:ext>
            </a:extLst>
          </p:cNvPr>
          <p:cNvSpPr>
            <a:spLocks noGrp="1"/>
          </p:cNvSpPr>
          <p:nvPr>
            <p:ph type="body" sz="quarter" idx="14" hasCustomPrompt="1"/>
          </p:nvPr>
        </p:nvSpPr>
        <p:spPr bwMode="gray">
          <a:xfrm>
            <a:off x="1046573" y="4741437"/>
            <a:ext cx="6755716" cy="407987"/>
          </a:xfrm>
          <a:prstGeom prst="rect">
            <a:avLst/>
          </a:prstGeom>
        </p:spPr>
        <p:txBody>
          <a:bodyPr lIns="109728" tIns="54864" rIns="109728" bIns="54864" anchor="ctr"/>
          <a:lstStyle>
            <a:lvl1pPr marL="0" marR="0" indent="0" algn="l" defTabSz="914363" rtl="0" eaLnBrk="1" fontAlgn="auto" latinLnBrk="0" hangingPunct="1">
              <a:lnSpc>
                <a:spcPct val="100000"/>
              </a:lnSpc>
              <a:spcBef>
                <a:spcPts val="0"/>
              </a:spcBef>
              <a:spcAft>
                <a:spcPts val="0"/>
              </a:spcAft>
              <a:buClrTx/>
              <a:buSzTx/>
              <a:buFontTx/>
              <a:buNone/>
              <a:tabLst/>
              <a:defRPr lang="en-NZ" sz="2500" kern="1200" spc="400" baseline="0" dirty="0">
                <a:solidFill>
                  <a:schemeClr val="bg2">
                    <a:lumMod val="10000"/>
                  </a:schemeClr>
                </a:solidFill>
                <a:latin typeface="Roboto Medium" pitchFamily="2" charset="0"/>
                <a:ea typeface="Roboto Medium" pitchFamily="2" charset="0"/>
                <a:cs typeface="Roboto Medium" pitchFamily="2" charset="0"/>
              </a:defRPr>
            </a:lvl1pPr>
          </a:lstStyle>
          <a:p>
            <a:r>
              <a:rPr lang="en-NZ" dirty="0"/>
              <a:t>Presenters Name</a:t>
            </a:r>
          </a:p>
        </p:txBody>
      </p:sp>
      <p:sp>
        <p:nvSpPr>
          <p:cNvPr id="26" name="Rectangle 25">
            <a:extLst>
              <a:ext uri="{FF2B5EF4-FFF2-40B4-BE49-F238E27FC236}">
                <a16:creationId xmlns:a16="http://schemas.microsoft.com/office/drawing/2014/main" id="{0DD6F9D5-0A6C-A342-B1B0-8A5561580C6F}"/>
              </a:ext>
            </a:extLst>
          </p:cNvPr>
          <p:cNvSpPr/>
          <p:nvPr userDrawn="1"/>
        </p:nvSpPr>
        <p:spPr>
          <a:xfrm>
            <a:off x="861236" y="2113969"/>
            <a:ext cx="85060" cy="173310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500">
              <a:solidFill>
                <a:schemeClr val="bg2">
                  <a:lumMod val="10000"/>
                </a:schemeClr>
              </a:solidFill>
              <a:latin typeface="Roboto Medium" pitchFamily="2" charset="0"/>
              <a:ea typeface="Roboto Medium" pitchFamily="2" charset="0"/>
            </a:endParaRPr>
          </a:p>
        </p:txBody>
      </p:sp>
      <p:grpSp>
        <p:nvGrpSpPr>
          <p:cNvPr id="12" name="Group 11">
            <a:extLst>
              <a:ext uri="{FF2B5EF4-FFF2-40B4-BE49-F238E27FC236}">
                <a16:creationId xmlns:a16="http://schemas.microsoft.com/office/drawing/2014/main" id="{5AFE99A1-F019-42EF-A6DD-FBA9CE0E5FB1}"/>
              </a:ext>
            </a:extLst>
          </p:cNvPr>
          <p:cNvGrpSpPr/>
          <p:nvPr userDrawn="1"/>
        </p:nvGrpSpPr>
        <p:grpSpPr>
          <a:xfrm>
            <a:off x="9156340" y="200558"/>
            <a:ext cx="2702860" cy="1124927"/>
            <a:chOff x="10616154" y="97913"/>
            <a:chExt cx="3619726" cy="1349912"/>
          </a:xfrm>
        </p:grpSpPr>
        <p:pic>
          <p:nvPicPr>
            <p:cNvPr id="13"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2" descr="C:\Users\Admin\Downloads\Logo-01.png">
            <a:extLst>
              <a:ext uri="{FF2B5EF4-FFF2-40B4-BE49-F238E27FC236}">
                <a16:creationId xmlns:a16="http://schemas.microsoft.com/office/drawing/2014/main" id="{02D2B4F4-68F7-46EA-BCC3-13F31ABED52C}"/>
              </a:ext>
            </a:extLst>
          </p:cNvPr>
          <p:cNvPicPr>
            <a:picLocks noChangeAspect="1" noChangeArrowheads="1"/>
          </p:cNvPicPr>
          <p:nvPr userDrawn="1"/>
        </p:nvPicPr>
        <p:blipFill>
          <a:blip r:embed="rId8" cstate="print"/>
          <a:srcRect/>
          <a:stretch>
            <a:fillRect/>
          </a:stretch>
        </p:blipFill>
        <p:spPr bwMode="auto">
          <a:xfrm>
            <a:off x="624599" y="0"/>
            <a:ext cx="2968625" cy="1480752"/>
          </a:xfrm>
          <a:prstGeom prst="rect">
            <a:avLst/>
          </a:prstGeom>
          <a:noFill/>
        </p:spPr>
      </p:pic>
      <p:cxnSp>
        <p:nvCxnSpPr>
          <p:cNvPr id="20" name="Straight Connector 19">
            <a:extLst>
              <a:ext uri="{FF2B5EF4-FFF2-40B4-BE49-F238E27FC236}">
                <a16:creationId xmlns:a16="http://schemas.microsoft.com/office/drawing/2014/main" id="{F1818976-698C-4B2D-82CF-4C7F8843B80D}"/>
              </a:ext>
            </a:extLst>
          </p:cNvPr>
          <p:cNvCxnSpPr/>
          <p:nvPr userDrawn="1"/>
        </p:nvCxnSpPr>
        <p:spPr>
          <a:xfrm flipH="1">
            <a:off x="762234" y="1178346"/>
            <a:ext cx="2760307"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EB4F58-EB86-4561-A53C-44C59E13C6EA}"/>
              </a:ext>
            </a:extLst>
          </p:cNvPr>
          <p:cNvSpPr txBox="1"/>
          <p:nvPr userDrawn="1"/>
        </p:nvSpPr>
        <p:spPr>
          <a:xfrm>
            <a:off x="691551" y="1178346"/>
            <a:ext cx="2901673" cy="374590"/>
          </a:xfrm>
          <a:prstGeom prst="rect">
            <a:avLst/>
          </a:prstGeom>
          <a:noFill/>
        </p:spPr>
        <p:txBody>
          <a:bodyPr wrap="square" rtlCol="0">
            <a:spAutoFit/>
          </a:bodyPr>
          <a:lstStyle/>
          <a:p>
            <a:r>
              <a:rPr lang="en-IN" sz="917" dirty="0"/>
              <a:t>Established as per the Section 2(f) of the UGC Act, 1956</a:t>
            </a:r>
          </a:p>
          <a:p>
            <a:r>
              <a:rPr lang="en-IN" sz="917" dirty="0"/>
              <a:t>Approved by AICTE, COA and BCI, New Delhi</a:t>
            </a:r>
          </a:p>
        </p:txBody>
      </p:sp>
    </p:spTree>
    <p:extLst>
      <p:ext uri="{BB962C8B-B14F-4D97-AF65-F5344CB8AC3E}">
        <p14:creationId xmlns:p14="http://schemas.microsoft.com/office/powerpoint/2010/main" val="1689240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White">
    <p:bg bwMode="gray">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bwMode="auto">
          <a:xfrm>
            <a:off x="0" y="0"/>
            <a:ext cx="12192000" cy="6858000"/>
          </a:xfrm>
          <a:prstGeom prst="rect">
            <a:avLst/>
          </a:prstGeom>
          <a:solidFill>
            <a:schemeClr val="bg1">
              <a:alpha val="49000"/>
            </a:schemeClr>
          </a:solidFill>
          <a:ln w="38100" cap="flat" cmpd="sng" algn="ctr">
            <a:solidFill>
              <a:srgbClr val="FFC000"/>
            </a:solid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marL="0" marR="0" indent="0" algn="l" defTabSz="76197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charset="0"/>
              <a:ea typeface="Arial" charset="0"/>
              <a:cs typeface="Arial" charset="0"/>
            </a:endParaRPr>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1" y="395786"/>
            <a:ext cx="6211927" cy="838202"/>
          </a:xfrm>
          <a:prstGeom prst="rect">
            <a:avLst/>
          </a:prstGeom>
        </p:spPr>
        <p:txBody>
          <a:bodyPr lIns="109728" tIns="54864" rIns="109728" bIns="54864" anchor="ctr" anchorCtr="0">
            <a:noAutofit/>
          </a:bodyPr>
          <a:lstStyle>
            <a:lvl1pPr algn="l">
              <a:defRPr sz="2833" cap="all" spc="0" baseline="0">
                <a:solidFill>
                  <a:schemeClr val="tx1"/>
                </a:solidFill>
                <a:latin typeface="Roboto Medium" pitchFamily="2" charset="0"/>
                <a:ea typeface="Roboto Medium" pitchFamily="2" charset="0"/>
                <a:cs typeface="Roboto Medium" pitchFamily="2" charset="0"/>
              </a:defRPr>
            </a:lvl1pPr>
          </a:lstStyle>
          <a:p>
            <a:r>
              <a:rPr lang="en-US" dirty="0"/>
              <a:t>Agenda</a:t>
            </a:r>
          </a:p>
        </p:txBody>
      </p:sp>
      <p:sp>
        <p:nvSpPr>
          <p:cNvPr id="9" name="Rectangle 8">
            <a:extLst>
              <a:ext uri="{FF2B5EF4-FFF2-40B4-BE49-F238E27FC236}">
                <a16:creationId xmlns:a16="http://schemas.microsoft.com/office/drawing/2014/main" id="{74536675-CD15-A94E-808B-8D6F84477752}"/>
              </a:ext>
            </a:extLst>
          </p:cNvPr>
          <p:cNvSpPr/>
          <p:nvPr userDrawn="1"/>
        </p:nvSpPr>
        <p:spPr>
          <a:xfrm>
            <a:off x="515352" y="395786"/>
            <a:ext cx="85060" cy="8412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l"/>
            <a:endParaRPr lang="en-US" sz="1500" b="0" i="0" dirty="0">
              <a:latin typeface="Roboto Medium" pitchFamily="2" charset="0"/>
              <a:ea typeface="Roboto Medium" pitchFamily="2" charset="0"/>
            </a:endParaRP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1" y="1773936"/>
            <a:ext cx="10801201" cy="4320480"/>
          </a:xfrm>
          <a:prstGeom prst="rect">
            <a:avLst/>
          </a:prstGeom>
        </p:spPr>
        <p:txBody>
          <a:bodyPr lIns="109728" tIns="54864" rIns="109728" bIns="54864"/>
          <a:lstStyle>
            <a:lvl1pPr marL="457182" indent="-457182" algn="l">
              <a:spcBef>
                <a:spcPts val="0"/>
              </a:spcBef>
              <a:spcAft>
                <a:spcPts val="1400"/>
              </a:spcAft>
              <a:buFont typeface="+mj-lt"/>
              <a:buAutoNum type="arabicPeriod"/>
              <a:defRPr sz="2417">
                <a:solidFill>
                  <a:schemeClr val="tx1"/>
                </a:solidFill>
                <a:latin typeface="Roboto Medium" pitchFamily="2" charset="0"/>
                <a:ea typeface="Roboto Medium" pitchFamily="2" charset="0"/>
                <a:cs typeface="Roboto Medium" pitchFamily="2" charset="0"/>
              </a:defRPr>
            </a:lvl1pPr>
            <a:lvl2pPr marL="700060" indent="-457182" algn="l">
              <a:spcBef>
                <a:spcPts val="0"/>
              </a:spcBef>
              <a:spcAft>
                <a:spcPts val="1400"/>
              </a:spcAft>
              <a:buFont typeface="+mj-lt"/>
              <a:buAutoNum type="arabicPeriod"/>
              <a:tabLst/>
              <a:defRPr sz="2417">
                <a:solidFill>
                  <a:schemeClr val="tx1"/>
                </a:solidFill>
                <a:latin typeface="Roboto Medium" pitchFamily="2" charset="0"/>
                <a:ea typeface="Roboto Medium" pitchFamily="2" charset="0"/>
                <a:cs typeface="Roboto Medium" pitchFamily="2" charset="0"/>
              </a:defRPr>
            </a:lvl2pPr>
            <a:lvl3pPr marL="593701" indent="0">
              <a:spcBef>
                <a:spcPts val="0"/>
              </a:spcBef>
              <a:spcAft>
                <a:spcPts val="1400"/>
              </a:spcAft>
              <a:buNone/>
              <a:tabLst/>
              <a:defRPr sz="2000">
                <a:solidFill>
                  <a:schemeClr val="bg1"/>
                </a:solidFill>
              </a:defRPr>
            </a:lvl3pPr>
            <a:lvl4pPr marL="890553" indent="0">
              <a:spcBef>
                <a:spcPts val="0"/>
              </a:spcBef>
              <a:spcAft>
                <a:spcPts val="1400"/>
              </a:spcAft>
              <a:buNone/>
              <a:tabLst/>
              <a:defRPr sz="1833">
                <a:solidFill>
                  <a:schemeClr val="bg1"/>
                </a:solidFill>
              </a:defRPr>
            </a:lvl4pPr>
            <a:lvl5pPr marL="1093743" indent="0">
              <a:spcBef>
                <a:spcPts val="0"/>
              </a:spcBef>
              <a:spcAft>
                <a:spcPts val="1400"/>
              </a:spcAft>
              <a:buNone/>
              <a:tabLst/>
              <a:defRPr sz="1833">
                <a:solidFill>
                  <a:schemeClr val="bg1"/>
                </a:solidFill>
              </a:defRPr>
            </a:lvl5pPr>
          </a:lstStyle>
          <a:p>
            <a:pPr lvl="0"/>
            <a:r>
              <a:rPr lang="en-US" dirty="0"/>
              <a:t>Edit Master text styles</a:t>
            </a:r>
          </a:p>
          <a:p>
            <a:pPr lvl="1"/>
            <a:endParaRPr lang="en-US" dirty="0"/>
          </a:p>
        </p:txBody>
      </p:sp>
      <p:pic>
        <p:nvPicPr>
          <p:cNvPr id="13" name="Picture 2" descr="C:\Users\Admin\Downloads\Logo-01.png"/>
          <p:cNvPicPr>
            <a:picLocks noChangeAspect="1" noChangeArrowheads="1"/>
          </p:cNvPicPr>
          <p:nvPr userDrawn="1"/>
        </p:nvPicPr>
        <p:blipFill>
          <a:blip r:embed="rId2" cstate="print"/>
          <a:srcRect r="72727"/>
          <a:stretch>
            <a:fillRect/>
          </a:stretch>
        </p:blipFill>
        <p:spPr bwMode="auto">
          <a:xfrm>
            <a:off x="381000" y="5377248"/>
            <a:ext cx="809625" cy="1480752"/>
          </a:xfrm>
          <a:prstGeom prst="rect">
            <a:avLst/>
          </a:prstGeom>
          <a:noFill/>
        </p:spPr>
      </p:pic>
    </p:spTree>
    <p:extLst>
      <p:ext uri="{BB962C8B-B14F-4D97-AF65-F5344CB8AC3E}">
        <p14:creationId xmlns:p14="http://schemas.microsoft.com/office/powerpoint/2010/main" val="319211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WSBC_REVA_LOGO_180x180_px_150420_V001.png"/>
          <p:cNvPicPr>
            <a:picLocks noChangeAspect="1" noChangeArrowheads="1"/>
          </p:cNvPicPr>
          <p:nvPr userDrawn="1"/>
        </p:nvPicPr>
        <p:blipFill>
          <a:blip r:embed="rId2" cstate="print"/>
          <a:srcRect r="50000"/>
          <a:stretch>
            <a:fillRect/>
          </a:stretch>
        </p:blipFill>
        <p:spPr bwMode="auto">
          <a:xfrm>
            <a:off x="9334500" y="762000"/>
            <a:ext cx="2857500" cy="5715000"/>
          </a:xfrm>
          <a:prstGeom prst="rect">
            <a:avLst/>
          </a:prstGeom>
          <a:noFill/>
        </p:spPr>
      </p:pic>
      <p:sp>
        <p:nvSpPr>
          <p:cNvPr id="9" name="Rectangle 8"/>
          <p:cNvSpPr/>
          <p:nvPr userDrawn="1"/>
        </p:nvSpPr>
        <p:spPr bwMode="auto">
          <a:xfrm>
            <a:off x="0" y="0"/>
            <a:ext cx="12192000" cy="6858000"/>
          </a:xfrm>
          <a:prstGeom prst="rect">
            <a:avLst/>
          </a:prstGeom>
          <a:solidFill>
            <a:schemeClr val="bg1">
              <a:alpha val="49000"/>
            </a:schemeClr>
          </a:solidFill>
          <a:ln w="38100" cap="flat" cmpd="sng" algn="ctr">
            <a:solidFill>
              <a:srgbClr val="FFC000"/>
            </a:solid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solidFill>
                <a:prstClr val="black"/>
              </a:solidFill>
              <a:latin typeface="Roboto Medium" pitchFamily="2" charset="0"/>
              <a:ea typeface="Roboto Medium" pitchFamily="2" charset="0"/>
              <a:cs typeface="Arial" charset="0"/>
            </a:endParaRPr>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109728" tIns="54864" rIns="109728" bIns="54864" anchor="ctr"/>
          <a:lstStyle>
            <a:lvl1pPr>
              <a:defRPr sz="7833" b="1" i="0" spc="0">
                <a:solidFill>
                  <a:schemeClr val="tx1"/>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11" name="Rectangle 10">
            <a:extLst>
              <a:ext uri="{FF2B5EF4-FFF2-40B4-BE49-F238E27FC236}">
                <a16:creationId xmlns:a16="http://schemas.microsoft.com/office/drawing/2014/main" id="{8035B185-C39F-9B4A-B035-864981C32176}"/>
              </a:ext>
            </a:extLst>
          </p:cNvPr>
          <p:cNvSpPr/>
          <p:nvPr userDrawn="1"/>
        </p:nvSpPr>
        <p:spPr>
          <a:xfrm>
            <a:off x="489087" y="2348880"/>
            <a:ext cx="85060" cy="19202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500" dirty="0">
              <a:solidFill>
                <a:prstClr val="black"/>
              </a:solidFill>
              <a:latin typeface="Nobel-Book" panose="02000503040000020004" pitchFamily="2" charset="0"/>
            </a:endParaRPr>
          </a:p>
        </p:txBody>
      </p:sp>
      <p:pic>
        <p:nvPicPr>
          <p:cNvPr id="12" name="Picture 2" descr="C:\Users\Admin\Downloads\Logo-01.png"/>
          <p:cNvPicPr>
            <a:picLocks noChangeAspect="1" noChangeArrowheads="1"/>
          </p:cNvPicPr>
          <p:nvPr userDrawn="1"/>
        </p:nvPicPr>
        <p:blipFill>
          <a:blip r:embed="rId3" cstate="print"/>
          <a:srcRect/>
          <a:stretch>
            <a:fillRect/>
          </a:stretch>
        </p:blipFill>
        <p:spPr bwMode="auto">
          <a:xfrm>
            <a:off x="8969375" y="1"/>
            <a:ext cx="2968625" cy="1480752"/>
          </a:xfrm>
          <a:prstGeom prst="rect">
            <a:avLst/>
          </a:prstGeom>
          <a:noFill/>
        </p:spPr>
      </p:pic>
    </p:spTree>
    <p:extLst>
      <p:ext uri="{BB962C8B-B14F-4D97-AF65-F5344CB8AC3E}">
        <p14:creationId xmlns:p14="http://schemas.microsoft.com/office/powerpoint/2010/main" val="63442723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1941-578D-E9D9-52F4-D50EB2F264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D92023-19BD-E929-E678-0C2F7E361E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74F091-F484-3406-501F-BA1E4B004496}"/>
              </a:ext>
            </a:extLst>
          </p:cNvPr>
          <p:cNvSpPr>
            <a:spLocks noGrp="1"/>
          </p:cNvSpPr>
          <p:nvPr>
            <p:ph type="dt" sz="half" idx="10"/>
          </p:nvPr>
        </p:nvSpPr>
        <p:spPr/>
        <p:txBody>
          <a:bodyPr/>
          <a:lstStyle/>
          <a:p>
            <a:fld id="{3895EEDC-B466-40C8-B078-7847F6DB801F}" type="datetimeFigureOut">
              <a:rPr lang="en-IN" smtClean="0"/>
              <a:t>18-04-2024</a:t>
            </a:fld>
            <a:endParaRPr lang="en-IN"/>
          </a:p>
        </p:txBody>
      </p:sp>
      <p:sp>
        <p:nvSpPr>
          <p:cNvPr id="5" name="Footer Placeholder 4">
            <a:extLst>
              <a:ext uri="{FF2B5EF4-FFF2-40B4-BE49-F238E27FC236}">
                <a16:creationId xmlns:a16="http://schemas.microsoft.com/office/drawing/2014/main" id="{E64B20CD-7619-770B-F321-E6A0EEC81B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973C49-55D4-D6B6-0E19-4F269FC1BA31}"/>
              </a:ext>
            </a:extLst>
          </p:cNvPr>
          <p:cNvSpPr>
            <a:spLocks noGrp="1"/>
          </p:cNvSpPr>
          <p:nvPr>
            <p:ph type="sldNum" sz="quarter" idx="12"/>
          </p:nvPr>
        </p:nvSpPr>
        <p:spPr/>
        <p:txBody>
          <a:bodyPr/>
          <a:lstStyle/>
          <a:p>
            <a:fld id="{667B0A4A-38F2-4733-B834-6AA4510848AF}" type="slidenum">
              <a:rPr lang="en-IN" smtClean="0"/>
              <a:t>‹#›</a:t>
            </a:fld>
            <a:endParaRPr lang="en-IN"/>
          </a:p>
        </p:txBody>
      </p:sp>
    </p:spTree>
    <p:extLst>
      <p:ext uri="{BB962C8B-B14F-4D97-AF65-F5344CB8AC3E}">
        <p14:creationId xmlns:p14="http://schemas.microsoft.com/office/powerpoint/2010/main" val="405764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A147A-3B49-E173-0D1D-2DA91705F4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DE99DC-BE28-0681-C7A1-D143BBAE43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3906D4-E96D-1229-A2DB-43332BD14A85}"/>
              </a:ext>
            </a:extLst>
          </p:cNvPr>
          <p:cNvSpPr>
            <a:spLocks noGrp="1"/>
          </p:cNvSpPr>
          <p:nvPr>
            <p:ph type="dt" sz="half" idx="10"/>
          </p:nvPr>
        </p:nvSpPr>
        <p:spPr/>
        <p:txBody>
          <a:bodyPr/>
          <a:lstStyle/>
          <a:p>
            <a:fld id="{3895EEDC-B466-40C8-B078-7847F6DB801F}" type="datetimeFigureOut">
              <a:rPr lang="en-IN" smtClean="0"/>
              <a:t>18-04-2024</a:t>
            </a:fld>
            <a:endParaRPr lang="en-IN"/>
          </a:p>
        </p:txBody>
      </p:sp>
      <p:sp>
        <p:nvSpPr>
          <p:cNvPr id="5" name="Footer Placeholder 4">
            <a:extLst>
              <a:ext uri="{FF2B5EF4-FFF2-40B4-BE49-F238E27FC236}">
                <a16:creationId xmlns:a16="http://schemas.microsoft.com/office/drawing/2014/main" id="{9D44C0B8-B8C2-1ECA-8131-F35CD9846E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C0907E-8817-2674-A488-B3C50BFCAEB7}"/>
              </a:ext>
            </a:extLst>
          </p:cNvPr>
          <p:cNvSpPr>
            <a:spLocks noGrp="1"/>
          </p:cNvSpPr>
          <p:nvPr>
            <p:ph type="sldNum" sz="quarter" idx="12"/>
          </p:nvPr>
        </p:nvSpPr>
        <p:spPr/>
        <p:txBody>
          <a:bodyPr/>
          <a:lstStyle/>
          <a:p>
            <a:fld id="{667B0A4A-38F2-4733-B834-6AA4510848AF}" type="slidenum">
              <a:rPr lang="en-IN" smtClean="0"/>
              <a:t>‹#›</a:t>
            </a:fld>
            <a:endParaRPr lang="en-IN"/>
          </a:p>
        </p:txBody>
      </p:sp>
    </p:spTree>
    <p:extLst>
      <p:ext uri="{BB962C8B-B14F-4D97-AF65-F5344CB8AC3E}">
        <p14:creationId xmlns:p14="http://schemas.microsoft.com/office/powerpoint/2010/main" val="4155889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2A30B-4D95-8B4C-DB0E-7645DADB22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F0015-C2DB-B228-6C84-6C3019653A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857076-CF36-5E98-FFB9-BAD53367C1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4BC122-9567-2FE1-EC7C-C4A71A3C7C57}"/>
              </a:ext>
            </a:extLst>
          </p:cNvPr>
          <p:cNvSpPr>
            <a:spLocks noGrp="1"/>
          </p:cNvSpPr>
          <p:nvPr>
            <p:ph type="dt" sz="half" idx="10"/>
          </p:nvPr>
        </p:nvSpPr>
        <p:spPr/>
        <p:txBody>
          <a:bodyPr/>
          <a:lstStyle/>
          <a:p>
            <a:fld id="{3895EEDC-B466-40C8-B078-7847F6DB801F}" type="datetimeFigureOut">
              <a:rPr lang="en-IN" smtClean="0"/>
              <a:t>18-04-2024</a:t>
            </a:fld>
            <a:endParaRPr lang="en-IN"/>
          </a:p>
        </p:txBody>
      </p:sp>
      <p:sp>
        <p:nvSpPr>
          <p:cNvPr id="6" name="Footer Placeholder 5">
            <a:extLst>
              <a:ext uri="{FF2B5EF4-FFF2-40B4-BE49-F238E27FC236}">
                <a16:creationId xmlns:a16="http://schemas.microsoft.com/office/drawing/2014/main" id="{43DCC68F-6F33-149C-369A-4475293015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5DAD46-22F0-3568-6A17-261453C50843}"/>
              </a:ext>
            </a:extLst>
          </p:cNvPr>
          <p:cNvSpPr>
            <a:spLocks noGrp="1"/>
          </p:cNvSpPr>
          <p:nvPr>
            <p:ph type="sldNum" sz="quarter" idx="12"/>
          </p:nvPr>
        </p:nvSpPr>
        <p:spPr/>
        <p:txBody>
          <a:bodyPr/>
          <a:lstStyle/>
          <a:p>
            <a:fld id="{667B0A4A-38F2-4733-B834-6AA4510848AF}" type="slidenum">
              <a:rPr lang="en-IN" smtClean="0"/>
              <a:t>‹#›</a:t>
            </a:fld>
            <a:endParaRPr lang="en-IN"/>
          </a:p>
        </p:txBody>
      </p:sp>
    </p:spTree>
    <p:extLst>
      <p:ext uri="{BB962C8B-B14F-4D97-AF65-F5344CB8AC3E}">
        <p14:creationId xmlns:p14="http://schemas.microsoft.com/office/powerpoint/2010/main" val="359150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C9BD-664D-5C2B-2C11-FE7576A982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9021E4-A1B0-FC90-C16D-E386FF50C2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B99135-5BD7-6474-423B-15213A4BD2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8A11AA-3895-9358-66DA-7983DA0BCA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2BE96F-2311-84DA-949E-5EA0E480E0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A20CEB-80F4-26F3-8149-0636B09B3E20}"/>
              </a:ext>
            </a:extLst>
          </p:cNvPr>
          <p:cNvSpPr>
            <a:spLocks noGrp="1"/>
          </p:cNvSpPr>
          <p:nvPr>
            <p:ph type="dt" sz="half" idx="10"/>
          </p:nvPr>
        </p:nvSpPr>
        <p:spPr/>
        <p:txBody>
          <a:bodyPr/>
          <a:lstStyle/>
          <a:p>
            <a:fld id="{3895EEDC-B466-40C8-B078-7847F6DB801F}" type="datetimeFigureOut">
              <a:rPr lang="en-IN" smtClean="0"/>
              <a:t>18-04-2024</a:t>
            </a:fld>
            <a:endParaRPr lang="en-IN"/>
          </a:p>
        </p:txBody>
      </p:sp>
      <p:sp>
        <p:nvSpPr>
          <p:cNvPr id="8" name="Footer Placeholder 7">
            <a:extLst>
              <a:ext uri="{FF2B5EF4-FFF2-40B4-BE49-F238E27FC236}">
                <a16:creationId xmlns:a16="http://schemas.microsoft.com/office/drawing/2014/main" id="{977D8191-54BE-4A0C-CD2E-77DDB1F0C6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5089AC-7AFC-087D-11FA-C6F4AA8BE188}"/>
              </a:ext>
            </a:extLst>
          </p:cNvPr>
          <p:cNvSpPr>
            <a:spLocks noGrp="1"/>
          </p:cNvSpPr>
          <p:nvPr>
            <p:ph type="sldNum" sz="quarter" idx="12"/>
          </p:nvPr>
        </p:nvSpPr>
        <p:spPr/>
        <p:txBody>
          <a:bodyPr/>
          <a:lstStyle/>
          <a:p>
            <a:fld id="{667B0A4A-38F2-4733-B834-6AA4510848AF}" type="slidenum">
              <a:rPr lang="en-IN" smtClean="0"/>
              <a:t>‹#›</a:t>
            </a:fld>
            <a:endParaRPr lang="en-IN"/>
          </a:p>
        </p:txBody>
      </p:sp>
    </p:spTree>
    <p:extLst>
      <p:ext uri="{BB962C8B-B14F-4D97-AF65-F5344CB8AC3E}">
        <p14:creationId xmlns:p14="http://schemas.microsoft.com/office/powerpoint/2010/main" val="4081911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8BEC9-868B-286C-B446-EB7ED38CED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DE0E7D-36D6-0E19-8A85-262DAB6A6B16}"/>
              </a:ext>
            </a:extLst>
          </p:cNvPr>
          <p:cNvSpPr>
            <a:spLocks noGrp="1"/>
          </p:cNvSpPr>
          <p:nvPr>
            <p:ph type="dt" sz="half" idx="10"/>
          </p:nvPr>
        </p:nvSpPr>
        <p:spPr/>
        <p:txBody>
          <a:bodyPr/>
          <a:lstStyle/>
          <a:p>
            <a:fld id="{3895EEDC-B466-40C8-B078-7847F6DB801F}" type="datetimeFigureOut">
              <a:rPr lang="en-IN" smtClean="0"/>
              <a:t>18-04-2024</a:t>
            </a:fld>
            <a:endParaRPr lang="en-IN"/>
          </a:p>
        </p:txBody>
      </p:sp>
      <p:sp>
        <p:nvSpPr>
          <p:cNvPr id="4" name="Footer Placeholder 3">
            <a:extLst>
              <a:ext uri="{FF2B5EF4-FFF2-40B4-BE49-F238E27FC236}">
                <a16:creationId xmlns:a16="http://schemas.microsoft.com/office/drawing/2014/main" id="{F720A844-7303-AC5F-F1B5-C483A6110A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22B1E1-B791-48D2-51A4-9539FCB6E400}"/>
              </a:ext>
            </a:extLst>
          </p:cNvPr>
          <p:cNvSpPr>
            <a:spLocks noGrp="1"/>
          </p:cNvSpPr>
          <p:nvPr>
            <p:ph type="sldNum" sz="quarter" idx="12"/>
          </p:nvPr>
        </p:nvSpPr>
        <p:spPr/>
        <p:txBody>
          <a:bodyPr/>
          <a:lstStyle/>
          <a:p>
            <a:fld id="{667B0A4A-38F2-4733-B834-6AA4510848AF}" type="slidenum">
              <a:rPr lang="en-IN" smtClean="0"/>
              <a:t>‹#›</a:t>
            </a:fld>
            <a:endParaRPr lang="en-IN"/>
          </a:p>
        </p:txBody>
      </p:sp>
    </p:spTree>
    <p:extLst>
      <p:ext uri="{BB962C8B-B14F-4D97-AF65-F5344CB8AC3E}">
        <p14:creationId xmlns:p14="http://schemas.microsoft.com/office/powerpoint/2010/main" val="3865161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3990CC-C20D-B626-D539-32299295C090}"/>
              </a:ext>
            </a:extLst>
          </p:cNvPr>
          <p:cNvSpPr>
            <a:spLocks noGrp="1"/>
          </p:cNvSpPr>
          <p:nvPr>
            <p:ph type="dt" sz="half" idx="10"/>
          </p:nvPr>
        </p:nvSpPr>
        <p:spPr/>
        <p:txBody>
          <a:bodyPr/>
          <a:lstStyle/>
          <a:p>
            <a:fld id="{3895EEDC-B466-40C8-B078-7847F6DB801F}" type="datetimeFigureOut">
              <a:rPr lang="en-IN" smtClean="0"/>
              <a:t>18-04-2024</a:t>
            </a:fld>
            <a:endParaRPr lang="en-IN"/>
          </a:p>
        </p:txBody>
      </p:sp>
      <p:sp>
        <p:nvSpPr>
          <p:cNvPr id="3" name="Footer Placeholder 2">
            <a:extLst>
              <a:ext uri="{FF2B5EF4-FFF2-40B4-BE49-F238E27FC236}">
                <a16:creationId xmlns:a16="http://schemas.microsoft.com/office/drawing/2014/main" id="{22CF7844-D2D6-D9D6-2304-71227927D5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BC5D4E-3532-1FF6-A420-88A10B3E2BDF}"/>
              </a:ext>
            </a:extLst>
          </p:cNvPr>
          <p:cNvSpPr>
            <a:spLocks noGrp="1"/>
          </p:cNvSpPr>
          <p:nvPr>
            <p:ph type="sldNum" sz="quarter" idx="12"/>
          </p:nvPr>
        </p:nvSpPr>
        <p:spPr/>
        <p:txBody>
          <a:bodyPr/>
          <a:lstStyle/>
          <a:p>
            <a:fld id="{667B0A4A-38F2-4733-B834-6AA4510848AF}" type="slidenum">
              <a:rPr lang="en-IN" smtClean="0"/>
              <a:t>‹#›</a:t>
            </a:fld>
            <a:endParaRPr lang="en-IN"/>
          </a:p>
        </p:txBody>
      </p:sp>
    </p:spTree>
    <p:extLst>
      <p:ext uri="{BB962C8B-B14F-4D97-AF65-F5344CB8AC3E}">
        <p14:creationId xmlns:p14="http://schemas.microsoft.com/office/powerpoint/2010/main" val="393690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3DD7-583F-51F5-1C33-038A92C8D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083E1F-095E-6218-C28E-48440E06C7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CED150-1AD3-6AF0-DD81-7DE6357D9C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FAC68-BDBA-B810-481F-ADC02B2B3B7B}"/>
              </a:ext>
            </a:extLst>
          </p:cNvPr>
          <p:cNvSpPr>
            <a:spLocks noGrp="1"/>
          </p:cNvSpPr>
          <p:nvPr>
            <p:ph type="dt" sz="half" idx="10"/>
          </p:nvPr>
        </p:nvSpPr>
        <p:spPr/>
        <p:txBody>
          <a:bodyPr/>
          <a:lstStyle/>
          <a:p>
            <a:fld id="{3895EEDC-B466-40C8-B078-7847F6DB801F}" type="datetimeFigureOut">
              <a:rPr lang="en-IN" smtClean="0"/>
              <a:t>18-04-2024</a:t>
            </a:fld>
            <a:endParaRPr lang="en-IN"/>
          </a:p>
        </p:txBody>
      </p:sp>
      <p:sp>
        <p:nvSpPr>
          <p:cNvPr id="6" name="Footer Placeholder 5">
            <a:extLst>
              <a:ext uri="{FF2B5EF4-FFF2-40B4-BE49-F238E27FC236}">
                <a16:creationId xmlns:a16="http://schemas.microsoft.com/office/drawing/2014/main" id="{D6BBB438-842F-5F44-1F91-7CDCE3DCE1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61B630-0149-EA85-EAB8-936DBB53A473}"/>
              </a:ext>
            </a:extLst>
          </p:cNvPr>
          <p:cNvSpPr>
            <a:spLocks noGrp="1"/>
          </p:cNvSpPr>
          <p:nvPr>
            <p:ph type="sldNum" sz="quarter" idx="12"/>
          </p:nvPr>
        </p:nvSpPr>
        <p:spPr/>
        <p:txBody>
          <a:bodyPr/>
          <a:lstStyle/>
          <a:p>
            <a:fld id="{667B0A4A-38F2-4733-B834-6AA4510848AF}" type="slidenum">
              <a:rPr lang="en-IN" smtClean="0"/>
              <a:t>‹#›</a:t>
            </a:fld>
            <a:endParaRPr lang="en-IN"/>
          </a:p>
        </p:txBody>
      </p:sp>
    </p:spTree>
    <p:extLst>
      <p:ext uri="{BB962C8B-B14F-4D97-AF65-F5344CB8AC3E}">
        <p14:creationId xmlns:p14="http://schemas.microsoft.com/office/powerpoint/2010/main" val="127467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5C8E-2165-5303-A4B3-6DB308CFC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307507-EB4D-218F-CE99-B295D3B8BE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A22068-1302-E2CB-E4A6-6BCC523024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2A18C-0404-BCE6-BD8F-1E5D3DBE5827}"/>
              </a:ext>
            </a:extLst>
          </p:cNvPr>
          <p:cNvSpPr>
            <a:spLocks noGrp="1"/>
          </p:cNvSpPr>
          <p:nvPr>
            <p:ph type="dt" sz="half" idx="10"/>
          </p:nvPr>
        </p:nvSpPr>
        <p:spPr/>
        <p:txBody>
          <a:bodyPr/>
          <a:lstStyle/>
          <a:p>
            <a:fld id="{3895EEDC-B466-40C8-B078-7847F6DB801F}" type="datetimeFigureOut">
              <a:rPr lang="en-IN" smtClean="0"/>
              <a:t>18-04-2024</a:t>
            </a:fld>
            <a:endParaRPr lang="en-IN"/>
          </a:p>
        </p:txBody>
      </p:sp>
      <p:sp>
        <p:nvSpPr>
          <p:cNvPr id="6" name="Footer Placeholder 5">
            <a:extLst>
              <a:ext uri="{FF2B5EF4-FFF2-40B4-BE49-F238E27FC236}">
                <a16:creationId xmlns:a16="http://schemas.microsoft.com/office/drawing/2014/main" id="{28F2E218-FBAB-97DF-0AA2-3B0B6050C3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6274DB-E266-8BBA-5A86-45183B773A79}"/>
              </a:ext>
            </a:extLst>
          </p:cNvPr>
          <p:cNvSpPr>
            <a:spLocks noGrp="1"/>
          </p:cNvSpPr>
          <p:nvPr>
            <p:ph type="sldNum" sz="quarter" idx="12"/>
          </p:nvPr>
        </p:nvSpPr>
        <p:spPr/>
        <p:txBody>
          <a:bodyPr/>
          <a:lstStyle/>
          <a:p>
            <a:fld id="{667B0A4A-38F2-4733-B834-6AA4510848AF}" type="slidenum">
              <a:rPr lang="en-IN" smtClean="0"/>
              <a:t>‹#›</a:t>
            </a:fld>
            <a:endParaRPr lang="en-IN"/>
          </a:p>
        </p:txBody>
      </p:sp>
    </p:spTree>
    <p:extLst>
      <p:ext uri="{BB962C8B-B14F-4D97-AF65-F5344CB8AC3E}">
        <p14:creationId xmlns:p14="http://schemas.microsoft.com/office/powerpoint/2010/main" val="1659261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4F8CC8-8DA5-B495-A5E2-B98832A473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E8FF4A-0555-AF83-E9F6-7E5D98470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11EE8D-1CF2-8494-B947-C379B63BA4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5EEDC-B466-40C8-B078-7847F6DB801F}" type="datetimeFigureOut">
              <a:rPr lang="en-IN" smtClean="0"/>
              <a:t>18-04-2024</a:t>
            </a:fld>
            <a:endParaRPr lang="en-IN"/>
          </a:p>
        </p:txBody>
      </p:sp>
      <p:sp>
        <p:nvSpPr>
          <p:cNvPr id="5" name="Footer Placeholder 4">
            <a:extLst>
              <a:ext uri="{FF2B5EF4-FFF2-40B4-BE49-F238E27FC236}">
                <a16:creationId xmlns:a16="http://schemas.microsoft.com/office/drawing/2014/main" id="{306B34DC-5B79-E4C6-35F4-90950D5E1F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6A3E21-545E-EFF1-A3F7-D4C2B81897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B0A4A-38F2-4733-B834-6AA4510848AF}" type="slidenum">
              <a:rPr lang="en-IN" smtClean="0"/>
              <a:t>‹#›</a:t>
            </a:fld>
            <a:endParaRPr lang="en-IN"/>
          </a:p>
        </p:txBody>
      </p:sp>
    </p:spTree>
    <p:extLst>
      <p:ext uri="{BB962C8B-B14F-4D97-AF65-F5344CB8AC3E}">
        <p14:creationId xmlns:p14="http://schemas.microsoft.com/office/powerpoint/2010/main" val="1631733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t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311609041_Deep_Residual_Learning_for_Image_Recognition" TargetMode="External"/><Relationship Id="rId2" Type="http://schemas.openxmlformats.org/officeDocument/2006/relationships/hyperlink" Target="https://www.scirp.org/reference/referencespapers?referenceid=2692644" TargetMode="External"/><Relationship Id="rId1" Type="http://schemas.openxmlformats.org/officeDocument/2006/relationships/slideLayout" Target="../slideLayouts/slideLayout13.xml"/><Relationship Id="rId5" Type="http://schemas.openxmlformats.org/officeDocument/2006/relationships/hyperlink" Target="https://www.researchgate.net/publication/221345737_Rectified_Linear_Units_Improve_Restricted_Boltzmann_Machines_Vinod_Nair" TargetMode="External"/><Relationship Id="rId4" Type="http://schemas.openxmlformats.org/officeDocument/2006/relationships/hyperlink" Target="https://www.researchgate.net/publication/328826136_Activation_Functions_Comparison_of_trends_in_Practice_and_Research_for_Deep_Learn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434" y="1897822"/>
            <a:ext cx="11038113" cy="1680186"/>
          </a:xfrm>
        </p:spPr>
        <p:txBody>
          <a:bodyPr>
            <a:normAutofit/>
          </a:bodyPr>
          <a:lstStyle/>
          <a:p>
            <a:r>
              <a:rPr lang="en-US" sz="3600" b="1" dirty="0">
                <a:solidFill>
                  <a:srgbClr val="002060"/>
                </a:solidFill>
                <a:latin typeface="Times New Roman" panose="02020603050405020304" pitchFamily="18" charset="0"/>
                <a:ea typeface="Roboto Medium"/>
                <a:cs typeface="Times New Roman" panose="02020603050405020304" pitchFamily="18" charset="0"/>
              </a:rPr>
              <a:t>2 Layer Neural Network with the following structure:</a:t>
            </a:r>
            <a:br>
              <a:rPr lang="en-US" sz="3600" b="1" dirty="0">
                <a:solidFill>
                  <a:srgbClr val="002060"/>
                </a:solidFill>
                <a:latin typeface="Times New Roman" panose="02020603050405020304" pitchFamily="18" charset="0"/>
                <a:ea typeface="Roboto Medium"/>
                <a:cs typeface="Times New Roman" panose="02020603050405020304" pitchFamily="18" charset="0"/>
              </a:rPr>
            </a:br>
            <a:r>
              <a:rPr lang="en-US" sz="3600" b="1" dirty="0">
                <a:solidFill>
                  <a:srgbClr val="002060"/>
                </a:solidFill>
                <a:latin typeface="Times New Roman" panose="02020603050405020304" pitchFamily="18" charset="0"/>
                <a:ea typeface="Roboto Medium"/>
                <a:cs typeface="Times New Roman" panose="02020603050405020304" pitchFamily="18" charset="0"/>
              </a:rPr>
              <a:t>LINEAR -&gt; RELU -&gt; LINEAR -&gt; SIGMOID</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9" name="Text Placeholder 4"/>
          <p:cNvSpPr>
            <a:spLocks noGrp="1"/>
          </p:cNvSpPr>
          <p:nvPr>
            <p:ph type="body" sz="quarter" idx="14"/>
          </p:nvPr>
        </p:nvSpPr>
        <p:spPr>
          <a:xfrm>
            <a:off x="6043251" y="5455129"/>
            <a:ext cx="5828183" cy="1381678"/>
          </a:xfrm>
        </p:spPr>
        <p:txBody>
          <a:bodyPr>
            <a:normAutofit fontScale="85000" lnSpcReduction="20000"/>
          </a:bodyPr>
          <a:lstStyle/>
          <a:p>
            <a:pPr>
              <a:lnSpc>
                <a:spcPct val="150000"/>
              </a:lnSpc>
            </a:pPr>
            <a:r>
              <a:rPr lang="en-IN" sz="2400" b="1" dirty="0">
                <a:solidFill>
                  <a:srgbClr val="0070C0"/>
                </a:solidFill>
                <a:latin typeface="Times New Roman" panose="02020603050405020304" pitchFamily="18" charset="0"/>
                <a:ea typeface="Roboto Medium"/>
                <a:cs typeface="Times New Roman" panose="02020603050405020304" pitchFamily="18" charset="0"/>
              </a:rPr>
              <a:t>NAME: FAIZAL HUSSAIN </a:t>
            </a:r>
          </a:p>
          <a:p>
            <a:pPr>
              <a:lnSpc>
                <a:spcPct val="150000"/>
              </a:lnSpc>
            </a:pPr>
            <a:r>
              <a:rPr lang="en-IN" sz="2400" b="1" dirty="0">
                <a:solidFill>
                  <a:srgbClr val="0070C0"/>
                </a:solidFill>
                <a:latin typeface="Times New Roman" panose="02020603050405020304" pitchFamily="18" charset="0"/>
                <a:ea typeface="Roboto Medium"/>
                <a:cs typeface="Times New Roman" panose="02020603050405020304" pitchFamily="18" charset="0"/>
              </a:rPr>
              <a:t>SRN: R21EH124</a:t>
            </a:r>
          </a:p>
          <a:p>
            <a:pPr>
              <a:lnSpc>
                <a:spcPct val="150000"/>
              </a:lnSpc>
            </a:pPr>
            <a:r>
              <a:rPr lang="en-IN" sz="2400" b="1" dirty="0">
                <a:solidFill>
                  <a:srgbClr val="0070C0"/>
                </a:solidFill>
                <a:latin typeface="Times New Roman" panose="02020603050405020304" pitchFamily="18" charset="0"/>
                <a:ea typeface="Roboto Medium"/>
                <a:cs typeface="Times New Roman" panose="02020603050405020304" pitchFamily="18" charset="0"/>
              </a:rPr>
              <a:t>BATCH: C1</a:t>
            </a:r>
          </a:p>
          <a:p>
            <a:pPr>
              <a:lnSpc>
                <a:spcPct val="150000"/>
              </a:lnSpc>
            </a:pPr>
            <a:endParaRPr lang="en-IN" sz="1667" b="1" dirty="0">
              <a:solidFill>
                <a:srgbClr val="0070C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585294A-01AC-02B1-C5E8-A7BB785B1CC1}"/>
              </a:ext>
            </a:extLst>
          </p:cNvPr>
          <p:cNvSpPr txBox="1"/>
          <p:nvPr/>
        </p:nvSpPr>
        <p:spPr>
          <a:xfrm>
            <a:off x="995434" y="3429000"/>
            <a:ext cx="9204856" cy="754053"/>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School of Computer Science and Engineering</a:t>
            </a:r>
          </a:p>
          <a:p>
            <a:endParaRPr lang="en-US" sz="1500" dirty="0"/>
          </a:p>
        </p:txBody>
      </p:sp>
      <p:sp>
        <p:nvSpPr>
          <p:cNvPr id="7" name="TextBox 6">
            <a:extLst>
              <a:ext uri="{FF2B5EF4-FFF2-40B4-BE49-F238E27FC236}">
                <a16:creationId xmlns:a16="http://schemas.microsoft.com/office/drawing/2014/main" id="{FE6C2214-62D0-5995-2BDD-32E027835B7A}"/>
              </a:ext>
            </a:extLst>
          </p:cNvPr>
          <p:cNvSpPr txBox="1"/>
          <p:nvPr/>
        </p:nvSpPr>
        <p:spPr>
          <a:xfrm>
            <a:off x="995434" y="3972641"/>
            <a:ext cx="9204856" cy="754053"/>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Branch :- Artificial Intelligence and Data Science</a:t>
            </a:r>
          </a:p>
          <a:p>
            <a:endParaRPr lang="en-US" sz="1500" dirty="0"/>
          </a:p>
        </p:txBody>
      </p:sp>
      <p:sp>
        <p:nvSpPr>
          <p:cNvPr id="8" name="TextBox 7">
            <a:extLst>
              <a:ext uri="{FF2B5EF4-FFF2-40B4-BE49-F238E27FC236}">
                <a16:creationId xmlns:a16="http://schemas.microsoft.com/office/drawing/2014/main" id="{1FF4459E-AD0C-254E-3D27-051D05524B01}"/>
              </a:ext>
            </a:extLst>
          </p:cNvPr>
          <p:cNvSpPr txBox="1"/>
          <p:nvPr/>
        </p:nvSpPr>
        <p:spPr>
          <a:xfrm>
            <a:off x="995434" y="4511663"/>
            <a:ext cx="10876000" cy="118494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Neural Networks and Deep Learning Laboratory Mini Project Presentation</a:t>
            </a:r>
          </a:p>
          <a:p>
            <a:endParaRPr lang="en-US"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CB8A4-096D-22AC-C1A9-214EE11424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03222-B236-CB8E-8AE5-A8700AE44CA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sp>
        <p:nvSpPr>
          <p:cNvPr id="3" name="Text Placeholder 2">
            <a:extLst>
              <a:ext uri="{FF2B5EF4-FFF2-40B4-BE49-F238E27FC236}">
                <a16:creationId xmlns:a16="http://schemas.microsoft.com/office/drawing/2014/main" id="{B7DB6F83-4347-341A-88DB-3302157912E2}"/>
              </a:ext>
            </a:extLst>
          </p:cNvPr>
          <p:cNvSpPr>
            <a:spLocks noGrp="1"/>
          </p:cNvSpPr>
          <p:nvPr>
            <p:ph type="body" sz="quarter" idx="17"/>
          </p:nvPr>
        </p:nvSpPr>
        <p:spPr>
          <a:xfrm>
            <a:off x="695401" y="1862961"/>
            <a:ext cx="10750365" cy="4599253"/>
          </a:xfrm>
        </p:spPr>
        <p:txBody>
          <a:bodyPr>
            <a:normAutofit/>
          </a:bodyPr>
          <a:lstStyle/>
          <a:p>
            <a:pPr algn="l">
              <a:buFont typeface="+mj-lt"/>
              <a:buAutoNum type="arabicPeriod" startAt="2"/>
            </a:pPr>
            <a:r>
              <a:rPr lang="en-US" sz="3200" b="1" i="0" dirty="0">
                <a:effectLst/>
                <a:latin typeface="Times New Roman" panose="02020603050405020304" pitchFamily="18" charset="0"/>
                <a:cs typeface="Times New Roman" panose="02020603050405020304" pitchFamily="18" charset="0"/>
              </a:rPr>
              <a:t>He, K., Zhang, X., Ren, S., &amp; Sun, J. (2016). Deep residual learning for image recognition.</a:t>
            </a:r>
          </a:p>
          <a:p>
            <a:pPr marL="914400" lvl="1" indent="-457200" algn="l">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This paper introduces residual networks (</a:t>
            </a:r>
            <a:r>
              <a:rPr lang="en-US" sz="3200" b="0" i="0" dirty="0" err="1">
                <a:effectLst/>
                <a:latin typeface="Times New Roman" panose="02020603050405020304" pitchFamily="18" charset="0"/>
                <a:cs typeface="Times New Roman" panose="02020603050405020304" pitchFamily="18" charset="0"/>
              </a:rPr>
              <a:t>ResNets</a:t>
            </a:r>
            <a:r>
              <a:rPr lang="en-US" sz="3200" b="0" i="0" dirty="0">
                <a:effectLst/>
                <a:latin typeface="Times New Roman" panose="02020603050405020304" pitchFamily="18" charset="0"/>
                <a:cs typeface="Times New Roman" panose="02020603050405020304" pitchFamily="18" charset="0"/>
              </a:rPr>
              <a:t>), a deep learning architecture that addresses the problem of vanishing gradients in very deep neural networks. </a:t>
            </a:r>
            <a:r>
              <a:rPr lang="en-US" sz="3200" b="0" i="0" dirty="0" err="1">
                <a:effectLst/>
                <a:latin typeface="Times New Roman" panose="02020603050405020304" pitchFamily="18" charset="0"/>
                <a:cs typeface="Times New Roman" panose="02020603050405020304" pitchFamily="18" charset="0"/>
              </a:rPr>
              <a:t>ResNets</a:t>
            </a:r>
            <a:r>
              <a:rPr lang="en-US" sz="3200" b="0" i="0" dirty="0">
                <a:effectLst/>
                <a:latin typeface="Times New Roman" panose="02020603050405020304" pitchFamily="18" charset="0"/>
                <a:cs typeface="Times New Roman" panose="02020603050405020304" pitchFamily="18" charset="0"/>
              </a:rPr>
              <a:t> utilize residual connections to enable the training of extremely deep networks, leading to improved performance on image recognition tasks.</a:t>
            </a:r>
          </a:p>
        </p:txBody>
      </p:sp>
    </p:spTree>
    <p:extLst>
      <p:ext uri="{BB962C8B-B14F-4D97-AF65-F5344CB8AC3E}">
        <p14:creationId xmlns:p14="http://schemas.microsoft.com/office/powerpoint/2010/main" val="3096339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C6131-28BE-CE26-0C9D-C456D4716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C1F97F-58FD-0DFB-839D-E815AAB187C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sp>
        <p:nvSpPr>
          <p:cNvPr id="3" name="Text Placeholder 2">
            <a:extLst>
              <a:ext uri="{FF2B5EF4-FFF2-40B4-BE49-F238E27FC236}">
                <a16:creationId xmlns:a16="http://schemas.microsoft.com/office/drawing/2014/main" id="{07F3FE16-FBC3-45D2-7335-CE9B30685EB7}"/>
              </a:ext>
            </a:extLst>
          </p:cNvPr>
          <p:cNvSpPr>
            <a:spLocks noGrp="1"/>
          </p:cNvSpPr>
          <p:nvPr>
            <p:ph type="body" sz="quarter" idx="17"/>
          </p:nvPr>
        </p:nvSpPr>
        <p:spPr>
          <a:xfrm>
            <a:off x="815410" y="1864609"/>
            <a:ext cx="10961431" cy="4993391"/>
          </a:xfrm>
        </p:spPr>
        <p:txBody>
          <a:bodyPr>
            <a:normAutofit/>
          </a:bodyPr>
          <a:lstStyle/>
          <a:p>
            <a:pPr>
              <a:buFont typeface="+mj-lt"/>
              <a:buAutoNum type="arabicPeriod" startAt="3"/>
            </a:pPr>
            <a:r>
              <a:rPr lang="en-IN" sz="2800" b="1" dirty="0">
                <a:latin typeface="Times New Roman" panose="02020603050405020304" pitchFamily="18" charset="0"/>
                <a:cs typeface="Times New Roman" panose="02020603050405020304" pitchFamily="18" charset="0"/>
              </a:rPr>
              <a:t>Nwankpa, M., Nwankpa, H. I., Haider, S. I., &amp; King, R. C. (2018). A Survey of Activation Functions in Deep Learning: </a:t>
            </a:r>
            <a:r>
              <a:rPr lang="en-IN" sz="2800" b="1" dirty="0" err="1">
                <a:latin typeface="Times New Roman" panose="02020603050405020304" pitchFamily="18" charset="0"/>
                <a:cs typeface="Times New Roman" panose="02020603050405020304" pitchFamily="18" charset="0"/>
              </a:rPr>
              <a:t>ReLU</a:t>
            </a:r>
            <a:r>
              <a:rPr lang="en-IN" sz="2800" b="1" dirty="0">
                <a:latin typeface="Times New Roman" panose="02020603050405020304" pitchFamily="18" charset="0"/>
                <a:cs typeface="Times New Roman" panose="02020603050405020304" pitchFamily="18" charset="0"/>
              </a:rPr>
              <a:t> and Beyond.</a:t>
            </a:r>
          </a:p>
          <a:p>
            <a:pPr marL="700078" lvl="1"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This paper offers a comprehensive examination of the Rectified Linear Unit (</a:t>
            </a:r>
            <a:r>
              <a:rPr lang="en-IN" sz="2800" dirty="0" err="1">
                <a:latin typeface="Times New Roman" panose="02020603050405020304" pitchFamily="18" charset="0"/>
                <a:cs typeface="Times New Roman" panose="02020603050405020304" pitchFamily="18" charset="0"/>
              </a:rPr>
              <a:t>ReLU</a:t>
            </a:r>
            <a:r>
              <a:rPr lang="en-IN" sz="2800" dirty="0">
                <a:latin typeface="Times New Roman" panose="02020603050405020304" pitchFamily="18" charset="0"/>
                <a:cs typeface="Times New Roman" panose="02020603050405020304" pitchFamily="18" charset="0"/>
              </a:rPr>
              <a:t>) activation function and its variants, discussing their mathematical foundations, architectural implementations, and diverse applications in fields like computer vision and natural language processing. It emphasizes the crucial role of </a:t>
            </a:r>
            <a:r>
              <a:rPr lang="en-IN" sz="2800" dirty="0" err="1">
                <a:latin typeface="Times New Roman" panose="02020603050405020304" pitchFamily="18" charset="0"/>
                <a:cs typeface="Times New Roman" panose="02020603050405020304" pitchFamily="18" charset="0"/>
              </a:rPr>
              <a:t>ReLU</a:t>
            </a:r>
            <a:r>
              <a:rPr lang="en-IN" sz="2800" dirty="0">
                <a:latin typeface="Times New Roman" panose="02020603050405020304" pitchFamily="18" charset="0"/>
                <a:cs typeface="Times New Roman" panose="02020603050405020304" pitchFamily="18" charset="0"/>
              </a:rPr>
              <a:t> and its variants in enhancing neural network performance and advocates for continued exploration into their optimization techniques for achieving state-of-the-art results.</a:t>
            </a:r>
          </a:p>
        </p:txBody>
      </p:sp>
    </p:spTree>
    <p:extLst>
      <p:ext uri="{BB962C8B-B14F-4D97-AF65-F5344CB8AC3E}">
        <p14:creationId xmlns:p14="http://schemas.microsoft.com/office/powerpoint/2010/main" val="492940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87BE2-9B82-D3A8-539A-73903113F9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D7BA34-C679-EBE2-D9B3-AC6BA08BA57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sp>
        <p:nvSpPr>
          <p:cNvPr id="3" name="Text Placeholder 2">
            <a:extLst>
              <a:ext uri="{FF2B5EF4-FFF2-40B4-BE49-F238E27FC236}">
                <a16:creationId xmlns:a16="http://schemas.microsoft.com/office/drawing/2014/main" id="{F06C13AF-36E0-1AAE-336E-3A167C9E73FD}"/>
              </a:ext>
            </a:extLst>
          </p:cNvPr>
          <p:cNvSpPr>
            <a:spLocks noGrp="1"/>
          </p:cNvSpPr>
          <p:nvPr>
            <p:ph type="body" sz="quarter" idx="17"/>
          </p:nvPr>
        </p:nvSpPr>
        <p:spPr>
          <a:xfrm>
            <a:off x="846941" y="1864609"/>
            <a:ext cx="10961431" cy="4993391"/>
          </a:xfrm>
        </p:spPr>
        <p:txBody>
          <a:bodyPr>
            <a:normAutofit/>
          </a:bodyPr>
          <a:lstStyle/>
          <a:p>
            <a:pPr algn="l">
              <a:buFont typeface="+mj-lt"/>
              <a:buAutoNum type="arabicPeriod" startAt="4"/>
            </a:pPr>
            <a:r>
              <a:rPr lang="en-US" sz="2800" b="1" i="0" dirty="0">
                <a:effectLst/>
                <a:latin typeface="Times New Roman" panose="02020603050405020304" pitchFamily="18" charset="0"/>
                <a:cs typeface="Times New Roman" panose="02020603050405020304" pitchFamily="18" charset="0"/>
              </a:rPr>
              <a:t>"Rectified Linear Units Improve Restricted Boltzmann Machines"</a:t>
            </a:r>
            <a:r>
              <a:rPr lang="en-US" sz="2800" b="0" i="0" dirty="0">
                <a:effectLst/>
                <a:latin typeface="Times New Roman" panose="02020603050405020304" pitchFamily="18" charset="0"/>
                <a:cs typeface="Times New Roman" panose="02020603050405020304" pitchFamily="18" charset="0"/>
              </a:rPr>
              <a:t> </a:t>
            </a:r>
            <a:r>
              <a:rPr lang="en-US" sz="2800" b="1" i="0" dirty="0">
                <a:effectLst/>
                <a:latin typeface="Times New Roman" panose="02020603050405020304" pitchFamily="18" charset="0"/>
                <a:cs typeface="Times New Roman" panose="02020603050405020304" pitchFamily="18" charset="0"/>
              </a:rPr>
              <a:t>by Vinod Nair and Geoffrey E. Hinton (2010) </a:t>
            </a:r>
          </a:p>
          <a:p>
            <a:pPr marL="700078" lvl="1" indent="-457200">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This paper explores the advantages of using rectified linear units (</a:t>
            </a:r>
            <a:r>
              <a:rPr lang="en-US" sz="2800" b="0" i="0" dirty="0" err="1">
                <a:effectLst/>
                <a:latin typeface="Times New Roman" panose="02020603050405020304" pitchFamily="18" charset="0"/>
                <a:cs typeface="Times New Roman" panose="02020603050405020304" pitchFamily="18" charset="0"/>
              </a:rPr>
              <a:t>ReLU</a:t>
            </a:r>
            <a:r>
              <a:rPr lang="en-US" sz="2800" b="0" i="0" dirty="0">
                <a:effectLst/>
                <a:latin typeface="Times New Roman" panose="02020603050405020304" pitchFamily="18" charset="0"/>
                <a:cs typeface="Times New Roman" panose="02020603050405020304" pitchFamily="18" charset="0"/>
              </a:rPr>
              <a:t>) as activation functions in neural networks, including two-layer networks. It discusses how </a:t>
            </a:r>
            <a:r>
              <a:rPr lang="en-US" sz="2800" b="0" i="0" dirty="0" err="1">
                <a:effectLst/>
                <a:latin typeface="Times New Roman" panose="02020603050405020304" pitchFamily="18" charset="0"/>
                <a:cs typeface="Times New Roman" panose="02020603050405020304" pitchFamily="18" charset="0"/>
              </a:rPr>
              <a:t>ReLU</a:t>
            </a:r>
            <a:r>
              <a:rPr lang="en-US" sz="2800" b="0" i="0" dirty="0">
                <a:effectLst/>
                <a:latin typeface="Times New Roman" panose="02020603050405020304" pitchFamily="18" charset="0"/>
                <a:cs typeface="Times New Roman" panose="02020603050405020304" pitchFamily="18" charset="0"/>
              </a:rPr>
              <a:t> can mitigate the vanishing gradient problem and accelerate training.</a:t>
            </a:r>
          </a:p>
        </p:txBody>
      </p:sp>
    </p:spTree>
    <p:extLst>
      <p:ext uri="{BB962C8B-B14F-4D97-AF65-F5344CB8AC3E}">
        <p14:creationId xmlns:p14="http://schemas.microsoft.com/office/powerpoint/2010/main" val="4105544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155A8-0FD8-EE62-DFC4-097DFA4092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071C39-3903-E889-5640-21DCE8ADAD8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output</a:t>
            </a:r>
          </a:p>
        </p:txBody>
      </p:sp>
      <p:pic>
        <p:nvPicPr>
          <p:cNvPr id="7" name="Picture 6">
            <a:extLst>
              <a:ext uri="{FF2B5EF4-FFF2-40B4-BE49-F238E27FC236}">
                <a16:creationId xmlns:a16="http://schemas.microsoft.com/office/drawing/2014/main" id="{41CC0913-74B2-F7E9-DDBE-ADE8F0E836B3}"/>
              </a:ext>
            </a:extLst>
          </p:cNvPr>
          <p:cNvPicPr>
            <a:picLocks noChangeAspect="1"/>
          </p:cNvPicPr>
          <p:nvPr/>
        </p:nvPicPr>
        <p:blipFill>
          <a:blip r:embed="rId2"/>
          <a:stretch>
            <a:fillRect/>
          </a:stretch>
        </p:blipFill>
        <p:spPr>
          <a:xfrm>
            <a:off x="1250402" y="3169690"/>
            <a:ext cx="4346356" cy="3569661"/>
          </a:xfrm>
          <a:prstGeom prst="rect">
            <a:avLst/>
          </a:prstGeom>
        </p:spPr>
      </p:pic>
      <p:pic>
        <p:nvPicPr>
          <p:cNvPr id="9" name="Picture 8">
            <a:extLst>
              <a:ext uri="{FF2B5EF4-FFF2-40B4-BE49-F238E27FC236}">
                <a16:creationId xmlns:a16="http://schemas.microsoft.com/office/drawing/2014/main" id="{794BD322-2EC1-BC82-5052-BB10FC980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7292" y="1001616"/>
            <a:ext cx="3546935" cy="1941947"/>
          </a:xfrm>
          <a:prstGeom prst="rect">
            <a:avLst/>
          </a:prstGeom>
        </p:spPr>
      </p:pic>
      <p:pic>
        <p:nvPicPr>
          <p:cNvPr id="13" name="Picture 12">
            <a:extLst>
              <a:ext uri="{FF2B5EF4-FFF2-40B4-BE49-F238E27FC236}">
                <a16:creationId xmlns:a16="http://schemas.microsoft.com/office/drawing/2014/main" id="{FA2DE0DC-60BD-7109-7699-37259B832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5254" y="1001616"/>
            <a:ext cx="4621345" cy="5460598"/>
          </a:xfrm>
          <a:prstGeom prst="rect">
            <a:avLst/>
          </a:prstGeom>
        </p:spPr>
      </p:pic>
    </p:spTree>
    <p:extLst>
      <p:ext uri="{BB962C8B-B14F-4D97-AF65-F5344CB8AC3E}">
        <p14:creationId xmlns:p14="http://schemas.microsoft.com/office/powerpoint/2010/main" val="866713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D6C99-80F1-B9CC-2EBC-72F097E916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7AED46-F149-E974-6DE7-5310991CAD3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49D0F667-DCED-4971-AA74-6F4538286BE6}"/>
              </a:ext>
            </a:extLst>
          </p:cNvPr>
          <p:cNvSpPr>
            <a:spLocks noGrp="1"/>
          </p:cNvSpPr>
          <p:nvPr>
            <p:ph type="body" sz="quarter" idx="17"/>
          </p:nvPr>
        </p:nvSpPr>
        <p:spPr>
          <a:xfrm>
            <a:off x="695401" y="1468823"/>
            <a:ext cx="10961431" cy="4993391"/>
          </a:xfrm>
        </p:spPr>
        <p:txBody>
          <a:bodyPr>
            <a:normAutofit/>
          </a:bodyPr>
          <a:lstStyle/>
          <a:p>
            <a:pPr marL="0" indent="0" algn="just">
              <a:buNone/>
            </a:pPr>
            <a:r>
              <a:rPr lang="en-US" sz="3200" b="0" i="0" dirty="0">
                <a:effectLst/>
                <a:latin typeface="Times New Roman" panose="02020603050405020304" pitchFamily="18" charset="0"/>
                <a:cs typeface="Times New Roman" panose="02020603050405020304" pitchFamily="18" charset="0"/>
              </a:rPr>
              <a:t>In conclusion, our project demonstrates the effectiveness of neural networks in accurately recognizing handwritten digits. By leveraging advanced Deep learning techniques and the MNIST dataset, we have developed a robust and efficient handwritten digit recognition system. Our findings highlight the potential of neural networks in solving complex image classification tasks and pave the way for future research in this domain. </a:t>
            </a:r>
            <a:endParaRPr lang="en-US" sz="4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797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3BBCE-E90A-A0E7-C69A-1F184EF27A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12F00-2FA4-811D-E74A-C0FC155E9CC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E7CBBA53-31E0-9EDD-808D-37455905AB22}"/>
              </a:ext>
            </a:extLst>
          </p:cNvPr>
          <p:cNvSpPr>
            <a:spLocks noGrp="1"/>
          </p:cNvSpPr>
          <p:nvPr>
            <p:ph type="body" sz="quarter" idx="17"/>
          </p:nvPr>
        </p:nvSpPr>
        <p:spPr>
          <a:xfrm>
            <a:off x="695401" y="1468823"/>
            <a:ext cx="10961431" cy="4993391"/>
          </a:xfrm>
        </p:spPr>
        <p:txBody>
          <a:bodyPr>
            <a:normAutofit fontScale="92500" lnSpcReduction="10000"/>
          </a:bodyPr>
          <a:lstStyle/>
          <a:p>
            <a:pPr algn="just"/>
            <a:r>
              <a:rPr lang="en-IN" sz="2800" b="1" i="0" dirty="0">
                <a:effectLst/>
                <a:latin typeface="Times New Roman" panose="02020603050405020304" pitchFamily="18" charset="0"/>
                <a:cs typeface="Times New Roman" panose="02020603050405020304" pitchFamily="18" charset="0"/>
                <a:hlinkClick r:id="rId2"/>
              </a:rPr>
              <a:t>LeCun, Y., Cortes, C., &amp; Burges, C. J. (2010). MNIST handwritten digit database.</a:t>
            </a:r>
            <a:endParaRPr lang="en-IN" sz="2800" b="1" i="0" dirty="0">
              <a:effectLst/>
              <a:latin typeface="Times New Roman" panose="02020603050405020304" pitchFamily="18" charset="0"/>
              <a:cs typeface="Times New Roman" panose="02020603050405020304" pitchFamily="18" charset="0"/>
            </a:endParaRPr>
          </a:p>
          <a:p>
            <a:pPr algn="just"/>
            <a:r>
              <a:rPr lang="en-US" sz="2800" b="1" i="0" dirty="0">
                <a:effectLst/>
                <a:latin typeface="Times New Roman" panose="02020603050405020304" pitchFamily="18" charset="0"/>
                <a:cs typeface="Times New Roman" panose="02020603050405020304" pitchFamily="18" charset="0"/>
                <a:hlinkClick r:id="rId3"/>
              </a:rPr>
              <a:t>He, K., Zhang, X., Ren, S., &amp; Sun, J. (2016). Deep residual learning for image recognition.</a:t>
            </a:r>
            <a:endParaRPr lang="en-US" sz="2800" b="1" i="0" dirty="0">
              <a:effectLst/>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hlinkClick r:id="rId4"/>
              </a:rPr>
              <a:t>Nwankpa, M., Nwankpa, H. I., Haider, S. I., &amp; King, R. C. (2018). A Survey of Activation Functions in Deep Learning: </a:t>
            </a:r>
            <a:r>
              <a:rPr lang="en-IN" sz="2800" b="1" dirty="0" err="1">
                <a:latin typeface="Times New Roman" panose="02020603050405020304" pitchFamily="18" charset="0"/>
                <a:cs typeface="Times New Roman" panose="02020603050405020304" pitchFamily="18" charset="0"/>
                <a:hlinkClick r:id="rId4"/>
              </a:rPr>
              <a:t>ReLU</a:t>
            </a:r>
            <a:r>
              <a:rPr lang="en-IN" sz="2800" b="1" dirty="0">
                <a:latin typeface="Times New Roman" panose="02020603050405020304" pitchFamily="18" charset="0"/>
                <a:cs typeface="Times New Roman" panose="02020603050405020304" pitchFamily="18" charset="0"/>
                <a:hlinkClick r:id="rId4"/>
              </a:rPr>
              <a:t> and Beyond.</a:t>
            </a:r>
            <a:endParaRPr lang="en-IN" sz="2800" b="1" dirty="0">
              <a:latin typeface="Times New Roman" panose="02020603050405020304" pitchFamily="18" charset="0"/>
              <a:cs typeface="Times New Roman" panose="02020603050405020304" pitchFamily="18" charset="0"/>
            </a:endParaRPr>
          </a:p>
          <a:p>
            <a:pPr algn="just"/>
            <a:r>
              <a:rPr lang="en-US" sz="2800" b="1" i="0" dirty="0">
                <a:effectLst/>
                <a:latin typeface="Times New Roman" panose="02020603050405020304" pitchFamily="18" charset="0"/>
                <a:cs typeface="Times New Roman" panose="02020603050405020304" pitchFamily="18" charset="0"/>
                <a:hlinkClick r:id="rId5"/>
              </a:rPr>
              <a:t>"Rectified Linear Units Improve Restricted Boltzmann Machines"</a:t>
            </a:r>
            <a:r>
              <a:rPr lang="en-US" sz="2800" b="0" i="0" dirty="0">
                <a:effectLst/>
                <a:latin typeface="Times New Roman" panose="02020603050405020304" pitchFamily="18" charset="0"/>
                <a:cs typeface="Times New Roman" panose="02020603050405020304" pitchFamily="18" charset="0"/>
                <a:hlinkClick r:id="rId5"/>
              </a:rPr>
              <a:t> </a:t>
            </a:r>
            <a:r>
              <a:rPr lang="en-US" sz="2800" b="1" i="0" dirty="0">
                <a:effectLst/>
                <a:latin typeface="Times New Roman" panose="02020603050405020304" pitchFamily="18" charset="0"/>
                <a:cs typeface="Times New Roman" panose="02020603050405020304" pitchFamily="18" charset="0"/>
                <a:hlinkClick r:id="rId5"/>
              </a:rPr>
              <a:t>by Vinod Nair and Geoffrey E. Hinton (2010) </a:t>
            </a:r>
            <a:endParaRPr lang="en-US" sz="2800" b="1" i="0" dirty="0">
              <a:effectLst/>
              <a:latin typeface="Times New Roman" panose="02020603050405020304" pitchFamily="18" charset="0"/>
              <a:cs typeface="Times New Roman" panose="02020603050405020304" pitchFamily="18" charset="0"/>
            </a:endParaRPr>
          </a:p>
          <a:p>
            <a:pPr algn="just"/>
            <a:endParaRPr lang="en-IN" sz="2800" b="1" i="0" dirty="0">
              <a:effectLst/>
              <a:latin typeface="Times New Roman" panose="02020603050405020304" pitchFamily="18" charset="0"/>
              <a:cs typeface="Times New Roman" panose="02020603050405020304" pitchFamily="18" charset="0"/>
            </a:endParaRPr>
          </a:p>
          <a:p>
            <a:pPr algn="just"/>
            <a:endParaRPr lang="en-IN" sz="2800" b="1" i="0" dirty="0">
              <a:effectLst/>
              <a:latin typeface="Times New Roman" panose="02020603050405020304" pitchFamily="18" charset="0"/>
              <a:cs typeface="Times New Roman" panose="02020603050405020304" pitchFamily="18" charset="0"/>
            </a:endParaRPr>
          </a:p>
          <a:p>
            <a:pPr marL="0" indent="0" algn="just">
              <a:buNone/>
            </a:pPr>
            <a:r>
              <a:rPr lang="en-US" sz="4000" b="0" i="0"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37503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F9D11-A8A0-4683-4623-3FFCB1FC76CD}"/>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59057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22931-D3C2-44CD-884F-C39F86E1129A}"/>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D4ED047-FF26-4E1F-A7A5-A3E452C0534B}"/>
              </a:ext>
            </a:extLst>
          </p:cNvPr>
          <p:cNvSpPr>
            <a:spLocks noGrp="1"/>
          </p:cNvSpPr>
          <p:nvPr>
            <p:ph type="body" sz="quarter" idx="17"/>
          </p:nvPr>
        </p:nvSpPr>
        <p:spPr>
          <a:xfrm>
            <a:off x="695402" y="1773936"/>
            <a:ext cx="5989177" cy="4320480"/>
          </a:xfrm>
        </p:spPr>
        <p:txBody>
          <a:bodyPr>
            <a:normAutofit/>
          </a:bodyPr>
          <a:lstStyle/>
          <a:p>
            <a:pPr marL="0" indent="0" algn="just">
              <a:buNone/>
            </a:pPr>
            <a:r>
              <a:rPr lang="en-US" sz="2800" b="0" i="0" dirty="0">
                <a:effectLst/>
                <a:latin typeface="Times New Roman" panose="02020603050405020304" pitchFamily="18" charset="0"/>
                <a:cs typeface="Times New Roman" panose="02020603050405020304" pitchFamily="18" charset="0"/>
              </a:rPr>
              <a:t>In today's digital age, the ability to accurately recognize handwritten digits has numerous applications, from automated form processing to digitizing historical documents. Our project aims to develop a robust and efficient system for recognizing handwritten digits using Neural Networks.</a:t>
            </a:r>
            <a:endParaRPr lang="en-US" sz="2800" dirty="0">
              <a:latin typeface="Times New Roman" panose="02020603050405020304" pitchFamily="18" charset="0"/>
              <a:cs typeface="Times New Roman" panose="02020603050405020304" pitchFamily="18" charset="0"/>
            </a:endParaRPr>
          </a:p>
        </p:txBody>
      </p:sp>
      <p:pic>
        <p:nvPicPr>
          <p:cNvPr id="1026" name="Picture 2" descr="What is a neural network? - GeeksforGeeks">
            <a:extLst>
              <a:ext uri="{FF2B5EF4-FFF2-40B4-BE49-F238E27FC236}">
                <a16:creationId xmlns:a16="http://schemas.microsoft.com/office/drawing/2014/main" id="{5210BE8C-B24C-2357-08FD-2B66617BC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4579" y="763584"/>
            <a:ext cx="5024437" cy="30811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NIST - Machine Learning Datasets">
            <a:extLst>
              <a:ext uri="{FF2B5EF4-FFF2-40B4-BE49-F238E27FC236}">
                <a16:creationId xmlns:a16="http://schemas.microsoft.com/office/drawing/2014/main" id="{7BC14019-8C1C-178C-2E23-C467AB59B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939" y="3844772"/>
            <a:ext cx="4634077" cy="2780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77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441CE-51F1-B540-1961-E40157F19D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9B2372-0775-89A1-C5D9-5B5B9950C3D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467D807-FC9B-020A-51BD-4E7055AF6A87}"/>
              </a:ext>
            </a:extLst>
          </p:cNvPr>
          <p:cNvSpPr>
            <a:spLocks noGrp="1"/>
          </p:cNvSpPr>
          <p:nvPr>
            <p:ph type="body" sz="quarter" idx="17"/>
          </p:nvPr>
        </p:nvSpPr>
        <p:spPr>
          <a:xfrm>
            <a:off x="695402" y="1773936"/>
            <a:ext cx="5989177" cy="4320480"/>
          </a:xfrm>
        </p:spPr>
        <p:txBody>
          <a:bodyPr>
            <a:normAutofit lnSpcReduction="10000"/>
          </a:bodyPr>
          <a:lstStyle/>
          <a:p>
            <a:pPr marL="0" indent="0" algn="just">
              <a:buNone/>
            </a:pPr>
            <a:r>
              <a:rPr lang="en-US" sz="2800" b="0" i="0" dirty="0">
                <a:effectLst/>
                <a:latin typeface="Times New Roman" panose="02020603050405020304" pitchFamily="18" charset="0"/>
                <a:cs typeface="Times New Roman" panose="02020603050405020304" pitchFamily="18" charset="0"/>
              </a:rPr>
              <a:t>The problem of handwritten digit recognition poses several challenges, including variability in writing styles, noise in images, and the need for high accuracy. Traditional methods often struggle to achieve satisfactory results due to these complexities. Therefore, there is a need for advanced machine learning models capable of accurately identifying handwritten digits in various contexts.</a:t>
            </a:r>
            <a:endParaRPr lang="en-US" sz="3600" dirty="0">
              <a:latin typeface="Times New Roman" panose="02020603050405020304" pitchFamily="18" charset="0"/>
              <a:cs typeface="Times New Roman" panose="02020603050405020304" pitchFamily="18" charset="0"/>
            </a:endParaRPr>
          </a:p>
        </p:txBody>
      </p:sp>
      <p:pic>
        <p:nvPicPr>
          <p:cNvPr id="2050" name="Picture 2" descr="MNIST dataset ...">
            <a:extLst>
              <a:ext uri="{FF2B5EF4-FFF2-40B4-BE49-F238E27FC236}">
                <a16:creationId xmlns:a16="http://schemas.microsoft.com/office/drawing/2014/main" id="{0A58D76F-5A33-2F6E-94E3-5E0AAD669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310" y="1417348"/>
            <a:ext cx="5093334" cy="20116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wald Solutions - Handwritten Digit Recognition">
            <a:extLst>
              <a:ext uri="{FF2B5EF4-FFF2-40B4-BE49-F238E27FC236}">
                <a16:creationId xmlns:a16="http://schemas.microsoft.com/office/drawing/2014/main" id="{F0E19188-9D65-AE5F-D87C-76ABACB7A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5068" y="3612360"/>
            <a:ext cx="3093818" cy="3093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078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ABE49-3D66-32AE-B65B-1787DF29CC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034ED9-7765-DE98-18A3-AE83D6F96CC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322C0E9-59AB-E03C-1DDC-A08095A5C2A0}"/>
              </a:ext>
            </a:extLst>
          </p:cNvPr>
          <p:cNvSpPr>
            <a:spLocks noGrp="1"/>
          </p:cNvSpPr>
          <p:nvPr>
            <p:ph type="body" sz="quarter" idx="17"/>
          </p:nvPr>
        </p:nvSpPr>
        <p:spPr>
          <a:xfrm>
            <a:off x="695402" y="1773936"/>
            <a:ext cx="5989177" cy="4320480"/>
          </a:xfrm>
        </p:spPr>
        <p:txBody>
          <a:bodyPr>
            <a:normAutofit lnSpcReduction="10000"/>
          </a:bodyPr>
          <a:lstStyle/>
          <a:p>
            <a:pPr marL="0" indent="0" algn="just">
              <a:buNone/>
            </a:pPr>
            <a:r>
              <a:rPr lang="en-US" sz="2800" b="0" i="0" dirty="0">
                <a:effectLst/>
                <a:latin typeface="Times New Roman" panose="02020603050405020304" pitchFamily="18" charset="0"/>
                <a:cs typeface="Times New Roman" panose="02020603050405020304" pitchFamily="18" charset="0"/>
              </a:rPr>
              <a:t>Our project focuses on developing a handwritten digit recognition system using a two-layer neural network architecture. We preprocess the data, train the model on the MNIST dataset, and evaluate its performance. Through our experimentation, we aim to demonstrate the effectiveness of neural networks in accurately recognizing handwritten digits and highlight their potential for real-world applications.</a:t>
            </a:r>
            <a:endParaRPr lang="en-US" sz="4400" dirty="0">
              <a:latin typeface="Times New Roman" panose="02020603050405020304" pitchFamily="18" charset="0"/>
              <a:cs typeface="Times New Roman" panose="02020603050405020304" pitchFamily="18" charset="0"/>
            </a:endParaRPr>
          </a:p>
        </p:txBody>
      </p:sp>
      <p:pic>
        <p:nvPicPr>
          <p:cNvPr id="3074" name="Picture 2" descr="MNIST dataset introduction">
            <a:extLst>
              <a:ext uri="{FF2B5EF4-FFF2-40B4-BE49-F238E27FC236}">
                <a16:creationId xmlns:a16="http://schemas.microsoft.com/office/drawing/2014/main" id="{C9BED139-B70D-4F8F-9773-212EA722E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8890" y="324775"/>
            <a:ext cx="4144300" cy="31042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eural networks with 2 layers (1-hidden layer) 2.3. Convolutional... |  Download Scientific Diagram">
            <a:extLst>
              <a:ext uri="{FF2B5EF4-FFF2-40B4-BE49-F238E27FC236}">
                <a16:creationId xmlns:a16="http://schemas.microsoft.com/office/drawing/2014/main" id="{7231E4AB-E5EB-566F-39FC-FB46848FB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385" y="3294453"/>
            <a:ext cx="4276884" cy="3438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388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F20B6-673D-37BE-0FF9-72904F1F63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97DC66-0756-D399-78C7-0B7FCD2341D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D229D3F-8EF0-98D4-4CE0-57808EA7DDB1}"/>
              </a:ext>
            </a:extLst>
          </p:cNvPr>
          <p:cNvSpPr>
            <a:spLocks noGrp="1"/>
          </p:cNvSpPr>
          <p:nvPr>
            <p:ph type="body" sz="quarter" idx="17"/>
          </p:nvPr>
        </p:nvSpPr>
        <p:spPr>
          <a:xfrm>
            <a:off x="695401" y="1233987"/>
            <a:ext cx="5400599" cy="4599253"/>
          </a:xfrm>
        </p:spPr>
        <p:txBody>
          <a:bodyPr>
            <a:normAutofit/>
          </a:bodyPr>
          <a:lstStyle/>
          <a:p>
            <a:pPr marL="0" indent="0" algn="just">
              <a:buNone/>
            </a:pPr>
            <a:r>
              <a:rPr lang="en-US" sz="2600" b="0" i="0" dirty="0">
                <a:effectLst/>
                <a:latin typeface="Times New Roman" panose="02020603050405020304" pitchFamily="18" charset="0"/>
                <a:cs typeface="Times New Roman" panose="02020603050405020304" pitchFamily="18" charset="0"/>
              </a:rPr>
              <a:t>Our methodology involves several steps, including data preprocessing, model development, training, evaluation, and optimization. We preprocess the images to standardize their size and intensity values. We then develop a two-layer neural network model using </a:t>
            </a:r>
            <a:r>
              <a:rPr lang="en-US" sz="2600" b="0" i="0" dirty="0" err="1">
                <a:effectLst/>
                <a:latin typeface="Times New Roman" panose="02020603050405020304" pitchFamily="18" charset="0"/>
                <a:cs typeface="Times New Roman" panose="02020603050405020304" pitchFamily="18" charset="0"/>
              </a:rPr>
              <a:t>Keras</a:t>
            </a:r>
            <a:r>
              <a:rPr lang="en-US" sz="2600" b="0" i="0" dirty="0">
                <a:effectLst/>
                <a:latin typeface="Times New Roman" panose="02020603050405020304" pitchFamily="18" charset="0"/>
                <a:cs typeface="Times New Roman" panose="02020603050405020304" pitchFamily="18" charset="0"/>
              </a:rPr>
              <a:t>, a popular deep learning framework. After training the model on the MNIST dataset, we evaluate its performance using metrics such as accuracy and loss.</a:t>
            </a:r>
            <a:endParaRPr lang="en-US" sz="2600" dirty="0">
              <a:latin typeface="Times New Roman" panose="02020603050405020304" pitchFamily="18" charset="0"/>
              <a:cs typeface="Times New Roman" panose="02020603050405020304" pitchFamily="18" charset="0"/>
            </a:endParaRPr>
          </a:p>
        </p:txBody>
      </p:sp>
      <p:pic>
        <p:nvPicPr>
          <p:cNvPr id="4098" name="Picture 2" descr="Image Classification in 10 Minutes with MNIST Dataset | by Orhan G. Yalçın  | Towards Data Science">
            <a:extLst>
              <a:ext uri="{FF2B5EF4-FFF2-40B4-BE49-F238E27FC236}">
                <a16:creationId xmlns:a16="http://schemas.microsoft.com/office/drawing/2014/main" id="{796D9CD0-FE33-12DD-B1A8-51FAEC579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78351"/>
            <a:ext cx="6028767" cy="4110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183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E0674-59A6-60B1-3534-67F6C78E95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E377CF-F5D0-B040-A714-97EF5ECE260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architecture</a:t>
            </a:r>
          </a:p>
        </p:txBody>
      </p:sp>
      <p:sp>
        <p:nvSpPr>
          <p:cNvPr id="3" name="Text Placeholder 2">
            <a:extLst>
              <a:ext uri="{FF2B5EF4-FFF2-40B4-BE49-F238E27FC236}">
                <a16:creationId xmlns:a16="http://schemas.microsoft.com/office/drawing/2014/main" id="{CC1EA87D-C814-EA7E-84E9-5302E0D96C69}"/>
              </a:ext>
            </a:extLst>
          </p:cNvPr>
          <p:cNvSpPr>
            <a:spLocks noGrp="1"/>
          </p:cNvSpPr>
          <p:nvPr>
            <p:ph type="body" sz="quarter" idx="17"/>
          </p:nvPr>
        </p:nvSpPr>
        <p:spPr>
          <a:xfrm>
            <a:off x="695401" y="1233987"/>
            <a:ext cx="5400599" cy="4599253"/>
          </a:xfrm>
        </p:spPr>
        <p:txBody>
          <a:bodyPr>
            <a:normAutofit/>
          </a:bodyPr>
          <a:lstStyle/>
          <a:p>
            <a:pPr marL="0" indent="0" algn="just">
              <a:buNone/>
            </a:pPr>
            <a:r>
              <a:rPr lang="en-US" sz="2800" b="0" i="0" dirty="0">
                <a:effectLst/>
                <a:latin typeface="Times New Roman" panose="02020603050405020304" pitchFamily="18" charset="0"/>
                <a:cs typeface="Times New Roman" panose="02020603050405020304" pitchFamily="18" charset="0"/>
              </a:rPr>
              <a:t>Our handwritten digit recognition system is built on a two-layer neural network architecture. The first layer is a linear layer followed by a </a:t>
            </a:r>
            <a:r>
              <a:rPr lang="en-US" sz="2800" b="0" i="0" dirty="0" err="1">
                <a:effectLst/>
                <a:latin typeface="Times New Roman" panose="02020603050405020304" pitchFamily="18" charset="0"/>
                <a:cs typeface="Times New Roman" panose="02020603050405020304" pitchFamily="18" charset="0"/>
              </a:rPr>
              <a:t>ReLU</a:t>
            </a:r>
            <a:r>
              <a:rPr lang="en-US" sz="2800" b="0" i="0" dirty="0">
                <a:effectLst/>
                <a:latin typeface="Times New Roman" panose="02020603050405020304" pitchFamily="18" charset="0"/>
                <a:cs typeface="Times New Roman" panose="02020603050405020304" pitchFamily="18" charset="0"/>
              </a:rPr>
              <a:t> activation function, while the second layer is a linear layer followed by a sigmoid activation function. This architecture allows the model to effectively capture features from the input images and make accurate predictions.</a:t>
            </a:r>
            <a:endParaRPr lang="en-US" sz="3200" dirty="0">
              <a:latin typeface="Times New Roman" panose="02020603050405020304" pitchFamily="18" charset="0"/>
              <a:cs typeface="Times New Roman" panose="02020603050405020304" pitchFamily="18" charset="0"/>
            </a:endParaRPr>
          </a:p>
        </p:txBody>
      </p:sp>
      <p:pic>
        <p:nvPicPr>
          <p:cNvPr id="5122" name="Picture 2" descr="PyLessons">
            <a:extLst>
              <a:ext uri="{FF2B5EF4-FFF2-40B4-BE49-F238E27FC236}">
                <a16:creationId xmlns:a16="http://schemas.microsoft.com/office/drawing/2014/main" id="{D667F719-EC95-0E5E-902F-D7A883B61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379" y="1949179"/>
            <a:ext cx="5772528" cy="29596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CA71BE9-14BC-E088-B128-0A86CC9DEF6E}"/>
              </a:ext>
            </a:extLst>
          </p:cNvPr>
          <p:cNvSpPr txBox="1"/>
          <p:nvPr/>
        </p:nvSpPr>
        <p:spPr>
          <a:xfrm>
            <a:off x="2711668" y="5833240"/>
            <a:ext cx="7124066"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LINEAR -&gt; RELU -&gt; LINEAR -&gt; SIGMOID</a:t>
            </a:r>
          </a:p>
        </p:txBody>
      </p:sp>
    </p:spTree>
    <p:extLst>
      <p:ext uri="{BB962C8B-B14F-4D97-AF65-F5344CB8AC3E}">
        <p14:creationId xmlns:p14="http://schemas.microsoft.com/office/powerpoint/2010/main" val="2471059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85C38-9974-8435-D3DA-BA4E99CA22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DE203D-9BFC-2D2A-0682-AEDA23D5378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Tech stack (libraries)</a:t>
            </a:r>
          </a:p>
        </p:txBody>
      </p:sp>
      <p:sp>
        <p:nvSpPr>
          <p:cNvPr id="3" name="Text Placeholder 2">
            <a:extLst>
              <a:ext uri="{FF2B5EF4-FFF2-40B4-BE49-F238E27FC236}">
                <a16:creationId xmlns:a16="http://schemas.microsoft.com/office/drawing/2014/main" id="{B329BDB8-DFEE-2C1F-7680-3BC3AE9BA4E5}"/>
              </a:ext>
            </a:extLst>
          </p:cNvPr>
          <p:cNvSpPr>
            <a:spLocks noGrp="1"/>
          </p:cNvSpPr>
          <p:nvPr>
            <p:ph type="body" sz="quarter" idx="17"/>
          </p:nvPr>
        </p:nvSpPr>
        <p:spPr>
          <a:xfrm>
            <a:off x="695401" y="1454704"/>
            <a:ext cx="5400599" cy="4599253"/>
          </a:xfrm>
        </p:spPr>
        <p:txBody>
          <a:bodyPr>
            <a:normAutofit/>
          </a:bodyPr>
          <a:lstStyle/>
          <a:p>
            <a:pPr marL="0" indent="0" algn="just">
              <a:buNone/>
            </a:pPr>
            <a:r>
              <a:rPr lang="en-US" sz="2800" b="0" i="0" dirty="0">
                <a:effectLst/>
                <a:latin typeface="Times New Roman" panose="02020603050405020304" pitchFamily="18" charset="0"/>
                <a:cs typeface="Times New Roman" panose="02020603050405020304" pitchFamily="18" charset="0"/>
              </a:rPr>
              <a:t>We utilized several libraries and tools in our project, including TensorFlow/</a:t>
            </a:r>
            <a:r>
              <a:rPr lang="en-US" sz="2800" b="0" i="0" dirty="0" err="1">
                <a:effectLst/>
                <a:latin typeface="Times New Roman" panose="02020603050405020304" pitchFamily="18" charset="0"/>
                <a:cs typeface="Times New Roman" panose="02020603050405020304" pitchFamily="18" charset="0"/>
              </a:rPr>
              <a:t>Keras</a:t>
            </a:r>
            <a:r>
              <a:rPr lang="en-US" sz="2800" b="0" i="0" dirty="0">
                <a:effectLst/>
                <a:latin typeface="Times New Roman" panose="02020603050405020304" pitchFamily="18" charset="0"/>
                <a:cs typeface="Times New Roman" panose="02020603050405020304" pitchFamily="18" charset="0"/>
              </a:rPr>
              <a:t> for neural network implementation, NumPy for numerical computations, and Matplotlib for data visualization. These libraries provided us with the necessary tools to develop and evaluate our handwritten digit recognition system efficiently.</a:t>
            </a:r>
            <a:endParaRPr lang="en-US" sz="4000" dirty="0">
              <a:latin typeface="Times New Roman" panose="02020603050405020304" pitchFamily="18" charset="0"/>
              <a:cs typeface="Times New Roman" panose="02020603050405020304" pitchFamily="18" charset="0"/>
            </a:endParaRPr>
          </a:p>
        </p:txBody>
      </p:sp>
      <p:pic>
        <p:nvPicPr>
          <p:cNvPr id="6146" name="Picture 2" descr="TensorFlow - Wikipedia">
            <a:extLst>
              <a:ext uri="{FF2B5EF4-FFF2-40B4-BE49-F238E27FC236}">
                <a16:creationId xmlns:a16="http://schemas.microsoft.com/office/drawing/2014/main" id="{E5533286-3B4E-DC99-44B5-CCBAD24B29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586" y="1210340"/>
            <a:ext cx="26765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NumPy logo refresh · Issue #37 · numpy ...">
            <a:extLst>
              <a:ext uri="{FF2B5EF4-FFF2-40B4-BE49-F238E27FC236}">
                <a16:creationId xmlns:a16="http://schemas.microsoft.com/office/drawing/2014/main" id="{78874F31-5263-F3B7-A642-D4573EAF2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1959"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Brandfetch | Matplotlib Logos &amp; Brand ...">
            <a:extLst>
              <a:ext uri="{FF2B5EF4-FFF2-40B4-BE49-F238E27FC236}">
                <a16:creationId xmlns:a16="http://schemas.microsoft.com/office/drawing/2014/main" id="{35F1E4E7-0379-B9F2-17C1-F845A0DF93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9562" y="4690735"/>
            <a:ext cx="3705225"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724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1DF4B-3B1A-A289-2C6F-8089866A89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33EB6C-0DF1-3163-AD7D-5B6CCD2F7B6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Dataset used</a:t>
            </a:r>
          </a:p>
        </p:txBody>
      </p:sp>
      <p:sp>
        <p:nvSpPr>
          <p:cNvPr id="3" name="Text Placeholder 2">
            <a:extLst>
              <a:ext uri="{FF2B5EF4-FFF2-40B4-BE49-F238E27FC236}">
                <a16:creationId xmlns:a16="http://schemas.microsoft.com/office/drawing/2014/main" id="{3ED7B902-E905-4650-A35F-198E9A6D1127}"/>
              </a:ext>
            </a:extLst>
          </p:cNvPr>
          <p:cNvSpPr>
            <a:spLocks noGrp="1"/>
          </p:cNvSpPr>
          <p:nvPr>
            <p:ph type="body" sz="quarter" idx="17"/>
          </p:nvPr>
        </p:nvSpPr>
        <p:spPr>
          <a:xfrm>
            <a:off x="695401" y="1454704"/>
            <a:ext cx="5973413" cy="4599253"/>
          </a:xfrm>
        </p:spPr>
        <p:txBody>
          <a:bodyPr>
            <a:normAutofit lnSpcReduction="10000"/>
          </a:bodyPr>
          <a:lstStyle/>
          <a:p>
            <a:pPr marL="0" indent="0" algn="just">
              <a:buNone/>
            </a:pPr>
            <a:r>
              <a:rPr lang="en-US" sz="2800" b="0" i="0" dirty="0">
                <a:effectLst/>
                <a:latin typeface="Times New Roman" panose="02020603050405020304" pitchFamily="18" charset="0"/>
                <a:cs typeface="Times New Roman" panose="02020603050405020304" pitchFamily="18" charset="0"/>
              </a:rPr>
              <a:t>Our project utilizes the MNIST dataset, a widely used benchmark dataset in the machine learning community for handwritten digit recognition. The dataset consists of 60,000 training images and 10,000 testing images, each representing a grayscale image of a handwritten digit (0-9). The MNIST dataset is instrumental in benchmarking the performance of various machine learning models for digit recognition tasks.</a:t>
            </a:r>
            <a:endParaRPr lang="en-US" sz="4800" dirty="0">
              <a:latin typeface="Times New Roman" panose="02020603050405020304" pitchFamily="18" charset="0"/>
              <a:cs typeface="Times New Roman" panose="02020603050405020304" pitchFamily="18" charset="0"/>
            </a:endParaRPr>
          </a:p>
        </p:txBody>
      </p:sp>
      <p:pic>
        <p:nvPicPr>
          <p:cNvPr id="7170" name="Picture 2" descr="MNIST Dataset in Python - Basic ...">
            <a:extLst>
              <a:ext uri="{FF2B5EF4-FFF2-40B4-BE49-F238E27FC236}">
                <a16:creationId xmlns:a16="http://schemas.microsoft.com/office/drawing/2014/main" id="{E3312D12-D8D6-A508-3BDB-5E39D883AA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8717" y="542894"/>
            <a:ext cx="4162097" cy="310556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NIST dataset introduction">
            <a:extLst>
              <a:ext uri="{FF2B5EF4-FFF2-40B4-BE49-F238E27FC236}">
                <a16:creationId xmlns:a16="http://schemas.microsoft.com/office/drawing/2014/main" id="{BE8471AA-B342-36D8-8D2B-9777B1AC7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8717" y="3648459"/>
            <a:ext cx="4162097" cy="3117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655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EFFFC-5A89-CF6A-C8A7-197DE459D8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7D84B9-9B91-176F-120A-F7261E93840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sp>
        <p:nvSpPr>
          <p:cNvPr id="3" name="Text Placeholder 2">
            <a:extLst>
              <a:ext uri="{FF2B5EF4-FFF2-40B4-BE49-F238E27FC236}">
                <a16:creationId xmlns:a16="http://schemas.microsoft.com/office/drawing/2014/main" id="{CD75FCE5-4736-BA14-629E-C36FF5F86EC2}"/>
              </a:ext>
            </a:extLst>
          </p:cNvPr>
          <p:cNvSpPr>
            <a:spLocks noGrp="1"/>
          </p:cNvSpPr>
          <p:nvPr>
            <p:ph type="body" sz="quarter" idx="17"/>
          </p:nvPr>
        </p:nvSpPr>
        <p:spPr>
          <a:xfrm>
            <a:off x="695401" y="1862961"/>
            <a:ext cx="10750365" cy="4599253"/>
          </a:xfrm>
        </p:spPr>
        <p:txBody>
          <a:bodyPr>
            <a:normAutofit/>
          </a:bodyPr>
          <a:lstStyle/>
          <a:p>
            <a:pPr algn="l">
              <a:buFont typeface="+mj-lt"/>
              <a:buAutoNum type="arabicPeriod"/>
            </a:pPr>
            <a:r>
              <a:rPr lang="en-IN" sz="3200" b="1" i="0" dirty="0">
                <a:effectLst/>
                <a:latin typeface="Times New Roman" panose="02020603050405020304" pitchFamily="18" charset="0"/>
                <a:cs typeface="Times New Roman" panose="02020603050405020304" pitchFamily="18" charset="0"/>
              </a:rPr>
              <a:t>LeCun, Y., Cortes, C., &amp; Burges, C. J. (2010). MNIST handwritten digit database.</a:t>
            </a:r>
          </a:p>
          <a:p>
            <a:pPr marL="914400" lvl="1" indent="-45720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presented the MNIST dataset, a benchmark for handwritten digit recognition. The paper outlines dataset details, including preprocessing steps, and highlights its widespread use in evaluating machine learning algorithms, particularly neural networks. MNIST's simplicity and relevance have propelled advancements in image classification and served as a foundational resource for studying deep learning methods.</a:t>
            </a:r>
            <a:endParaRPr lang="en-IN" sz="4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6586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988</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Nobel-Book</vt:lpstr>
      <vt:lpstr>Roboto Medium</vt:lpstr>
      <vt:lpstr>Times</vt:lpstr>
      <vt:lpstr>Times New Roman</vt:lpstr>
      <vt:lpstr>Office Theme</vt:lpstr>
      <vt:lpstr>2 Layer Neural Network with the following structure: LINEAR -&gt; RELU -&gt; LINEAR -&gt; SIGMOID</vt:lpstr>
      <vt:lpstr>iNTRODUCTION</vt:lpstr>
      <vt:lpstr>Problem statement</vt:lpstr>
      <vt:lpstr>abstract</vt:lpstr>
      <vt:lpstr>methodology</vt:lpstr>
      <vt:lpstr>architecture</vt:lpstr>
      <vt:lpstr>Tech stack (libraries)</vt:lpstr>
      <vt:lpstr>Dataset used</vt:lpstr>
      <vt:lpstr>Literature survey</vt:lpstr>
      <vt:lpstr>Literature survey</vt:lpstr>
      <vt:lpstr>Literature survey</vt:lpstr>
      <vt:lpstr>Literature survey</vt:lpstr>
      <vt:lpstr>output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Layer Neural Network with the following structure: LINEAR -&gt; RELU -&gt; LINEAR -&gt; SIGMOID</dc:title>
  <dc:creator>Faizal Hussain</dc:creator>
  <cp:lastModifiedBy>Faizal Hussain</cp:lastModifiedBy>
  <cp:revision>1</cp:revision>
  <dcterms:created xsi:type="dcterms:W3CDTF">2024-04-18T17:37:21Z</dcterms:created>
  <dcterms:modified xsi:type="dcterms:W3CDTF">2024-04-18T18:36:05Z</dcterms:modified>
</cp:coreProperties>
</file>