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69" r:id="rId11"/>
    <p:sldId id="273" r:id="rId12"/>
    <p:sldId id="274" r:id="rId13"/>
    <p:sldId id="270" r:id="rId14"/>
    <p:sldId id="272" r:id="rId15"/>
    <p:sldId id="275" r:id="rId16"/>
    <p:sldId id="271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SWEN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Done By Ronald,</a:t>
            </a:r>
            <a:r>
              <a:rPr lang="en-GB" dirty="0"/>
              <a:t> </a:t>
            </a:r>
            <a:r>
              <a:rPr lang="en-GB" dirty="0" smtClean="0"/>
              <a:t>Faizal, </a:t>
            </a:r>
            <a:r>
              <a:rPr lang="en-GB" dirty="0" err="1" smtClean="0"/>
              <a:t>Syazwani</a:t>
            </a:r>
            <a:r>
              <a:rPr lang="en-GB" dirty="0" smtClean="0"/>
              <a:t>, Mervin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5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Faizal - SDLC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975" y="1737360"/>
            <a:ext cx="11420986" cy="4483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400" dirty="0" smtClean="0"/>
              <a:t> Phases</a:t>
            </a:r>
          </a:p>
          <a:p>
            <a:pPr marL="841248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/>
              <a:t>Requirements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Consolidation of Software Specifications and Details</a:t>
            </a:r>
          </a:p>
          <a:p>
            <a:pPr marL="841248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/>
              <a:t>Design 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Design of Software inclusive of </a:t>
            </a:r>
            <a:r>
              <a:rPr lang="en-US" sz="2000" dirty="0"/>
              <a:t>Graphic User Interface (GUI</a:t>
            </a:r>
            <a:r>
              <a:rPr lang="en-US" sz="2000" dirty="0" smtClean="0"/>
              <a:t>), architectural and database </a:t>
            </a:r>
            <a:r>
              <a:rPr lang="en-US" sz="2000" dirty="0"/>
              <a:t>design</a:t>
            </a:r>
            <a:endParaRPr lang="en-US" sz="2000" dirty="0" smtClean="0"/>
          </a:p>
          <a:p>
            <a:pPr marL="841248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/>
              <a:t> Implementation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Conversion of Design and Software Specifications into codes</a:t>
            </a:r>
          </a:p>
          <a:p>
            <a:pPr marL="841248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/>
              <a:t>Testing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Quality checking for the final Software to see if all functions are working and client is satisfied</a:t>
            </a:r>
          </a:p>
          <a:p>
            <a:pPr marL="841248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/>
              <a:t>Deployment	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Release/Transfer of the software to the client or for public  purchase</a:t>
            </a:r>
          </a:p>
        </p:txBody>
      </p:sp>
    </p:spTree>
    <p:extLst>
      <p:ext uri="{BB962C8B-B14F-4D97-AF65-F5344CB8AC3E}">
        <p14:creationId xmlns:p14="http://schemas.microsoft.com/office/powerpoint/2010/main" val="52417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Faizal - SDLC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0306" y="1737361"/>
            <a:ext cx="11745531" cy="41096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Models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Waterfall model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Goes through the 5 phases of the SDLC mentioned in a flowing manner from the first to the last, 1 by 1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Prototyping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Throwaway - Prototype built </a:t>
            </a:r>
            <a:r>
              <a:rPr lang="en-US" sz="2000" dirty="0"/>
              <a:t>with the outline specification and is </a:t>
            </a:r>
            <a:r>
              <a:rPr lang="en-US" sz="2000" dirty="0" smtClean="0"/>
              <a:t>tested with user/client and </a:t>
            </a:r>
            <a:r>
              <a:rPr lang="en-US" sz="2000" dirty="0"/>
              <a:t>is redone </a:t>
            </a:r>
            <a:r>
              <a:rPr lang="en-US" sz="2000" dirty="0" smtClean="0"/>
              <a:t>till the </a:t>
            </a:r>
            <a:r>
              <a:rPr lang="en-US" sz="2000" dirty="0"/>
              <a:t>user’s satisfaction. </a:t>
            </a:r>
            <a:r>
              <a:rPr lang="en-US" sz="2000" dirty="0" smtClean="0"/>
              <a:t>A new </a:t>
            </a:r>
            <a:r>
              <a:rPr lang="en-US" sz="2000" dirty="0"/>
              <a:t>set of specification is </a:t>
            </a:r>
            <a:r>
              <a:rPr lang="en-US" sz="2000" dirty="0" smtClean="0"/>
              <a:t>produced and </a:t>
            </a:r>
            <a:r>
              <a:rPr lang="en-US" sz="2000" dirty="0"/>
              <a:t>software is built based on that. </a:t>
            </a:r>
            <a:r>
              <a:rPr lang="en-US" sz="2000" dirty="0" smtClean="0"/>
              <a:t>Prototype </a:t>
            </a:r>
            <a:r>
              <a:rPr lang="en-US" sz="2000" dirty="0"/>
              <a:t>is being thrown </a:t>
            </a:r>
            <a:r>
              <a:rPr lang="en-US" sz="2000" dirty="0" smtClean="0"/>
              <a:t>away.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Evolutionary  - </a:t>
            </a:r>
            <a:r>
              <a:rPr lang="en-US" sz="2000" dirty="0"/>
              <a:t>P</a:t>
            </a:r>
            <a:r>
              <a:rPr lang="en-US" sz="2000" dirty="0" smtClean="0"/>
              <a:t>rototype built </a:t>
            </a:r>
            <a:r>
              <a:rPr lang="en-US" sz="2000" dirty="0"/>
              <a:t>with the initial specification and is tested with user/client </a:t>
            </a:r>
            <a:r>
              <a:rPr lang="en-US" sz="2000" dirty="0" smtClean="0"/>
              <a:t>and </a:t>
            </a:r>
            <a:r>
              <a:rPr lang="en-US" sz="2000" dirty="0"/>
              <a:t>is refined and implemented with more parts </a:t>
            </a:r>
            <a:r>
              <a:rPr lang="en-US" sz="2000" dirty="0" smtClean="0"/>
              <a:t>till </a:t>
            </a:r>
            <a:r>
              <a:rPr lang="en-US" sz="2000" dirty="0"/>
              <a:t>the user’s satisfaction</a:t>
            </a:r>
            <a:r>
              <a:rPr lang="en-US" sz="2000" dirty="0" smtClean="0"/>
              <a:t> </a:t>
            </a:r>
            <a:r>
              <a:rPr lang="en-US" sz="2000" dirty="0"/>
              <a:t>and the software is complete</a:t>
            </a:r>
            <a:r>
              <a:rPr lang="en-US" sz="2000" dirty="0" smtClean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6068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Faizal - SDLC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0306" y="1737361"/>
            <a:ext cx="11745531" cy="41096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/>
              <a:t>Models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Unified Process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4 </a:t>
            </a:r>
            <a:r>
              <a:rPr lang="en-US" sz="2400" dirty="0"/>
              <a:t>phases </a:t>
            </a:r>
            <a:r>
              <a:rPr lang="en-US" sz="2400" dirty="0" smtClean="0"/>
              <a:t>- Inception</a:t>
            </a:r>
            <a:r>
              <a:rPr lang="en-US" sz="2400" dirty="0"/>
              <a:t>, Elaboration, Construction and Transition</a:t>
            </a:r>
            <a:r>
              <a:rPr lang="en-US" sz="2400" dirty="0" smtClean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Each and every iteration </a:t>
            </a:r>
            <a:r>
              <a:rPr lang="en-US" sz="2400" dirty="0"/>
              <a:t>consists of all the steps of the SDLC. </a:t>
            </a:r>
            <a:r>
              <a:rPr lang="en-US" sz="2400" dirty="0" smtClean="0"/>
              <a:t>Processes such as business modelling are done more at the start compared to the end. Vice versa for Implementation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772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Faizal </a:t>
            </a:r>
            <a:r>
              <a:rPr lang="en-GB" dirty="0" smtClean="0"/>
              <a:t>– TOR -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Hotel guests view available </a:t>
            </a:r>
            <a:r>
              <a:rPr lang="en-US" sz="1800" dirty="0"/>
              <a:t>rooms and its type in the hotel </a:t>
            </a:r>
            <a:r>
              <a:rPr lang="en-US" sz="1800" dirty="0" smtClean="0"/>
              <a:t>through </a:t>
            </a:r>
            <a:r>
              <a:rPr lang="en-US" sz="1800" dirty="0"/>
              <a:t>checking the system instantly through the </a:t>
            </a:r>
            <a:r>
              <a:rPr lang="en-US" sz="1800" dirty="0" smtClean="0"/>
              <a:t>website</a:t>
            </a:r>
            <a:r>
              <a:rPr lang="en-US" sz="1800" dirty="0"/>
              <a:t>*</a:t>
            </a:r>
            <a:endParaRPr lang="en-US" sz="18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Hotel guests book </a:t>
            </a:r>
            <a:r>
              <a:rPr lang="en-US" sz="1800" dirty="0"/>
              <a:t>their preferred rooms in the hotel by themselves and update/delete their bookings in the system </a:t>
            </a:r>
            <a:r>
              <a:rPr lang="en-US" sz="1800" dirty="0" smtClean="0"/>
              <a:t>by </a:t>
            </a:r>
            <a:r>
              <a:rPr lang="en-US" sz="1800" dirty="0"/>
              <a:t>entering their </a:t>
            </a:r>
            <a:r>
              <a:rPr lang="en-US" sz="1800" dirty="0" smtClean="0"/>
              <a:t>particulars and making payment*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Housekeeping system - Staff </a:t>
            </a:r>
            <a:r>
              <a:rPr lang="en-US" sz="1800" dirty="0"/>
              <a:t>in charge of the room maintenance services </a:t>
            </a:r>
            <a:r>
              <a:rPr lang="en-US" sz="1800" dirty="0" smtClean="0"/>
              <a:t>identify </a:t>
            </a:r>
            <a:r>
              <a:rPr lang="en-US" sz="1800" dirty="0"/>
              <a:t>the rooms in need of service/cleaning through </a:t>
            </a:r>
            <a:r>
              <a:rPr lang="en-US" sz="1800" dirty="0" smtClean="0"/>
              <a:t>a dashboard in the system.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Online </a:t>
            </a:r>
            <a:r>
              <a:rPr lang="en-US" sz="1800" dirty="0"/>
              <a:t>chat </a:t>
            </a:r>
            <a:r>
              <a:rPr lang="en-US" sz="1800" dirty="0" smtClean="0"/>
              <a:t>system - </a:t>
            </a:r>
            <a:r>
              <a:rPr lang="en-US" sz="1800" dirty="0"/>
              <a:t>A</a:t>
            </a:r>
            <a:r>
              <a:rPr lang="en-US" sz="1800" dirty="0" smtClean="0"/>
              <a:t> chat </a:t>
            </a:r>
            <a:r>
              <a:rPr lang="en-US" sz="1800" dirty="0"/>
              <a:t>box in the website</a:t>
            </a:r>
            <a:r>
              <a:rPr lang="en-US" sz="1800" dirty="0" smtClean="0"/>
              <a:t> </a:t>
            </a:r>
            <a:r>
              <a:rPr lang="en-US" sz="1800" dirty="0"/>
              <a:t>for customers to communicate with the </a:t>
            </a:r>
            <a:r>
              <a:rPr lang="en-US" sz="1800" dirty="0" smtClean="0"/>
              <a:t>staff so </a:t>
            </a:r>
            <a:r>
              <a:rPr lang="en-US" sz="1800" dirty="0"/>
              <a:t>that they can make enquiries instantly. </a:t>
            </a:r>
            <a:endParaRPr lang="en-GB" sz="1800" i="1" dirty="0"/>
          </a:p>
          <a:p>
            <a:pPr>
              <a:lnSpc>
                <a:spcPct val="150000"/>
              </a:lnSpc>
            </a:pPr>
            <a:r>
              <a:rPr lang="en-US" sz="1800" dirty="0" smtClean="0"/>
              <a:t>*Hotel </a:t>
            </a:r>
            <a:r>
              <a:rPr lang="en-US" sz="1800" dirty="0"/>
              <a:t>staff able to do these processes directly in the system itself on behalf of the hotel guests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5194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Faizal </a:t>
            </a:r>
            <a:r>
              <a:rPr lang="en-GB" dirty="0" smtClean="0"/>
              <a:t>– TOR – Approach and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845734"/>
            <a:ext cx="11728361" cy="443915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Team is adopting </a:t>
            </a:r>
            <a:r>
              <a:rPr lang="en-US" dirty="0"/>
              <a:t>the Evolutionary Prototyping model. 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Reasons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Time </a:t>
            </a:r>
            <a:r>
              <a:rPr lang="en-US" dirty="0"/>
              <a:t>is limited (only 8 weeks) </a:t>
            </a:r>
            <a:endParaRPr lang="en-US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Throwaway </a:t>
            </a:r>
            <a:r>
              <a:rPr lang="en-US" dirty="0"/>
              <a:t>Prototyping </a:t>
            </a:r>
            <a:r>
              <a:rPr lang="en-US" dirty="0" smtClean="0"/>
              <a:t>requires building </a:t>
            </a:r>
            <a:r>
              <a:rPr lang="en-US" dirty="0"/>
              <a:t>a new system based on the new </a:t>
            </a:r>
            <a:r>
              <a:rPr lang="en-US" dirty="0" smtClean="0"/>
              <a:t>specifications taking time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Waterfall </a:t>
            </a:r>
            <a:r>
              <a:rPr lang="en-US" dirty="0"/>
              <a:t>and Unified Process </a:t>
            </a:r>
            <a:r>
              <a:rPr lang="en-US" dirty="0" smtClean="0"/>
              <a:t>models takes </a:t>
            </a:r>
            <a:r>
              <a:rPr lang="en-US" dirty="0"/>
              <a:t>too much of the </a:t>
            </a:r>
            <a:r>
              <a:rPr lang="en-US" dirty="0" smtClean="0"/>
              <a:t>time </a:t>
            </a:r>
            <a:r>
              <a:rPr lang="en-US" dirty="0"/>
              <a:t>spent </a:t>
            </a:r>
            <a:r>
              <a:rPr lang="en-US" dirty="0" smtClean="0"/>
              <a:t>on </a:t>
            </a:r>
            <a:r>
              <a:rPr lang="en-US" dirty="0"/>
              <a:t>planning and </a:t>
            </a:r>
            <a:r>
              <a:rPr lang="en-US" dirty="0" smtClean="0"/>
              <a:t>design. Very </a:t>
            </a:r>
            <a:r>
              <a:rPr lang="en-US" dirty="0"/>
              <a:t>less time </a:t>
            </a:r>
            <a:r>
              <a:rPr lang="en-US" dirty="0" smtClean="0"/>
              <a:t>left </a:t>
            </a:r>
            <a:r>
              <a:rPr lang="en-US" dirty="0"/>
              <a:t>for implementation (coding).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446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Faizal </a:t>
            </a:r>
            <a:r>
              <a:rPr lang="en-GB" dirty="0" smtClean="0"/>
              <a:t>– TOR – Approach and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9" y="1845734"/>
            <a:ext cx="11728361" cy="44391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Problems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Prototype </a:t>
            </a:r>
            <a:r>
              <a:rPr lang="en-US" dirty="0"/>
              <a:t>never stops refinement as Mr. Wang </a:t>
            </a:r>
            <a:r>
              <a:rPr lang="en-US" dirty="0" smtClean="0"/>
              <a:t>may keep making changes </a:t>
            </a:r>
            <a:r>
              <a:rPr lang="en-US" dirty="0"/>
              <a:t>in the system to make it more perfect (e.g. adding a new </a:t>
            </a:r>
            <a:r>
              <a:rPr lang="en-US" dirty="0" smtClean="0"/>
              <a:t>feature) taking too much time</a:t>
            </a:r>
            <a:endParaRPr lang="en-GB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Team </a:t>
            </a:r>
            <a:r>
              <a:rPr lang="en-US" dirty="0"/>
              <a:t>spends too much time on one feature leaving little time to do the rest of the features. </a:t>
            </a:r>
            <a:endParaRPr lang="en-US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Solutions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Team will draw up </a:t>
            </a:r>
            <a:r>
              <a:rPr lang="en-US" dirty="0"/>
              <a:t>an initial specification which is detailed unlike normal prototyping. This will help us to plan our time properly so that the prototype needs the least refinement to be completed as a system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eam </a:t>
            </a:r>
            <a:r>
              <a:rPr lang="en-US" dirty="0"/>
              <a:t>will come up with a proper time plan and work distribution list where all the development is planned out.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020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GB" dirty="0" smtClean="0"/>
              <a:t>Faizal - Project Plan - </a:t>
            </a:r>
            <a:r>
              <a:rPr lang="en-US" dirty="0"/>
              <a:t>Work 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15977" cy="4023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4 Phases-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US" dirty="0"/>
              <a:t>Requirements/Specifications Gathering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- </a:t>
            </a:r>
            <a:r>
              <a:rPr lang="en-US" dirty="0"/>
              <a:t>Database </a:t>
            </a:r>
            <a:r>
              <a:rPr lang="en-US" dirty="0" smtClean="0"/>
              <a:t>creation, Prototype Building (</a:t>
            </a:r>
            <a:r>
              <a:rPr lang="en-US" dirty="0"/>
              <a:t>Booking </a:t>
            </a:r>
            <a:r>
              <a:rPr lang="en-US" dirty="0" smtClean="0"/>
              <a:t>System, Housekeeping System, </a:t>
            </a:r>
            <a:r>
              <a:rPr lang="en-US" dirty="0"/>
              <a:t>Communications </a:t>
            </a:r>
            <a:r>
              <a:rPr lang="en-US" dirty="0" smtClean="0"/>
              <a:t>system)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- </a:t>
            </a:r>
            <a:r>
              <a:rPr lang="en-US" dirty="0"/>
              <a:t>Prototype </a:t>
            </a:r>
            <a:r>
              <a:rPr lang="en-US" dirty="0" smtClean="0"/>
              <a:t>Testing &amp; Refinement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– Implementation of final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16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Syazwani</a:t>
            </a:r>
            <a:r>
              <a:rPr lang="en-GB" dirty="0" smtClean="0"/>
              <a:t> - SDLC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en-US" dirty="0"/>
              <a:t>of steps that provide model for the development and lifecycle management of an application or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Describe </a:t>
            </a:r>
            <a:r>
              <a:rPr lang="en-US" dirty="0"/>
              <a:t>a process for planning, creating, testing, and deploying an information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a methodology for improving the quality of software and the overall development </a:t>
            </a:r>
            <a:r>
              <a:rPr lang="en-US" dirty="0" smtClean="0"/>
              <a:t>process </a:t>
            </a:r>
            <a:endParaRPr lang="en-US" dirty="0"/>
          </a:p>
          <a:p>
            <a:r>
              <a:rPr lang="en-US" dirty="0" smtClean="0"/>
              <a:t>ISO</a:t>
            </a:r>
            <a:r>
              <a:rPr lang="en-US" dirty="0"/>
              <a:t>/IEC 12207 is an international standard for software life-cycle processes.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aims to be the standard that defines all the tasks required and represent processes that establish a life cycle for application or software to provide development, acquisition, and configuration on maintaining the </a:t>
            </a:r>
            <a:r>
              <a:rPr lang="en-US" dirty="0" smtClean="0"/>
              <a:t>software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172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Syazwani</a:t>
            </a:r>
            <a:r>
              <a:rPr lang="en-GB" dirty="0" smtClean="0"/>
              <a:t> - SDLC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20" y="1779475"/>
            <a:ext cx="10058400" cy="4023360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Requirement gathering and analysis</a:t>
            </a:r>
          </a:p>
          <a:p>
            <a:pPr lvl="1"/>
            <a:r>
              <a:rPr lang="en-US" sz="1400" dirty="0" smtClean="0"/>
              <a:t>Questions asked during the meeting </a:t>
            </a:r>
            <a:r>
              <a:rPr lang="en-US" sz="1400" dirty="0"/>
              <a:t>with managers, </a:t>
            </a:r>
            <a:r>
              <a:rPr lang="en-US" sz="1400" dirty="0" smtClean="0"/>
              <a:t>stakeholders were analyzed for their validity and the possibility of incorporating the requirements in the system</a:t>
            </a:r>
          </a:p>
          <a:p>
            <a:pPr lvl="0"/>
            <a:r>
              <a:rPr lang="en-US" sz="1600" dirty="0" smtClean="0"/>
              <a:t>Design</a:t>
            </a:r>
            <a:endParaRPr lang="en-US" sz="1600" dirty="0"/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System Design would help to specify hardware, system requirements and helps in defining the overall system </a:t>
            </a:r>
            <a:r>
              <a:rPr lang="en-US" sz="1400" dirty="0" smtClean="0"/>
              <a:t>architecture</a:t>
            </a:r>
            <a:endParaRPr lang="en-US" sz="1400" dirty="0"/>
          </a:p>
          <a:p>
            <a:pPr lvl="0"/>
            <a:r>
              <a:rPr lang="en-US" sz="1600" dirty="0"/>
              <a:t>Implementation</a:t>
            </a:r>
          </a:p>
          <a:p>
            <a:pPr lvl="1"/>
            <a:r>
              <a:rPr lang="en-US" sz="1400" dirty="0"/>
              <a:t>The work is divided into units followed by starting of the actual coding. </a:t>
            </a:r>
            <a:endParaRPr lang="en-US" sz="1400" dirty="0" smtClean="0"/>
          </a:p>
          <a:p>
            <a:pPr lvl="0"/>
            <a:r>
              <a:rPr lang="en-US" sz="1600" dirty="0" smtClean="0"/>
              <a:t>Testing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codes </a:t>
            </a:r>
            <a:r>
              <a:rPr lang="en-US" sz="1400" dirty="0" smtClean="0"/>
              <a:t>were tested </a:t>
            </a:r>
            <a:r>
              <a:rPr lang="en-US" sz="1400" dirty="0"/>
              <a:t>against </a:t>
            </a:r>
            <a:r>
              <a:rPr lang="en-US" sz="1400" dirty="0" smtClean="0"/>
              <a:t>the requirement. </a:t>
            </a:r>
            <a:r>
              <a:rPr lang="en-US" sz="1400" dirty="0"/>
              <a:t>During this phase of unit testing, integration, testing, system </a:t>
            </a:r>
            <a:r>
              <a:rPr lang="en-US" sz="1400" dirty="0" smtClean="0"/>
              <a:t>                                   testing </a:t>
            </a:r>
            <a:r>
              <a:rPr lang="en-US" sz="1400" dirty="0"/>
              <a:t>and acceptance testing were done</a:t>
            </a:r>
            <a:r>
              <a:rPr lang="en-US" sz="1400" dirty="0" smtClean="0"/>
              <a:t>.</a:t>
            </a:r>
            <a:endParaRPr lang="en-US" sz="1400" dirty="0"/>
          </a:p>
          <a:p>
            <a:pPr lvl="0"/>
            <a:r>
              <a:rPr lang="en-US" sz="1600" dirty="0"/>
              <a:t>Deployment</a:t>
            </a:r>
          </a:p>
          <a:p>
            <a:pPr lvl="1"/>
            <a:r>
              <a:rPr lang="en-US" sz="1400" dirty="0"/>
              <a:t>Once successful, it is delivered or deployed to the customer for their use</a:t>
            </a:r>
            <a:r>
              <a:rPr lang="en-US" sz="1400" dirty="0" smtClean="0"/>
              <a:t>.</a:t>
            </a:r>
            <a:endParaRPr lang="en-US" sz="1400" dirty="0"/>
          </a:p>
          <a:p>
            <a:pPr lvl="0"/>
            <a:r>
              <a:rPr lang="en-US" sz="1600" dirty="0"/>
              <a:t>Maintenance</a:t>
            </a:r>
          </a:p>
          <a:p>
            <a:pPr lvl="1"/>
            <a:r>
              <a:rPr lang="en-US" sz="1400" dirty="0"/>
              <a:t>I</a:t>
            </a:r>
            <a:r>
              <a:rPr lang="en-US" sz="1400" dirty="0" smtClean="0"/>
              <a:t>t </a:t>
            </a:r>
            <a:r>
              <a:rPr lang="en-US" sz="1400" dirty="0"/>
              <a:t>is normal for customers to receive problems from the product from time to time</a:t>
            </a:r>
            <a:r>
              <a:rPr lang="en-US" sz="1400" dirty="0" smtClean="0"/>
              <a:t>.</a:t>
            </a:r>
            <a:endParaRPr lang="en-GB" sz="1400" dirty="0"/>
          </a:p>
        </p:txBody>
      </p:sp>
      <p:pic>
        <p:nvPicPr>
          <p:cNvPr id="4" name="Picture 3" descr="Phases of SDLC diagr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89" y="3791155"/>
            <a:ext cx="2984750" cy="29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5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Syazwani</a:t>
            </a:r>
            <a:r>
              <a:rPr lang="en-GB" dirty="0" smtClean="0"/>
              <a:t> - SDLC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800466"/>
            <a:ext cx="11616743" cy="4023360"/>
          </a:xfrm>
        </p:spPr>
        <p:txBody>
          <a:bodyPr>
            <a:noAutofit/>
          </a:bodyPr>
          <a:lstStyle/>
          <a:p>
            <a:pPr lvl="0"/>
            <a:r>
              <a:rPr lang="en-US" sz="1400" dirty="0"/>
              <a:t>Waterfall Model</a:t>
            </a:r>
          </a:p>
          <a:p>
            <a:pPr lvl="1"/>
            <a:r>
              <a:rPr lang="en-US" sz="1400" dirty="0"/>
              <a:t>E</a:t>
            </a:r>
            <a:r>
              <a:rPr lang="en-US" sz="1400" dirty="0" smtClean="0"/>
              <a:t>ach </a:t>
            </a:r>
            <a:r>
              <a:rPr lang="en-US" sz="1400" dirty="0"/>
              <a:t>phase must be fully completed in order for the next phase to </a:t>
            </a:r>
            <a:r>
              <a:rPr lang="en-US" sz="1400" dirty="0" smtClean="0"/>
              <a:t>begin</a:t>
            </a:r>
            <a:endParaRPr lang="en-US" sz="1400" dirty="0"/>
          </a:p>
          <a:p>
            <a:pPr lvl="1"/>
            <a:r>
              <a:rPr lang="en-US" sz="1400" dirty="0" smtClean="0"/>
              <a:t>Used </a:t>
            </a:r>
            <a:r>
              <a:rPr lang="en-US" sz="1400" dirty="0"/>
              <a:t>for smaller project, as there are no indeterminate </a:t>
            </a:r>
            <a:r>
              <a:rPr lang="en-US" sz="1400" dirty="0" smtClean="0"/>
              <a:t>requirements</a:t>
            </a:r>
          </a:p>
          <a:p>
            <a:pPr lvl="1"/>
            <a:r>
              <a:rPr lang="en-US" sz="1400" dirty="0"/>
              <a:t>R</a:t>
            </a:r>
            <a:r>
              <a:rPr lang="en-US" sz="1400" dirty="0" smtClean="0"/>
              <a:t>eview </a:t>
            </a:r>
            <a:r>
              <a:rPr lang="en-US" sz="1400" dirty="0"/>
              <a:t>to verify if the project is on the right </a:t>
            </a:r>
            <a:r>
              <a:rPr lang="en-US" sz="1400" dirty="0" smtClean="0"/>
              <a:t>path at the end of the project </a:t>
            </a:r>
            <a:r>
              <a:rPr lang="en-US" sz="1400" dirty="0"/>
              <a:t>and to decide whether or not to continue or discard the </a:t>
            </a:r>
            <a:r>
              <a:rPr lang="en-US" sz="1400" dirty="0" smtClean="0"/>
              <a:t>project</a:t>
            </a:r>
            <a:endParaRPr lang="en-US" sz="1400" dirty="0"/>
          </a:p>
          <a:p>
            <a:pPr lvl="0"/>
            <a:r>
              <a:rPr lang="en-US" sz="1400" dirty="0"/>
              <a:t>V-Model</a:t>
            </a:r>
          </a:p>
          <a:p>
            <a:pPr lvl="1"/>
            <a:r>
              <a:rPr lang="en-US" sz="1400" dirty="0" smtClean="0"/>
              <a:t>Each </a:t>
            </a:r>
            <a:r>
              <a:rPr lang="en-US" sz="1400" dirty="0"/>
              <a:t>phase should be completed before the next phase </a:t>
            </a:r>
            <a:r>
              <a:rPr lang="en-US" sz="1400" dirty="0" smtClean="0"/>
              <a:t>begins</a:t>
            </a:r>
          </a:p>
          <a:p>
            <a:pPr lvl="1"/>
            <a:r>
              <a:rPr lang="en-US" sz="1400" dirty="0" smtClean="0"/>
              <a:t>Testing </a:t>
            </a:r>
            <a:r>
              <a:rPr lang="en-US" sz="1400" dirty="0"/>
              <a:t>of the product is planned in parallel with a corresponding phase of </a:t>
            </a:r>
            <a:r>
              <a:rPr lang="en-US" sz="1400" dirty="0" smtClean="0"/>
              <a:t>development</a:t>
            </a:r>
          </a:p>
          <a:p>
            <a:pPr lvl="1"/>
            <a:r>
              <a:rPr lang="en-US" sz="1400" dirty="0" smtClean="0"/>
              <a:t>Both </a:t>
            </a:r>
            <a:r>
              <a:rPr lang="en-US" sz="1400" dirty="0"/>
              <a:t>Business Requirement Specifications (BRS) and System Requirement Specifications (SRS) requirement are needed to begin the life cycle </a:t>
            </a:r>
            <a:r>
              <a:rPr lang="en-US" sz="1400" dirty="0" smtClean="0"/>
              <a:t>model</a:t>
            </a:r>
          </a:p>
          <a:p>
            <a:pPr lvl="1"/>
            <a:r>
              <a:rPr lang="en-US" sz="1400" dirty="0"/>
              <a:t>B</a:t>
            </a:r>
            <a:r>
              <a:rPr lang="en-US" sz="1400" dirty="0" smtClean="0"/>
              <a:t>efore </a:t>
            </a:r>
            <a:r>
              <a:rPr lang="en-US" sz="1400" dirty="0"/>
              <a:t>development starts, a system test plan is created.  This test plan focuses on meeting the functionality specified in the requirements </a:t>
            </a:r>
            <a:r>
              <a:rPr lang="en-US" sz="1400" dirty="0" smtClean="0"/>
              <a:t>gathering</a:t>
            </a:r>
            <a:endParaRPr lang="en-US" sz="1400" dirty="0"/>
          </a:p>
          <a:p>
            <a:pPr lvl="0"/>
            <a:r>
              <a:rPr lang="en-US" sz="1400" dirty="0" smtClean="0"/>
              <a:t>Spiral Model</a:t>
            </a:r>
          </a:p>
          <a:p>
            <a:pPr lvl="1"/>
            <a:r>
              <a:rPr lang="en-US" sz="1400" dirty="0" smtClean="0"/>
              <a:t>Four phases: Planning, Risk Analysis, Engineering and Evaluation Phases</a:t>
            </a:r>
          </a:p>
          <a:p>
            <a:pPr lvl="2"/>
            <a:r>
              <a:rPr lang="en-US" dirty="0" smtClean="0"/>
              <a:t>Planning Phase: BRS and SRS are gathered during this phase</a:t>
            </a:r>
          </a:p>
          <a:p>
            <a:pPr lvl="2"/>
            <a:r>
              <a:rPr lang="en-US" dirty="0" smtClean="0"/>
              <a:t>Risk </a:t>
            </a:r>
            <a:r>
              <a:rPr lang="en-US" dirty="0"/>
              <a:t>Analysis: A process is commenced to identify risk and alternate solutions. A prototype is produced at the end so that if any risk is found during the then alternate solutions are suggested and </a:t>
            </a:r>
            <a:r>
              <a:rPr lang="en-US" dirty="0" smtClean="0"/>
              <a:t>implemented</a:t>
            </a:r>
          </a:p>
          <a:p>
            <a:pPr lvl="2"/>
            <a:r>
              <a:rPr lang="en-US" dirty="0" smtClean="0"/>
              <a:t>Engineering </a:t>
            </a:r>
            <a:r>
              <a:rPr lang="en-US" dirty="0"/>
              <a:t>Phase: Software and testing is </a:t>
            </a:r>
            <a:r>
              <a:rPr lang="en-US" dirty="0" smtClean="0"/>
              <a:t>developed</a:t>
            </a:r>
          </a:p>
          <a:p>
            <a:pPr lvl="2"/>
            <a:r>
              <a:rPr lang="en-US" dirty="0" smtClean="0"/>
              <a:t>Evaluation </a:t>
            </a:r>
            <a:r>
              <a:rPr lang="en-US" dirty="0"/>
              <a:t>phase: This phase allows the customer to evaluate the output of the project to date before the project continues to the next </a:t>
            </a:r>
            <a:r>
              <a:rPr lang="en-US" dirty="0" smtClean="0"/>
              <a:t>spiral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Ronald - SDLC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Stands for “Software Development Life Cycle”</a:t>
            </a:r>
          </a:p>
          <a:p>
            <a:pPr>
              <a:buFont typeface="Arial"/>
              <a:buChar char="•"/>
            </a:pPr>
            <a:r>
              <a:rPr lang="en-SG" dirty="0"/>
              <a:t>A series of phrases, providing models for development and management of a software. </a:t>
            </a:r>
          </a:p>
          <a:p>
            <a:pPr>
              <a:buFont typeface="Arial"/>
              <a:buChar char="•"/>
            </a:pPr>
            <a:r>
              <a:rPr lang="en-SG" dirty="0"/>
              <a:t>The phrases start from an inception of ideas and all to the last phrase the deployment of software</a:t>
            </a:r>
            <a:r>
              <a:rPr lang="en-SG" dirty="0" smtClean="0"/>
              <a:t>.</a:t>
            </a:r>
          </a:p>
          <a:p>
            <a:pPr>
              <a:buFont typeface="Arial"/>
              <a:buChar char="•"/>
            </a:pPr>
            <a:r>
              <a:rPr lang="en-SG" dirty="0" smtClean="0"/>
              <a:t>Models such as waterfall, Unified Process (UP) and Agile Method taken into consideration when developing software</a:t>
            </a:r>
            <a:endParaRPr lang="en-SG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 descr="Screen Shot 2015-05-03 at 10.2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99" y="4295948"/>
            <a:ext cx="3141958" cy="218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51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Syazwani</a:t>
            </a:r>
            <a:r>
              <a:rPr lang="en-GB" dirty="0"/>
              <a:t> </a:t>
            </a:r>
            <a:r>
              <a:rPr lang="en-GB" dirty="0" smtClean="0"/>
              <a:t>– TOR – Product Positioning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459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elf-Check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and </a:t>
            </a:r>
            <a:r>
              <a:rPr lang="en-US" dirty="0" smtClean="0"/>
              <a:t>Self-Check </a:t>
            </a:r>
            <a:r>
              <a:rPr lang="en-US" dirty="0"/>
              <a:t>O</a:t>
            </a:r>
            <a:r>
              <a:rPr lang="en-US" dirty="0" smtClean="0"/>
              <a:t>ut</a:t>
            </a:r>
            <a:endParaRPr lang="en-US" i="1" dirty="0"/>
          </a:p>
          <a:p>
            <a:pPr lvl="1" hangingPunct="0">
              <a:lnSpc>
                <a:spcPct val="150000"/>
              </a:lnSpc>
            </a:pPr>
            <a:r>
              <a:rPr lang="en-US" dirty="0"/>
              <a:t>H</a:t>
            </a:r>
            <a:r>
              <a:rPr lang="en-US" dirty="0" smtClean="0"/>
              <a:t>otel </a:t>
            </a:r>
            <a:r>
              <a:rPr lang="en-US" dirty="0"/>
              <a:t>staffs will have to assign rooms for the guests through the system before the self-check in is confirmed to avoid any mistakes in the room allocation of the </a:t>
            </a:r>
            <a:r>
              <a:rPr lang="en-US" dirty="0" smtClean="0"/>
              <a:t>users</a:t>
            </a:r>
          </a:p>
          <a:p>
            <a:pPr lvl="1" hangingPunct="0">
              <a:lnSpc>
                <a:spcPct val="150000"/>
              </a:lnSpc>
            </a:pPr>
            <a:r>
              <a:rPr lang="en-US" dirty="0" smtClean="0"/>
              <a:t>Self</a:t>
            </a:r>
            <a:r>
              <a:rPr lang="en-US" dirty="0"/>
              <a:t>-check out will include the final payment of any extra charges if applicable before the customer can confirm the check </a:t>
            </a:r>
            <a:r>
              <a:rPr lang="en-US" dirty="0" smtClean="0"/>
              <a:t>out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GB" dirty="0"/>
              <a:t>O</a:t>
            </a:r>
            <a:r>
              <a:rPr lang="en-GB" dirty="0" smtClean="0"/>
              <a:t>nline Help Desk </a:t>
            </a:r>
            <a:r>
              <a:rPr lang="en-GB" dirty="0"/>
              <a:t>F</a:t>
            </a:r>
            <a:r>
              <a:rPr lang="en-GB" dirty="0" smtClean="0"/>
              <a:t>eature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</a:t>
            </a:r>
            <a:r>
              <a:rPr lang="en-GB" dirty="0" smtClean="0"/>
              <a:t>rovide customers to communicate with the hotel staff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Staffs assigned to manage interactions with customers through the website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O</a:t>
            </a:r>
            <a:r>
              <a:rPr lang="en-GB" dirty="0" smtClean="0"/>
              <a:t>nline chat for all customers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</a:t>
            </a:r>
            <a:r>
              <a:rPr lang="en-GB" dirty="0" smtClean="0"/>
              <a:t>sk any queries through the chat and will be getting prompt replies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09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Syazwani</a:t>
            </a:r>
            <a:r>
              <a:rPr lang="en-GB" dirty="0"/>
              <a:t> </a:t>
            </a:r>
            <a:r>
              <a:rPr lang="en-GB" dirty="0" smtClean="0"/>
              <a:t>- Project Plan - </a:t>
            </a:r>
            <a:r>
              <a:rPr lang="en-US" dirty="0"/>
              <a:t>Budget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6" y="2032473"/>
            <a:ext cx="4108359" cy="839516"/>
          </a:xfrm>
        </p:spPr>
        <p:txBody>
          <a:bodyPr>
            <a:normAutofit/>
          </a:bodyPr>
          <a:lstStyle/>
          <a:p>
            <a:r>
              <a:rPr lang="en-GB" dirty="0" smtClean="0"/>
              <a:t>Based on the resources needed, the </a:t>
            </a:r>
            <a:r>
              <a:rPr lang="en-US" dirty="0" smtClean="0"/>
              <a:t>total budget is </a:t>
            </a:r>
            <a:r>
              <a:rPr lang="en-US" b="1" u="sng" dirty="0" smtClean="0"/>
              <a:t>$</a:t>
            </a:r>
            <a:r>
              <a:rPr lang="en-US" b="1" u="sng" dirty="0"/>
              <a:t>32, </a:t>
            </a:r>
            <a:r>
              <a:rPr lang="en-US" b="1" u="sng" dirty="0" smtClean="0"/>
              <a:t>979.52.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 descr="Screen Shot 2015-05-04 at 6.43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5" y="1845734"/>
            <a:ext cx="7021561" cy="43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76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Mervin - SDLC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Software </a:t>
            </a:r>
            <a:r>
              <a:rPr lang="en-US" dirty="0"/>
              <a:t>Development Life Cycle (SDLC) 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Describes </a:t>
            </a:r>
            <a:r>
              <a:rPr lang="en-US" dirty="0"/>
              <a:t>process of planning, creating, testing, and deploying an information system 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Ambiguous</a:t>
            </a:r>
            <a:r>
              <a:rPr lang="en-US" dirty="0"/>
              <a:t>, organized sequence of stages to develop a software </a:t>
            </a:r>
            <a:r>
              <a:rPr lang="en-US" dirty="0" smtClean="0"/>
              <a:t>product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Designs </a:t>
            </a:r>
            <a:r>
              <a:rPr lang="en-US" dirty="0"/>
              <a:t>and develops a software product by providing a list of </a:t>
            </a:r>
            <a:r>
              <a:rPr lang="en-US" dirty="0" smtClean="0"/>
              <a:t>steps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Developers can </a:t>
            </a:r>
            <a:r>
              <a:rPr lang="en-US" dirty="0" smtClean="0"/>
              <a:t>select strategy </a:t>
            </a:r>
            <a:r>
              <a:rPr lang="en-US" dirty="0"/>
              <a:t>to develop the software with </a:t>
            </a:r>
            <a:r>
              <a:rPr lang="en-US" dirty="0" smtClean="0"/>
              <a:t>aid </a:t>
            </a:r>
            <a:r>
              <a:rPr lang="en-US" dirty="0"/>
              <a:t>of </a:t>
            </a:r>
            <a:r>
              <a:rPr lang="en-US" dirty="0" smtClean="0"/>
              <a:t>software </a:t>
            </a:r>
            <a:r>
              <a:rPr lang="en-US" dirty="0"/>
              <a:t>development </a:t>
            </a:r>
            <a:r>
              <a:rPr lang="en-US" dirty="0" smtClean="0"/>
              <a:t>paradigm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Examples of paradigms: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Waterfall Model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Big Bang Model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Spiral Model</a:t>
            </a:r>
          </a:p>
        </p:txBody>
      </p:sp>
    </p:spTree>
    <p:extLst>
      <p:ext uri="{BB962C8B-B14F-4D97-AF65-F5344CB8AC3E}">
        <p14:creationId xmlns:p14="http://schemas.microsoft.com/office/powerpoint/2010/main" val="1787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Mervin </a:t>
            </a:r>
            <a:r>
              <a:rPr lang="en-GB" dirty="0" smtClean="0"/>
              <a:t>– TOR - </a:t>
            </a:r>
            <a:r>
              <a:rPr lang="en-GB" dirty="0"/>
              <a:t>Constraints &amp; Resources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Constraints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Availability of the labs as the labs might have been used for others’ lessons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Other projects we have in hand which will take up a lot of our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Group members’ different schedules will cost us to be inefficient as we are not able to work together most of the time</a:t>
            </a:r>
          </a:p>
          <a:p>
            <a:r>
              <a:rPr lang="en-GB" dirty="0" smtClean="0"/>
              <a:t>Resources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Hardware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 smtClean="0"/>
              <a:t>Operating System (</a:t>
            </a:r>
            <a:r>
              <a:rPr lang="en-GB" dirty="0" err="1" smtClean="0"/>
              <a:t>Eg</a:t>
            </a:r>
            <a:r>
              <a:rPr lang="en-GB" dirty="0" smtClean="0"/>
              <a:t>. Windows, Linux) - </a:t>
            </a:r>
            <a:r>
              <a:rPr lang="en-GB" dirty="0"/>
              <a:t>Supports all known operating </a:t>
            </a:r>
            <a:r>
              <a:rPr lang="en-GB" dirty="0" smtClean="0"/>
              <a:t>systems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/>
              <a:t>Laptop (</a:t>
            </a:r>
            <a:r>
              <a:rPr lang="en-GB" dirty="0" err="1"/>
              <a:t>Eg</a:t>
            </a:r>
            <a:r>
              <a:rPr lang="en-GB" dirty="0"/>
              <a:t>. Lenovo ThinkPad X1 Carbon</a:t>
            </a:r>
            <a:r>
              <a:rPr lang="en-GB" dirty="0" smtClean="0"/>
              <a:t>) - </a:t>
            </a:r>
            <a:r>
              <a:rPr lang="en-GB" dirty="0"/>
              <a:t>At least 512MB RAM, minimum screen resolution 1024x768 and a </a:t>
            </a:r>
            <a:r>
              <a:rPr lang="en-GB" dirty="0" smtClean="0"/>
              <a:t>mouse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/>
              <a:t>Hard </a:t>
            </a:r>
            <a:r>
              <a:rPr lang="en-GB" dirty="0" smtClean="0"/>
              <a:t>Drive - </a:t>
            </a:r>
            <a:r>
              <a:rPr lang="en-GB" dirty="0"/>
              <a:t>Minimum 10GB free </a:t>
            </a:r>
            <a:r>
              <a:rPr lang="en-GB" dirty="0" smtClean="0"/>
              <a:t>space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/>
              <a:t>Laser </a:t>
            </a:r>
            <a:r>
              <a:rPr lang="en-GB" dirty="0" smtClean="0"/>
              <a:t>Printer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Software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/>
              <a:t>Database (</a:t>
            </a:r>
            <a:r>
              <a:rPr lang="en-GB" dirty="0" err="1"/>
              <a:t>Eg</a:t>
            </a:r>
            <a:r>
              <a:rPr lang="en-GB" dirty="0"/>
              <a:t>. MySQL</a:t>
            </a:r>
            <a:r>
              <a:rPr lang="en-GB" dirty="0" smtClean="0"/>
              <a:t>) - </a:t>
            </a:r>
            <a:r>
              <a:rPr lang="en-GB" dirty="0"/>
              <a:t>Able to run on any platform above Microsoft Windows 7 (32 bit)</a:t>
            </a:r>
            <a:endParaRPr lang="en-GB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/>
              <a:t>Software Development Platform (</a:t>
            </a:r>
            <a:r>
              <a:rPr lang="en-GB" dirty="0" err="1"/>
              <a:t>Eg</a:t>
            </a:r>
            <a:r>
              <a:rPr lang="en-GB" dirty="0"/>
              <a:t>. </a:t>
            </a:r>
            <a:r>
              <a:rPr lang="en-GB" dirty="0" err="1"/>
              <a:t>Netbeans</a:t>
            </a:r>
            <a:r>
              <a:rPr lang="en-GB" dirty="0"/>
              <a:t> IDE</a:t>
            </a:r>
            <a:r>
              <a:rPr lang="en-GB" dirty="0" smtClean="0"/>
              <a:t>) - </a:t>
            </a:r>
            <a:r>
              <a:rPr lang="en-GB" dirty="0"/>
              <a:t>Able to run on any platform above Microsoft Windows 7 (32 bit)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132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Mervin - Project Plan - </a:t>
            </a:r>
            <a:r>
              <a:rPr lang="en-US" dirty="0"/>
              <a:t>Risk </a:t>
            </a:r>
            <a:r>
              <a:rPr lang="en-US" dirty="0" smtClean="0"/>
              <a:t>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Possible project risks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Bugs in the system which might cause the system to crash or not function as proper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System might be hacked by other hackers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in the database might sometimes be corrupted</a:t>
            </a:r>
            <a:endParaRPr lang="en-GB" dirty="0"/>
          </a:p>
          <a:p>
            <a:r>
              <a:rPr lang="en-GB" dirty="0" smtClean="0"/>
              <a:t>Likelihood of risks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Rather high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B</a:t>
            </a:r>
            <a:r>
              <a:rPr lang="en-US" dirty="0" smtClean="0"/>
              <a:t>ugs </a:t>
            </a:r>
            <a:r>
              <a:rPr lang="en-US" dirty="0"/>
              <a:t>in </a:t>
            </a:r>
            <a:r>
              <a:rPr lang="en-US" dirty="0" smtClean="0"/>
              <a:t>system </a:t>
            </a:r>
            <a:r>
              <a:rPr lang="en-US" dirty="0"/>
              <a:t>may cause </a:t>
            </a:r>
            <a:r>
              <a:rPr lang="en-US" dirty="0" smtClean="0"/>
              <a:t>some inconvenience </a:t>
            </a:r>
            <a:r>
              <a:rPr lang="en-US" dirty="0"/>
              <a:t>to customers and </a:t>
            </a:r>
            <a:r>
              <a:rPr lang="en-US" dirty="0" smtClean="0"/>
              <a:t>employees (</a:t>
            </a:r>
            <a:r>
              <a:rPr lang="en-US" dirty="0" err="1" smtClean="0"/>
              <a:t>Eg</a:t>
            </a:r>
            <a:r>
              <a:rPr lang="en-US" dirty="0" smtClean="0"/>
              <a:t>. system crash, system unable to process bookings)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System contains private </a:t>
            </a:r>
            <a:r>
              <a:rPr lang="en-US" dirty="0"/>
              <a:t>information of customers like their credit card numbers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 smtClean="0"/>
              <a:t>Technical issues may cause database corruption</a:t>
            </a:r>
            <a:endParaRPr lang="en-GB" dirty="0"/>
          </a:p>
          <a:p>
            <a:r>
              <a:rPr lang="en-GB" dirty="0" smtClean="0"/>
              <a:t>Risk reduction strategies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onstantly update system to get rid of bugs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</a:t>
            </a:r>
            <a:r>
              <a:rPr lang="en-US" dirty="0" smtClean="0"/>
              <a:t>mplement anti-hack </a:t>
            </a:r>
            <a:r>
              <a:rPr lang="en-US" dirty="0"/>
              <a:t>software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onstantly </a:t>
            </a:r>
            <a:r>
              <a:rPr lang="en-US"/>
              <a:t>backup </a:t>
            </a:r>
            <a:r>
              <a:rPr lang="en-US" smtClean="0"/>
              <a:t>database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844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Ronald - Why SDLC?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GB" dirty="0" smtClean="0"/>
              <a:t>Cost efficient </a:t>
            </a:r>
          </a:p>
          <a:p>
            <a:pPr>
              <a:buFont typeface="Arial"/>
              <a:buChar char="•"/>
            </a:pPr>
            <a:r>
              <a:rPr lang="en-GB" dirty="0" smtClean="0"/>
              <a:t>Much active than other software developed</a:t>
            </a:r>
          </a:p>
          <a:p>
            <a:pPr>
              <a:buFont typeface="Arial"/>
              <a:buChar char="•"/>
            </a:pPr>
            <a:r>
              <a:rPr lang="en-US" dirty="0"/>
              <a:t>Stable and reliable to be consumer by customers.</a:t>
            </a:r>
          </a:p>
          <a:p>
            <a:pPr>
              <a:buFont typeface="Arial"/>
              <a:buChar char="•"/>
            </a:pPr>
            <a:r>
              <a:rPr lang="en-US" dirty="0"/>
              <a:t>Higher quality software developed.</a:t>
            </a:r>
          </a:p>
          <a:p>
            <a:pPr>
              <a:buFont typeface="Arial"/>
              <a:buChar char="•"/>
            </a:pPr>
            <a:r>
              <a:rPr lang="en-US" dirty="0"/>
              <a:t>SDLC models are easy to execute and understand.</a:t>
            </a:r>
          </a:p>
          <a:p>
            <a:pPr>
              <a:buFont typeface="Arial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0470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Ronald – SDLC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GB" dirty="0" smtClean="0"/>
              <a:t>Waterfall model </a:t>
            </a:r>
          </a:p>
          <a:p>
            <a:pPr>
              <a:buFont typeface="Arial"/>
              <a:buChar char="•"/>
            </a:pPr>
            <a:r>
              <a:rPr lang="en-GB" dirty="0" smtClean="0"/>
              <a:t>Dividing task into smaller components making it more manageable.</a:t>
            </a:r>
          </a:p>
          <a:p>
            <a:pPr>
              <a:buFont typeface="Arial"/>
              <a:buChar char="•"/>
            </a:pPr>
            <a:r>
              <a:rPr lang="en-GB" dirty="0" smtClean="0"/>
              <a:t>Each task produce quality results that aid to the project as a whole.</a:t>
            </a:r>
          </a:p>
          <a:p>
            <a:pPr>
              <a:buFont typeface="Arial"/>
              <a:buChar char="•"/>
            </a:pPr>
            <a:r>
              <a:rPr lang="en-GB" dirty="0" smtClean="0"/>
              <a:t>Activities are deal one at a time.</a:t>
            </a:r>
          </a:p>
          <a:p>
            <a:pPr>
              <a:buFont typeface="Arial"/>
              <a:buChar char="•"/>
            </a:pPr>
            <a:r>
              <a:rPr lang="en-GB" dirty="0" smtClean="0"/>
              <a:t>Prevent stockpiling errors and hinder software developments.</a:t>
            </a:r>
          </a:p>
          <a:p>
            <a:pPr>
              <a:buFont typeface="Arial"/>
              <a:buChar char="•"/>
            </a:pPr>
            <a:r>
              <a:rPr lang="en-GB" dirty="0" smtClean="0"/>
              <a:t>Most suitable for software developing software that are previous available.</a:t>
            </a:r>
          </a:p>
          <a:p>
            <a:pPr>
              <a:buFont typeface="Arial"/>
              <a:buChar char="•"/>
            </a:pPr>
            <a:r>
              <a:rPr lang="en-GB" dirty="0" smtClean="0"/>
              <a:t>Visibility of the outcome of the software is clear roughly.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>
              <a:buFont typeface="Arial"/>
              <a:buChar char="•"/>
            </a:pPr>
            <a:endParaRPr lang="en-GB" dirty="0" smtClean="0"/>
          </a:p>
          <a:p>
            <a:pPr>
              <a:buFont typeface="Arial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2180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Ronald – SDLC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GB" dirty="0" smtClean="0"/>
              <a:t>Unified Process (UP)</a:t>
            </a:r>
          </a:p>
          <a:p>
            <a:pPr>
              <a:buFont typeface="Arial"/>
              <a:buChar char="•"/>
            </a:pPr>
            <a:r>
              <a:rPr lang="en-GB" dirty="0" smtClean="0"/>
              <a:t>Develops software process in iterations fashion.</a:t>
            </a:r>
          </a:p>
          <a:p>
            <a:pPr>
              <a:buFont typeface="Arial"/>
              <a:buChar char="•"/>
            </a:pPr>
            <a:r>
              <a:rPr lang="en-GB" dirty="0" smtClean="0"/>
              <a:t>Each phrase will consist of one or more iterations.</a:t>
            </a:r>
          </a:p>
          <a:p>
            <a:pPr>
              <a:buFont typeface="Arial"/>
              <a:buChar char="•"/>
            </a:pPr>
            <a:r>
              <a:rPr lang="en-US" dirty="0"/>
              <a:t>Each of the iteration will consist of analysis, designs, coding and testing.</a:t>
            </a:r>
            <a:r>
              <a:rPr lang="en-SG" dirty="0"/>
              <a:t> </a:t>
            </a:r>
          </a:p>
          <a:p>
            <a:pPr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teration </a:t>
            </a:r>
            <a:r>
              <a:rPr lang="en-US" dirty="0"/>
              <a:t>method in UP models allows software first developed in small </a:t>
            </a:r>
            <a:r>
              <a:rPr lang="en-US" dirty="0" smtClean="0"/>
              <a:t>scale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the steps taken are carefully </a:t>
            </a:r>
            <a:r>
              <a:rPr lang="en-US" dirty="0" smtClean="0"/>
              <a:t>monitor</a:t>
            </a:r>
            <a:r>
              <a:rPr lang="en-SG" dirty="0" smtClean="0"/>
              <a:t>.</a:t>
            </a:r>
          </a:p>
          <a:p>
            <a:pPr>
              <a:buFont typeface="Arial"/>
              <a:buChar char="•"/>
            </a:pPr>
            <a:r>
              <a:rPr lang="en-US" dirty="0"/>
              <a:t>Each </a:t>
            </a:r>
            <a:r>
              <a:rPr lang="en-US" dirty="0" smtClean="0"/>
              <a:t>cycle </a:t>
            </a:r>
            <a:r>
              <a:rPr lang="en-US" dirty="0"/>
              <a:t>will produces a better version software compared to the </a:t>
            </a:r>
            <a:r>
              <a:rPr lang="en-US" dirty="0" smtClean="0"/>
              <a:t>last</a:t>
            </a:r>
            <a:r>
              <a:rPr lang="en-SG" dirty="0" smtClean="0"/>
              <a:t>.</a:t>
            </a:r>
          </a:p>
          <a:p>
            <a:pPr>
              <a:buFont typeface="Arial"/>
              <a:buChar char="•"/>
            </a:pPr>
            <a:r>
              <a:rPr lang="en-SG" dirty="0" smtClean="0"/>
              <a:t>The process will carry on until the software is developed.</a:t>
            </a:r>
            <a:endParaRPr lang="en-GB" dirty="0" smtClean="0"/>
          </a:p>
          <a:p>
            <a:pPr>
              <a:buFont typeface="Arial"/>
              <a:buChar char="•"/>
            </a:pPr>
            <a:endParaRPr lang="en-GB" dirty="0" smtClean="0"/>
          </a:p>
          <a:p>
            <a:pPr>
              <a:buFont typeface="Arial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5157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Ronald – SDLC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0093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GB" dirty="0" smtClean="0"/>
              <a:t>Agile </a:t>
            </a:r>
          </a:p>
          <a:p>
            <a:pPr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opportunities to assess the direction throughout the development </a:t>
            </a:r>
            <a:r>
              <a:rPr lang="en-US" dirty="0" smtClean="0"/>
              <a:t>lifecycle</a:t>
            </a:r>
            <a:r>
              <a:rPr lang="en-SG" dirty="0" smtClean="0"/>
              <a:t>.</a:t>
            </a:r>
          </a:p>
          <a:p>
            <a:pPr>
              <a:buFont typeface="Arial"/>
              <a:buChar char="•"/>
            </a:pPr>
            <a:r>
              <a:rPr lang="en-US" dirty="0"/>
              <a:t>Regular cadences of work also know as </a:t>
            </a:r>
            <a:r>
              <a:rPr lang="en-US" dirty="0" smtClean="0"/>
              <a:t>sprints</a:t>
            </a:r>
            <a:r>
              <a:rPr lang="en-SG" dirty="0" smtClean="0"/>
              <a:t>.</a:t>
            </a:r>
          </a:p>
          <a:p>
            <a:pPr>
              <a:buFont typeface="Arial"/>
              <a:buChar char="•"/>
            </a:pPr>
            <a:r>
              <a:rPr lang="en-GB" dirty="0" smtClean="0"/>
              <a:t>Produces a shippable product increment.</a:t>
            </a:r>
          </a:p>
          <a:p>
            <a:pPr>
              <a:buFont typeface="Arial"/>
              <a:buChar char="•"/>
            </a:pPr>
            <a:r>
              <a:rPr lang="en-GB" dirty="0" smtClean="0"/>
              <a:t>Focus on </a:t>
            </a:r>
            <a:r>
              <a:rPr lang="en-US" dirty="0"/>
              <a:t>repetition of abbreviated work cycles as well as functional product the team wish to develop.</a:t>
            </a:r>
            <a:r>
              <a:rPr lang="en-SG" dirty="0"/>
              <a:t> </a:t>
            </a:r>
            <a:endParaRPr lang="en-SG" dirty="0" smtClean="0"/>
          </a:p>
          <a:p>
            <a:pPr>
              <a:buFont typeface="Arial"/>
              <a:buChar char="•"/>
            </a:pPr>
            <a:r>
              <a:rPr lang="en-US" dirty="0"/>
              <a:t>E</a:t>
            </a:r>
            <a:r>
              <a:rPr lang="en-US" dirty="0" smtClean="0"/>
              <a:t>very </a:t>
            </a:r>
            <a:r>
              <a:rPr lang="en-US" dirty="0"/>
              <a:t>phrase of development from requirements to design is continually revisited</a:t>
            </a:r>
            <a:r>
              <a:rPr lang="en-SG" dirty="0"/>
              <a:t> </a:t>
            </a:r>
            <a:endParaRPr lang="en-SG" dirty="0" smtClean="0"/>
          </a:p>
          <a:p>
            <a:pPr>
              <a:buFont typeface="Arial"/>
              <a:buChar char="•"/>
            </a:pPr>
            <a:r>
              <a:rPr lang="en-US" dirty="0"/>
              <a:t>Using “inspect and adapt” approach</a:t>
            </a:r>
            <a:r>
              <a:rPr lang="en-SG" dirty="0"/>
              <a:t> </a:t>
            </a:r>
            <a:r>
              <a:rPr lang="en-SG" dirty="0" smtClean="0"/>
              <a:t>to </a:t>
            </a:r>
            <a:r>
              <a:rPr lang="en-US" dirty="0"/>
              <a:t>reduces the development cost and time to market.</a:t>
            </a:r>
            <a:r>
              <a:rPr lang="en-SG" dirty="0"/>
              <a:t> </a:t>
            </a:r>
            <a:endParaRPr lang="en-SG" dirty="0" smtClean="0"/>
          </a:p>
          <a:p>
            <a:pPr>
              <a:buFont typeface="Arial"/>
              <a:buChar char="•"/>
            </a:pPr>
            <a:r>
              <a:rPr lang="en-US" dirty="0"/>
              <a:t>Agile development helps corporates to build the right system/software. 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/>
              <a:t>A</a:t>
            </a:r>
            <a:r>
              <a:rPr lang="en-US" smtClean="0"/>
              <a:t>gile </a:t>
            </a:r>
            <a:r>
              <a:rPr lang="en-US" dirty="0"/>
              <a:t>will be empower earns to repeatedly re-plan their release to optimize its value throughout </a:t>
            </a:r>
            <a:r>
              <a:rPr lang="en-US"/>
              <a:t>the </a:t>
            </a:r>
            <a:r>
              <a:rPr lang="en-US" smtClean="0"/>
              <a:t>development.</a:t>
            </a:r>
            <a:endParaRPr lang="en-US" dirty="0" smtClean="0"/>
          </a:p>
          <a:p>
            <a:pPr>
              <a:buFont typeface="Arial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408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Ronald </a:t>
            </a:r>
            <a:r>
              <a:rPr lang="en-GB" dirty="0" smtClean="0"/>
              <a:t>– TOR -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GB" dirty="0" smtClean="0"/>
              <a:t>Develop a booking system usable by customers and staff.</a:t>
            </a:r>
          </a:p>
          <a:p>
            <a:pPr>
              <a:buFont typeface="Arial"/>
              <a:buChar char="•"/>
            </a:pPr>
            <a:r>
              <a:rPr lang="en-GB" dirty="0" smtClean="0"/>
              <a:t>Allowing customers to book hotel rooms via Internet by themselves.</a:t>
            </a:r>
          </a:p>
          <a:p>
            <a:pPr>
              <a:buFont typeface="Arial"/>
              <a:buChar char="•"/>
            </a:pPr>
            <a:r>
              <a:rPr lang="en-GB" dirty="0" smtClean="0"/>
              <a:t>Implementing payment module to allow easy payment via the Internet to hotel for booking.</a:t>
            </a:r>
          </a:p>
          <a:p>
            <a:pPr>
              <a:buFont typeface="Arial"/>
              <a:buChar char="•"/>
            </a:pPr>
            <a:r>
              <a:rPr lang="en-GB" dirty="0" smtClean="0"/>
              <a:t>Customers are able to manage and view hotel bookings.</a:t>
            </a:r>
          </a:p>
          <a:p>
            <a:pPr>
              <a:buFont typeface="Arial"/>
              <a:buChar char="•"/>
            </a:pPr>
            <a:r>
              <a:rPr lang="en-GB" dirty="0" smtClean="0"/>
              <a:t>Customers are able to update and cancel </a:t>
            </a:r>
            <a:r>
              <a:rPr lang="en-GB" dirty="0"/>
              <a:t>b</a:t>
            </a:r>
            <a:r>
              <a:rPr lang="en-GB" dirty="0" smtClean="0"/>
              <a:t>ookings via their account.</a:t>
            </a:r>
          </a:p>
          <a:p>
            <a:pPr>
              <a:buFont typeface="Arial"/>
              <a:buChar char="•"/>
            </a:pPr>
            <a:r>
              <a:rPr lang="en-GB" dirty="0" smtClean="0"/>
              <a:t>Also develop a housekeeping system plan and monitor cleaning schedules.</a:t>
            </a:r>
          </a:p>
          <a:p>
            <a:pPr>
              <a:buFont typeface="Arial"/>
              <a:buChar char="•"/>
            </a:pPr>
            <a:r>
              <a:rPr lang="en-GB" dirty="0" smtClean="0"/>
              <a:t>Allowing on desk staff at the counter to know the status of the room.</a:t>
            </a:r>
          </a:p>
          <a:p>
            <a:pPr>
              <a:buFont typeface="Arial"/>
              <a:buChar char="•"/>
            </a:pPr>
            <a:r>
              <a:rPr lang="en-GB" dirty="0" smtClean="0"/>
              <a:t>Improving communication between cleaning crew and counter staff.</a:t>
            </a:r>
          </a:p>
          <a:p>
            <a:pPr>
              <a:buFont typeface="Arial"/>
              <a:buChar char="•"/>
            </a:pPr>
            <a:r>
              <a:rPr lang="en-GB" dirty="0" smtClean="0"/>
              <a:t>Hence, efficient service will be provided, assuring a comfortable stay for clients.</a:t>
            </a:r>
          </a:p>
          <a:p>
            <a:pPr>
              <a:buFont typeface="Arial"/>
              <a:buChar char="•"/>
            </a:pPr>
            <a:endParaRPr lang="en-GB" dirty="0" smtClean="0"/>
          </a:p>
          <a:p>
            <a:pPr>
              <a:buFont typeface="Arial"/>
              <a:buChar char="•"/>
            </a:pPr>
            <a:endParaRPr lang="en-GB" dirty="0" smtClean="0"/>
          </a:p>
          <a:p>
            <a:pPr>
              <a:buFont typeface="Arial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7025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Ronald -</a:t>
            </a:r>
            <a:r>
              <a:rPr lang="en-GB" dirty="0" smtClean="0"/>
              <a:t> Project Plan - </a:t>
            </a:r>
            <a:r>
              <a:rPr lang="en-US" dirty="0"/>
              <a:t>Project Scheduling</a:t>
            </a:r>
            <a:endParaRPr lang="en-GB" dirty="0"/>
          </a:p>
        </p:txBody>
      </p:sp>
      <p:pic>
        <p:nvPicPr>
          <p:cNvPr id="6" name="Picture 5" descr="Screen Shot 2015-05-05 at 11.44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07" y="1925044"/>
            <a:ext cx="10171625" cy="103783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3271441"/>
            <a:ext cx="10058400" cy="3098247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GB" dirty="0" smtClean="0"/>
              <a:t>HMS software development plan</a:t>
            </a:r>
          </a:p>
          <a:p>
            <a:pPr>
              <a:buFont typeface="Arial"/>
              <a:buChar char="•"/>
            </a:pPr>
            <a:r>
              <a:rPr lang="en-GB" dirty="0" smtClean="0"/>
              <a:t>Development team: </a:t>
            </a:r>
            <a:r>
              <a:rPr lang="en-GB" dirty="0" err="1" smtClean="0"/>
              <a:t>Faizal</a:t>
            </a:r>
            <a:r>
              <a:rPr lang="en-GB" dirty="0" smtClean="0"/>
              <a:t>,</a:t>
            </a:r>
            <a:r>
              <a:rPr lang="en-GB" dirty="0"/>
              <a:t> </a:t>
            </a:r>
            <a:r>
              <a:rPr lang="en-GB" dirty="0" smtClean="0"/>
              <a:t>Ronald, </a:t>
            </a:r>
            <a:r>
              <a:rPr lang="en-GB" dirty="0" err="1" smtClean="0"/>
              <a:t>Syazwani</a:t>
            </a:r>
            <a:r>
              <a:rPr lang="en-GB" dirty="0" smtClean="0"/>
              <a:t> &amp; Mervin</a:t>
            </a:r>
          </a:p>
          <a:p>
            <a:pPr>
              <a:buFont typeface="Arial"/>
              <a:buChar char="•"/>
            </a:pPr>
            <a:r>
              <a:rPr lang="en-GB" dirty="0" smtClean="0"/>
              <a:t>Starting date: 21 April 2015</a:t>
            </a:r>
          </a:p>
          <a:p>
            <a:pPr>
              <a:buFont typeface="Arial"/>
              <a:buChar char="•"/>
            </a:pPr>
            <a:r>
              <a:rPr lang="en-GB" dirty="0" smtClean="0"/>
              <a:t>Release date: 8 June 2015</a:t>
            </a:r>
          </a:p>
          <a:p>
            <a:pPr>
              <a:buFont typeface="Arial"/>
              <a:buChar char="•"/>
            </a:pPr>
            <a:r>
              <a:rPr lang="en-GB" dirty="0" smtClean="0"/>
              <a:t>Total days: 35 days</a:t>
            </a:r>
          </a:p>
          <a:p>
            <a:pPr>
              <a:buFont typeface="Arial"/>
              <a:buChar char="•"/>
            </a:pPr>
            <a:r>
              <a:rPr lang="en-GB" dirty="0" smtClean="0"/>
              <a:t>Five phrases: Planning, Design, Prototype1, Prototype 2, Prototype 3 and deployment. (Order from left to right)</a:t>
            </a:r>
          </a:p>
          <a:p>
            <a:pPr>
              <a:buFont typeface="Arial"/>
              <a:buChar char="•"/>
            </a:pPr>
            <a:r>
              <a:rPr lang="en-GB" dirty="0" smtClean="0"/>
              <a:t>5 milestones included</a:t>
            </a:r>
          </a:p>
          <a:p>
            <a:pPr>
              <a:buFont typeface="Arial"/>
              <a:buChar char="•"/>
            </a:pPr>
            <a:endParaRPr lang="en-GB" dirty="0" smtClean="0"/>
          </a:p>
          <a:p>
            <a:pPr>
              <a:buFont typeface="Arial"/>
              <a:buChar char="•"/>
            </a:pPr>
            <a:endParaRPr lang="en-GB" dirty="0" smtClean="0"/>
          </a:p>
          <a:p>
            <a:pPr>
              <a:buFont typeface="Arial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6131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Ronald -</a:t>
            </a:r>
            <a:r>
              <a:rPr lang="en-GB" dirty="0" smtClean="0"/>
              <a:t> Project Plan - </a:t>
            </a:r>
            <a:r>
              <a:rPr lang="en-US" dirty="0"/>
              <a:t>Project Scheduling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3271441"/>
            <a:ext cx="10058400" cy="309824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en-GB" dirty="0" smtClean="0"/>
          </a:p>
          <a:p>
            <a:pPr>
              <a:buFont typeface="Arial"/>
              <a:buChar char="•"/>
            </a:pPr>
            <a:endParaRPr lang="en-GB" dirty="0" smtClean="0"/>
          </a:p>
          <a:p>
            <a:pPr>
              <a:buFont typeface="Arial"/>
              <a:buChar char="•"/>
            </a:pPr>
            <a:endParaRPr lang="en-GB" dirty="0" smtClean="0"/>
          </a:p>
        </p:txBody>
      </p:sp>
      <p:pic>
        <p:nvPicPr>
          <p:cNvPr id="3" name="Picture 2" descr="Screen Shot 2015-05-05 at 11.41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8" y="2161398"/>
            <a:ext cx="11430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68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1904</Words>
  <Application>Microsoft Office PowerPoint</Application>
  <PresentationFormat>Widescreen</PresentationFormat>
  <Paragraphs>197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SWEN</vt:lpstr>
      <vt:lpstr>Ronald - SDLC</vt:lpstr>
      <vt:lpstr>Ronald - Why SDLC?</vt:lpstr>
      <vt:lpstr>Ronald – SDLC Models</vt:lpstr>
      <vt:lpstr>Ronald – SDLC Models</vt:lpstr>
      <vt:lpstr>Ronald – SDLC Models</vt:lpstr>
      <vt:lpstr>Ronald – TOR - Objective</vt:lpstr>
      <vt:lpstr>Ronald - Project Plan - Project Scheduling</vt:lpstr>
      <vt:lpstr>Ronald - Project Plan - Project Scheduling</vt:lpstr>
      <vt:lpstr>Faizal - SDLC</vt:lpstr>
      <vt:lpstr>Faizal - SDLC</vt:lpstr>
      <vt:lpstr>Faizal - SDLC</vt:lpstr>
      <vt:lpstr>Faizal – TOR - Scope</vt:lpstr>
      <vt:lpstr>Faizal – TOR – Approach and Methodology</vt:lpstr>
      <vt:lpstr>Faizal – TOR – Approach and Methodology</vt:lpstr>
      <vt:lpstr>Faizal - Project Plan - Work Breakdown</vt:lpstr>
      <vt:lpstr>Syazwani - SDLC</vt:lpstr>
      <vt:lpstr>Syazwani - SDLC</vt:lpstr>
      <vt:lpstr>Syazwani - SDLC</vt:lpstr>
      <vt:lpstr>Syazwani – TOR – Product Positioning</vt:lpstr>
      <vt:lpstr>Syazwani - Project Plan - Budget Planning</vt:lpstr>
      <vt:lpstr>Mervin - SDLC</vt:lpstr>
      <vt:lpstr>Mervin – TOR - Constraints &amp; Resources </vt:lpstr>
      <vt:lpstr>Mervin - Project Plan - Risk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</dc:title>
  <dc:creator>Mohamed Faizal</dc:creator>
  <cp:lastModifiedBy>Mohamed Faizal</cp:lastModifiedBy>
  <cp:revision>17</cp:revision>
  <dcterms:created xsi:type="dcterms:W3CDTF">2015-05-04T08:56:42Z</dcterms:created>
  <dcterms:modified xsi:type="dcterms:W3CDTF">2015-05-05T05:48:50Z</dcterms:modified>
</cp:coreProperties>
</file>