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2"/>
  </p:notesMasterIdLst>
  <p:sldIdLst>
    <p:sldId id="256" r:id="rId2"/>
    <p:sldId id="257" r:id="rId3"/>
    <p:sldId id="268" r:id="rId4"/>
    <p:sldId id="270" r:id="rId5"/>
    <p:sldId id="277" r:id="rId6"/>
    <p:sldId id="262" r:id="rId7"/>
    <p:sldId id="258" r:id="rId8"/>
    <p:sldId id="263" r:id="rId9"/>
    <p:sldId id="267" r:id="rId10"/>
    <p:sldId id="278" r:id="rId11"/>
    <p:sldId id="279" r:id="rId12"/>
    <p:sldId id="280" r:id="rId13"/>
    <p:sldId id="265" r:id="rId14"/>
    <p:sldId id="269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AD741-1F9D-4B09-B0C4-477665E0BA00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1D569-FCC7-481A-B114-110E08FDC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06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rest</a:t>
            </a:r>
            <a:r>
              <a:rPr lang="en-US" baseline="0" dirty="0" smtClean="0"/>
              <a:t> of the details is in the SRS report. This is just a preview of the data dictionary.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3438B-3A0B-5543-8817-8C342F9333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5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BDFE-F897-40CE-92E4-52AE818E886E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261B-96F3-4935-9A97-688D1401D63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88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BDFE-F897-40CE-92E4-52AE818E886E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261B-96F3-4935-9A97-688D1401D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29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BDFE-F897-40CE-92E4-52AE818E886E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261B-96F3-4935-9A97-688D1401D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65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BDFE-F897-40CE-92E4-52AE818E886E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261B-96F3-4935-9A97-688D1401D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87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BDFE-F897-40CE-92E4-52AE818E886E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261B-96F3-4935-9A97-688D1401D63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36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BDFE-F897-40CE-92E4-52AE818E886E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261B-96F3-4935-9A97-688D1401D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803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BDFE-F897-40CE-92E4-52AE818E886E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261B-96F3-4935-9A97-688D1401D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06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BDFE-F897-40CE-92E4-52AE818E886E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261B-96F3-4935-9A97-688D1401D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46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BDFE-F897-40CE-92E4-52AE818E886E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261B-96F3-4935-9A97-688D1401D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9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48BDFE-F897-40CE-92E4-52AE818E886E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75261B-96F3-4935-9A97-688D1401D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33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BDFE-F897-40CE-92E4-52AE818E886E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261B-96F3-4935-9A97-688D1401D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21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48BDFE-F897-40CE-92E4-52AE818E886E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475261B-96F3-4935-9A97-688D1401D63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25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SWEN Assignment 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Done By: Faizal, Ronald, Syazwani, Mervin </a:t>
            </a:r>
          </a:p>
          <a:p>
            <a:r>
              <a:rPr lang="en-GB" dirty="0" smtClean="0"/>
              <a:t>P02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208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User Interface Design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User </a:t>
            </a:r>
            <a:r>
              <a:rPr lang="en-GB" dirty="0" smtClean="0"/>
              <a:t>Interface (UI) </a:t>
            </a:r>
            <a:r>
              <a:rPr lang="en-GB" dirty="0"/>
              <a:t>Design?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The design of user interfaces for machines and software to maximize user experience</a:t>
            </a:r>
          </a:p>
          <a:p>
            <a:r>
              <a:rPr lang="en-GB" dirty="0" smtClean="0"/>
              <a:t>Goal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allow users to achieve their goals in </a:t>
            </a:r>
            <a:r>
              <a:rPr lang="en-US" dirty="0" smtClean="0"/>
              <a:t>a simple </a:t>
            </a:r>
            <a:r>
              <a:rPr lang="en-US" dirty="0"/>
              <a:t>and efficient manner</a:t>
            </a:r>
            <a:endParaRPr lang="en-GB" dirty="0" smtClean="0"/>
          </a:p>
          <a:p>
            <a:r>
              <a:rPr lang="en-GB" dirty="0" smtClean="0"/>
              <a:t>Form of UI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Windows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A</a:t>
            </a:r>
            <a:r>
              <a:rPr lang="en-US" dirty="0" smtClean="0"/>
              <a:t>llows </a:t>
            </a:r>
            <a:r>
              <a:rPr lang="en-US" dirty="0"/>
              <a:t>access to system resources on </a:t>
            </a:r>
            <a:r>
              <a:rPr lang="en-US" dirty="0" smtClean="0"/>
              <a:t>computer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L</a:t>
            </a:r>
            <a:r>
              <a:rPr lang="en-US" dirty="0" smtClean="0"/>
              <a:t>evel </a:t>
            </a:r>
            <a:r>
              <a:rPr lang="en-US" dirty="0"/>
              <a:t>of access can be restricted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1263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User Interface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screen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2 textboxes (Customer/Staff ID, Password)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1 button (Login)</a:t>
            </a:r>
            <a:endParaRPr lang="en-US" dirty="0"/>
          </a:p>
          <a:p>
            <a:r>
              <a:rPr lang="en-US" dirty="0" smtClean="0"/>
              <a:t>Booking screen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4 buttons (</a:t>
            </a:r>
            <a:r>
              <a:rPr lang="en-US" dirty="0"/>
              <a:t>Create </a:t>
            </a:r>
            <a:r>
              <a:rPr lang="en-US" dirty="0" smtClean="0"/>
              <a:t>Booking, </a:t>
            </a:r>
            <a:r>
              <a:rPr lang="en-US" dirty="0"/>
              <a:t>Retrieve </a:t>
            </a:r>
            <a:r>
              <a:rPr lang="en-US" dirty="0" smtClean="0"/>
              <a:t>Booking, </a:t>
            </a:r>
            <a:r>
              <a:rPr lang="en-US" dirty="0"/>
              <a:t>Update </a:t>
            </a:r>
            <a:r>
              <a:rPr lang="en-US" dirty="0" smtClean="0"/>
              <a:t>Booking, Cancel Booking)</a:t>
            </a:r>
          </a:p>
          <a:p>
            <a:r>
              <a:rPr lang="en-US" dirty="0" smtClean="0"/>
              <a:t>Check-in screen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1 button (Modify Check-in)</a:t>
            </a:r>
          </a:p>
          <a:p>
            <a:r>
              <a:rPr lang="en-US" dirty="0" smtClean="0"/>
              <a:t>Checkout screen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2 buttons (Checkout, Cancel)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2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User Interface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Record screen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2 buttons (Add Record, Update Record)</a:t>
            </a:r>
            <a:endParaRPr lang="en-US" dirty="0"/>
          </a:p>
          <a:p>
            <a:r>
              <a:rPr lang="en-US" dirty="0"/>
              <a:t>Administer Room screen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2 drop-down list (Room No., Room Type)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1 button (Check Availability)</a:t>
            </a:r>
          </a:p>
          <a:p>
            <a:r>
              <a:rPr lang="en-US" dirty="0" smtClean="0"/>
              <a:t>Administer </a:t>
            </a:r>
            <a:r>
              <a:rPr lang="en-US" dirty="0"/>
              <a:t>Users screen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4 buttons (Create User, Change Password, Modify User, Delete User)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09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Program Design</a:t>
            </a:r>
            <a:endParaRPr lang="en-GB" b="1" dirty="0"/>
          </a:p>
        </p:txBody>
      </p:sp>
      <p:pic>
        <p:nvPicPr>
          <p:cNvPr id="4" name="Picture 3" descr="Hotel Management Syste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38" y="2066910"/>
            <a:ext cx="4332628" cy="4390089"/>
          </a:xfrm>
          <a:prstGeom prst="rect">
            <a:avLst/>
          </a:prstGeom>
        </p:spPr>
      </p:pic>
      <p:pic>
        <p:nvPicPr>
          <p:cNvPr id="5" name="Picture 4" descr="Booking VOP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407" y="2108173"/>
            <a:ext cx="5914566" cy="387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5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Program </a:t>
            </a:r>
            <a:r>
              <a:rPr lang="en-GB" b="1" dirty="0" smtClean="0"/>
              <a:t>Design</a:t>
            </a:r>
            <a:endParaRPr lang="en-GB" b="1" dirty="0"/>
          </a:p>
        </p:txBody>
      </p:sp>
      <p:pic>
        <p:nvPicPr>
          <p:cNvPr id="3" name="Picture 2" descr="Housekeeping and Staff Management VOP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78" y="2632736"/>
            <a:ext cx="5901338" cy="3555847"/>
          </a:xfrm>
          <a:prstGeom prst="rect">
            <a:avLst/>
          </a:prstGeom>
        </p:spPr>
      </p:pic>
      <p:pic>
        <p:nvPicPr>
          <p:cNvPr id="4" name="Picture 3" descr="Report VOP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226" y="2632130"/>
            <a:ext cx="5842684" cy="3632123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71975" y="2090308"/>
            <a:ext cx="10983705" cy="4127699"/>
          </a:xfrm>
        </p:spPr>
        <p:txBody>
          <a:bodyPr/>
          <a:lstStyle/>
          <a:p>
            <a:r>
              <a:rPr lang="en-US" dirty="0" smtClean="0"/>
              <a:t>Housekeeping &amp; Staff Management VOPC                              Report VOPC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083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8716"/>
          </a:xfrm>
        </p:spPr>
        <p:txBody>
          <a:bodyPr/>
          <a:lstStyle/>
          <a:p>
            <a:r>
              <a:rPr lang="en-GB" b="1" dirty="0" smtClean="0"/>
              <a:t>Database Design</a:t>
            </a:r>
            <a:endParaRPr lang="en-GB" b="1" dirty="0"/>
          </a:p>
        </p:txBody>
      </p:sp>
      <p:pic>
        <p:nvPicPr>
          <p:cNvPr id="6" name="Picture 5" descr="Swen new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47" y="1208730"/>
            <a:ext cx="10753129" cy="538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5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and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u"/>
            </a:pPr>
            <a:r>
              <a:rPr lang="en-US" dirty="0" smtClean="0"/>
              <a:t>Adopting normalized schema for the database design.</a:t>
            </a:r>
          </a:p>
          <a:p>
            <a:pPr>
              <a:buFont typeface="Wingdings" charset="2"/>
              <a:buChar char="u"/>
            </a:pPr>
            <a:r>
              <a:rPr lang="en-US" dirty="0" smtClean="0"/>
              <a:t>Using OLTP as the main inspiration for the design.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deciding to use OLTP?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u"/>
            </a:pPr>
            <a:r>
              <a:rPr lang="en-US" dirty="0" smtClean="0"/>
              <a:t>Less complex.</a:t>
            </a:r>
          </a:p>
          <a:p>
            <a:pPr>
              <a:buFont typeface="Wingdings" charset="2"/>
              <a:buChar char="u"/>
            </a:pPr>
            <a:r>
              <a:rPr lang="en-US" dirty="0" smtClean="0"/>
              <a:t>Tables are split into smaller parts to reduce inconsistency</a:t>
            </a:r>
          </a:p>
          <a:p>
            <a:pPr>
              <a:buFont typeface="Wingdings" charset="2"/>
              <a:buChar char="u"/>
            </a:pPr>
            <a:r>
              <a:rPr lang="en-US" dirty="0" smtClean="0"/>
              <a:t>Prevent loss of time and profit of the hotel.</a:t>
            </a:r>
          </a:p>
          <a:p>
            <a:pPr>
              <a:buFont typeface="Wingdings" charset="2"/>
              <a:buChar char="u"/>
            </a:pPr>
            <a:r>
              <a:rPr lang="en-US" dirty="0"/>
              <a:t>A</a:t>
            </a:r>
            <a:r>
              <a:rPr lang="en-US" dirty="0" smtClean="0"/>
              <a:t>ble </a:t>
            </a:r>
            <a:r>
              <a:rPr lang="en-US" dirty="0"/>
              <a:t>to handle a lot of users at the same time preferably with a low </a:t>
            </a:r>
            <a:r>
              <a:rPr lang="en-US" dirty="0" smtClean="0"/>
              <a:t>latency</a:t>
            </a:r>
            <a:r>
              <a:rPr lang="en-SG" dirty="0" smtClean="0"/>
              <a:t>.</a:t>
            </a:r>
          </a:p>
          <a:p>
            <a:pPr>
              <a:buFont typeface="Wingdings" charset="2"/>
              <a:buChar char="u"/>
            </a:pPr>
            <a:r>
              <a:rPr lang="en-SG" dirty="0" smtClean="0"/>
              <a:t>Customers do not need to wait to book.</a:t>
            </a:r>
          </a:p>
          <a:p>
            <a:pPr>
              <a:buFont typeface="Wingdings" charset="2"/>
              <a:buChar char="u"/>
            </a:pPr>
            <a:r>
              <a:rPr lang="en-US" dirty="0"/>
              <a:t>H</a:t>
            </a:r>
            <a:r>
              <a:rPr lang="en-US" dirty="0" smtClean="0"/>
              <a:t>as </a:t>
            </a:r>
            <a:r>
              <a:rPr lang="en-US" dirty="0"/>
              <a:t>a short response time compared to other database </a:t>
            </a:r>
            <a:r>
              <a:rPr lang="en-US" dirty="0" smtClean="0"/>
              <a:t>system</a:t>
            </a:r>
            <a:r>
              <a:rPr lang="en-SG" dirty="0" smtClean="0"/>
              <a:t>.</a:t>
            </a:r>
          </a:p>
          <a:p>
            <a:pPr>
              <a:buFont typeface="Wingdings" charset="2"/>
              <a:buChar char="u"/>
            </a:pPr>
            <a:r>
              <a:rPr lang="en-US" dirty="0"/>
              <a:t>A</a:t>
            </a:r>
            <a:r>
              <a:rPr lang="en-US" dirty="0" smtClean="0"/>
              <a:t>llows </a:t>
            </a:r>
            <a:r>
              <a:rPr lang="en-US" dirty="0"/>
              <a:t>maintenance to be run in the </a:t>
            </a:r>
            <a:r>
              <a:rPr lang="en-US" dirty="0" smtClean="0"/>
              <a:t>background.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842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How </a:t>
            </a:r>
            <a:r>
              <a:rPr lang="en-US" i="1" dirty="0"/>
              <a:t>does your database design solve your data storage requirements?</a:t>
            </a:r>
            <a:r>
              <a:rPr lang="en-SG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u"/>
            </a:pPr>
            <a:r>
              <a:rPr lang="en-US" dirty="0" smtClean="0"/>
              <a:t>Solve by partitioning.</a:t>
            </a:r>
          </a:p>
          <a:p>
            <a:pPr>
              <a:buFont typeface="Wingdings" charset="2"/>
              <a:buChar char="u"/>
            </a:pPr>
            <a:r>
              <a:rPr lang="en-US" dirty="0"/>
              <a:t>Partitioning will help to reduce the space requirements as selected parts of the database can be </a:t>
            </a:r>
            <a:r>
              <a:rPr lang="en-US" dirty="0" smtClean="0"/>
              <a:t>compressed</a:t>
            </a:r>
            <a:r>
              <a:rPr lang="en-SG" dirty="0" smtClean="0"/>
              <a:t>.</a:t>
            </a:r>
          </a:p>
          <a:p>
            <a:pPr>
              <a:buFont typeface="Wingdings" charset="2"/>
              <a:buChar char="u"/>
            </a:pPr>
            <a:r>
              <a:rPr lang="en-US" dirty="0" smtClean="0"/>
              <a:t>Partitioning </a:t>
            </a:r>
            <a:r>
              <a:rPr lang="en-US" dirty="0"/>
              <a:t>will allow lower the cost of storing vast amount of data, as data are </a:t>
            </a:r>
            <a:r>
              <a:rPr lang="en-US" dirty="0" smtClean="0"/>
              <a:t>stored. </a:t>
            </a:r>
            <a:r>
              <a:rPr lang="en-US" dirty="0"/>
              <a:t>transparently on different storage tiers. </a:t>
            </a:r>
          </a:p>
        </p:txBody>
      </p:sp>
    </p:spTree>
    <p:extLst>
      <p:ext uri="{BB962C8B-B14F-4D97-AF65-F5344CB8AC3E}">
        <p14:creationId xmlns:p14="http://schemas.microsoft.com/office/powerpoint/2010/main" val="87097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Financial transaction processing cost</a:t>
            </a:r>
            <a:r>
              <a:rPr lang="en-SG" dirty="0"/>
              <a:t> </a:t>
            </a:r>
            <a:endParaRPr lang="en-SG" dirty="0" smtClean="0"/>
          </a:p>
          <a:p>
            <a:pPr>
              <a:buFont typeface="Wingdings" charset="2"/>
              <a:buChar char="u"/>
            </a:pPr>
            <a:r>
              <a:rPr lang="en-US" dirty="0"/>
              <a:t>OLTP deals with a lot of online </a:t>
            </a:r>
            <a:r>
              <a:rPr lang="en-US" dirty="0" smtClean="0"/>
              <a:t>transactions.</a:t>
            </a:r>
          </a:p>
          <a:p>
            <a:pPr>
              <a:buFont typeface="Wingdings" charset="2"/>
              <a:buChar char="u"/>
            </a:pPr>
            <a:r>
              <a:rPr lang="en-US" dirty="0" smtClean="0"/>
              <a:t>So it will </a:t>
            </a:r>
            <a:r>
              <a:rPr lang="en-US" dirty="0"/>
              <a:t>impose a large cost on all the cost on financial transaction </a:t>
            </a:r>
            <a:r>
              <a:rPr lang="en-US" dirty="0" smtClean="0"/>
              <a:t>processing.</a:t>
            </a:r>
          </a:p>
          <a:p>
            <a:pPr>
              <a:buFont typeface="Wingdings" charset="2"/>
              <a:buChar char="u"/>
            </a:pPr>
            <a:r>
              <a:rPr lang="en-US" dirty="0" smtClean="0"/>
              <a:t>Therefore, financial </a:t>
            </a:r>
            <a:r>
              <a:rPr lang="en-US" dirty="0"/>
              <a:t>institutions will impose cost of booking on the hotel.</a:t>
            </a:r>
            <a:r>
              <a:rPr lang="en-SG" dirty="0"/>
              <a:t> </a:t>
            </a:r>
            <a:endParaRPr lang="en-SG" dirty="0" smtClean="0"/>
          </a:p>
          <a:p>
            <a:pPr>
              <a:buFont typeface="Wingdings" charset="2"/>
              <a:buChar char="u"/>
            </a:pPr>
            <a:r>
              <a:rPr lang="en-US" dirty="0"/>
              <a:t>charged on a monthly basis or at minimum </a:t>
            </a:r>
            <a:r>
              <a:rPr lang="en-US" dirty="0" smtClean="0"/>
              <a:t>fees</a:t>
            </a:r>
            <a:r>
              <a:rPr lang="en-SG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96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464449" y="2550084"/>
            <a:ext cx="7602537" cy="849312"/>
          </a:xfrm>
        </p:spPr>
        <p:txBody>
          <a:bodyPr>
            <a:noAutofit/>
          </a:bodyPr>
          <a:lstStyle/>
          <a:p>
            <a:r>
              <a:rPr lang="en-GB" sz="5400" dirty="0" smtClean="0"/>
              <a:t>Requirement Specifications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245777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Atomicity</a:t>
            </a:r>
            <a:r>
              <a:rPr lang="en-SG" dirty="0"/>
              <a:t> </a:t>
            </a:r>
            <a:endParaRPr lang="en-SG" dirty="0" smtClean="0"/>
          </a:p>
          <a:p>
            <a:pPr>
              <a:buFont typeface="Wingdings" charset="2"/>
              <a:buChar char="u"/>
            </a:pPr>
            <a:r>
              <a:rPr lang="en-US" dirty="0"/>
              <a:t>R</a:t>
            </a:r>
            <a:r>
              <a:rPr lang="en-US" dirty="0" smtClean="0"/>
              <a:t>efers </a:t>
            </a:r>
            <a:r>
              <a:rPr lang="en-US" dirty="0"/>
              <a:t>to a booking transaction in which either all the database steps succeed or entirely failed.</a:t>
            </a:r>
            <a:r>
              <a:rPr lang="en-SG" dirty="0"/>
              <a:t> </a:t>
            </a:r>
            <a:endParaRPr lang="en-SG" dirty="0" smtClean="0"/>
          </a:p>
          <a:p>
            <a:pPr>
              <a:buFont typeface="Wingdings" charset="2"/>
              <a:buChar char="u"/>
            </a:pPr>
            <a:r>
              <a:rPr lang="en-US" dirty="0"/>
              <a:t>If any one step goes wrong, and the transaction continues anyway, you'll probably end up with data errors or corruption.</a:t>
            </a:r>
            <a:r>
              <a:rPr lang="en-SG" dirty="0"/>
              <a:t> </a:t>
            </a:r>
            <a:endParaRPr lang="en-SG" dirty="0" smtClean="0"/>
          </a:p>
          <a:p>
            <a:pPr>
              <a:buFont typeface="Wingdings" charset="2"/>
              <a:buChar char="u"/>
            </a:pPr>
            <a:r>
              <a:rPr lang="en-US" dirty="0"/>
              <a:t>That could be devastating for </a:t>
            </a:r>
            <a:r>
              <a:rPr lang="en-US" dirty="0" smtClean="0"/>
              <a:t>hotel.</a:t>
            </a:r>
          </a:p>
        </p:txBody>
      </p:sp>
    </p:spTree>
    <p:extLst>
      <p:ext uri="{BB962C8B-B14F-4D97-AF65-F5344CB8AC3E}">
        <p14:creationId xmlns:p14="http://schemas.microsoft.com/office/powerpoint/2010/main" val="366651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Functional Requirement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72274"/>
          </a:xfrm>
        </p:spPr>
        <p:txBody>
          <a:bodyPr/>
          <a:lstStyle/>
          <a:p>
            <a:r>
              <a:rPr lang="en-US" dirty="0"/>
              <a:t>Functional requirements portray the fundamental actions that the system should allow.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functional requirements </a:t>
            </a:r>
            <a:r>
              <a:rPr lang="en-US" dirty="0" smtClean="0"/>
              <a:t>are divided into 5 main categories</a:t>
            </a:r>
          </a:p>
          <a:p>
            <a:pPr lvl="1"/>
            <a:r>
              <a:rPr lang="en-US" dirty="0" smtClean="0"/>
              <a:t>Check</a:t>
            </a:r>
            <a:r>
              <a:rPr lang="en-US" dirty="0"/>
              <a:t>-</a:t>
            </a:r>
            <a:r>
              <a:rPr lang="en-US" dirty="0" smtClean="0"/>
              <a:t>In</a:t>
            </a:r>
          </a:p>
          <a:p>
            <a:pPr lvl="2"/>
            <a:r>
              <a:rPr lang="en-US" dirty="0" smtClean="0"/>
              <a:t>This take notes of guest information and any additional requirements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Check-</a:t>
            </a:r>
            <a:r>
              <a:rPr lang="en-US" dirty="0" smtClean="0"/>
              <a:t>Out</a:t>
            </a:r>
          </a:p>
          <a:p>
            <a:pPr lvl="2"/>
            <a:r>
              <a:rPr lang="en-US" dirty="0" smtClean="0"/>
              <a:t>This take notes of the payment details and any additional payment if the guest have consume anything from the mini bar</a:t>
            </a:r>
          </a:p>
          <a:p>
            <a:pPr lvl="1"/>
            <a:r>
              <a:rPr lang="en-US" dirty="0" smtClean="0"/>
              <a:t>Housekeeping</a:t>
            </a:r>
          </a:p>
          <a:p>
            <a:pPr lvl="2"/>
            <a:r>
              <a:rPr lang="en-US" dirty="0" smtClean="0"/>
              <a:t>This module take notes of the duties and the status of the housekeeping. This is also to know the name of the staff that have completed their jobs</a:t>
            </a:r>
          </a:p>
          <a:p>
            <a:pPr lvl="1"/>
            <a:r>
              <a:rPr lang="en-US" dirty="0" smtClean="0"/>
              <a:t>Staff Management</a:t>
            </a:r>
          </a:p>
          <a:p>
            <a:pPr lvl="2"/>
            <a:r>
              <a:rPr lang="en-US" dirty="0" smtClean="0"/>
              <a:t>This take notes of staff information and particulars</a:t>
            </a:r>
          </a:p>
          <a:p>
            <a:pPr lvl="1"/>
            <a:r>
              <a:rPr lang="en-US" dirty="0" smtClean="0"/>
              <a:t> Report</a:t>
            </a:r>
          </a:p>
          <a:p>
            <a:pPr lvl="2"/>
            <a:r>
              <a:rPr lang="en-US" dirty="0" smtClean="0"/>
              <a:t>This take notes of all the hotel’s report to generate, review, export or print.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776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(Data dictionary)</a:t>
            </a:r>
            <a:endParaRPr lang="en-SG" b="1" dirty="0"/>
          </a:p>
          <a:p>
            <a:endParaRPr lang="en-GB" dirty="0"/>
          </a:p>
        </p:txBody>
      </p:sp>
      <p:pic>
        <p:nvPicPr>
          <p:cNvPr id="4" name="Picture 3" descr="Screen Shot 2015-05-19 at 3.05.2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24" y="2304811"/>
            <a:ext cx="10205540" cy="347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9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Interface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Different User Interface screens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Login – allow users to login as customer/staff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Booking – allow users to create new booking, retrieve booking info, update booking and cancel booking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Check-in – allow users to check-in to room and modify room stay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Checkout – allow users to checkout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Customer Record – allow users to add/update customer record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Administer Rooms – allow users to check availability and rates of rooms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Administer User – allow users to create, modify and delete users and change password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45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Operational Requirement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5" y="1845734"/>
            <a:ext cx="10756435" cy="4023360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System </a:t>
            </a:r>
            <a:r>
              <a:rPr lang="en-US" sz="2000" dirty="0"/>
              <a:t>will be deployed in </a:t>
            </a:r>
            <a:r>
              <a:rPr lang="en-US" sz="2000" dirty="0" smtClean="0"/>
              <a:t>the </a:t>
            </a:r>
            <a:r>
              <a:rPr lang="en-US" sz="2000" dirty="0"/>
              <a:t>administrator room’s </a:t>
            </a:r>
            <a:r>
              <a:rPr lang="en-US" sz="2000" dirty="0" smtClean="0"/>
              <a:t>computer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It will also </a:t>
            </a:r>
            <a:r>
              <a:rPr lang="en-US" sz="2000" dirty="0"/>
              <a:t>be deployed in the reception counter’s computer. </a:t>
            </a:r>
            <a:r>
              <a:rPr lang="en-US" sz="2000" dirty="0" smtClean="0"/>
              <a:t>(Makes </a:t>
            </a:r>
            <a:r>
              <a:rPr lang="en-US" sz="2000" dirty="0"/>
              <a:t>use of one main copy of the system which is located at the administrator </a:t>
            </a:r>
            <a:r>
              <a:rPr lang="en-US" sz="2000" dirty="0" smtClean="0"/>
              <a:t>room through Virtual </a:t>
            </a:r>
            <a:r>
              <a:rPr lang="en-US" sz="2000" dirty="0"/>
              <a:t>Desktop Infrastructure (VDI</a:t>
            </a:r>
            <a:r>
              <a:rPr lang="en-US" sz="2000" dirty="0" smtClean="0"/>
              <a:t>) software)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 VDI </a:t>
            </a:r>
            <a:r>
              <a:rPr lang="en-US" sz="2000" dirty="0"/>
              <a:t>software makes use of the broadband </a:t>
            </a:r>
            <a:r>
              <a:rPr lang="en-US" sz="2000" dirty="0" smtClean="0"/>
              <a:t>connection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Convenient for </a:t>
            </a:r>
            <a:r>
              <a:rPr lang="en-US" sz="2000" dirty="0"/>
              <a:t>all the users of </a:t>
            </a:r>
            <a:r>
              <a:rPr lang="en-US" sz="2000" dirty="0" smtClean="0"/>
              <a:t>HMS as each </a:t>
            </a:r>
            <a:r>
              <a:rPr lang="en-US" sz="2000" dirty="0"/>
              <a:t>possess different </a:t>
            </a:r>
            <a:r>
              <a:rPr lang="en-US" sz="2000" dirty="0" smtClean="0"/>
              <a:t>rights (i.e. Different Login credentials)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Management/Administrator users have their own computer and need not use reception computer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028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275815" y="2550084"/>
            <a:ext cx="7602537" cy="849312"/>
          </a:xfrm>
        </p:spPr>
        <p:txBody>
          <a:bodyPr>
            <a:noAutofit/>
          </a:bodyPr>
          <a:lstStyle/>
          <a:p>
            <a:r>
              <a:rPr lang="en-GB" sz="5400" dirty="0" smtClean="0"/>
              <a:t>Design Specifications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230133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Architecture Design</a:t>
            </a:r>
            <a:endParaRPr lang="en-GB" b="1" dirty="0"/>
          </a:p>
        </p:txBody>
      </p:sp>
      <p:pic>
        <p:nvPicPr>
          <p:cNvPr id="1026" name="Picture 2" descr="ArchitectureDesig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102" y="1923716"/>
            <a:ext cx="8059599" cy="4312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268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Architecture Design</a:t>
            </a:r>
            <a:endParaRPr lang="en-GB" b="1" dirty="0"/>
          </a:p>
        </p:txBody>
      </p:sp>
      <p:sp>
        <p:nvSpPr>
          <p:cNvPr id="3" name="Rectangle 2"/>
          <p:cNvSpPr/>
          <p:nvPr/>
        </p:nvSpPr>
        <p:spPr>
          <a:xfrm>
            <a:off x="839702" y="1737360"/>
            <a:ext cx="10315978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GB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Client - 2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desktop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computers </a:t>
            </a:r>
          </a:p>
          <a:p>
            <a:pPr marL="9715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Reception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desktop 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715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Administrator desktop</a:t>
            </a:r>
          </a:p>
          <a:p>
            <a:pPr marL="5143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Server - Administrator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desktop 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715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Provides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reception desktop the HMS through a VDI software connected via broadband connection 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 separate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large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database – Accessed by Administrator desktop (and Reception Desktop through VDI usage) </a:t>
            </a:r>
            <a:endParaRPr lang="en-GB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67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</TotalTime>
  <Words>725</Words>
  <Application>Microsoft Office PowerPoint</Application>
  <PresentationFormat>Widescreen</PresentationFormat>
  <Paragraphs>103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Retrospect</vt:lpstr>
      <vt:lpstr>SWEN Assignment 2</vt:lpstr>
      <vt:lpstr>Requirement Specifications</vt:lpstr>
      <vt:lpstr>Functional Requirement</vt:lpstr>
      <vt:lpstr>Data Requirements</vt:lpstr>
      <vt:lpstr>User Interface Requirements</vt:lpstr>
      <vt:lpstr>Operational Requirement</vt:lpstr>
      <vt:lpstr>Design Specifications</vt:lpstr>
      <vt:lpstr>Architecture Design</vt:lpstr>
      <vt:lpstr>Architecture Design</vt:lpstr>
      <vt:lpstr>User Interface Design</vt:lpstr>
      <vt:lpstr>User Interface Design</vt:lpstr>
      <vt:lpstr>User Interface Design</vt:lpstr>
      <vt:lpstr>Program Design</vt:lpstr>
      <vt:lpstr>Program Design</vt:lpstr>
      <vt:lpstr>Database Design</vt:lpstr>
      <vt:lpstr>Considerations and decisions</vt:lpstr>
      <vt:lpstr>Why deciding to use OLTP?</vt:lpstr>
      <vt:lpstr>How does your database design solve your data storage requirements? </vt:lpstr>
      <vt:lpstr>Limitations</vt:lpstr>
      <vt:lpstr>Limitations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SWEN Assignment 2</dc:title>
  <dc:creator>Mohamed Faizal</dc:creator>
  <cp:lastModifiedBy>Mohamed Faizal</cp:lastModifiedBy>
  <cp:revision>8</cp:revision>
  <dcterms:created xsi:type="dcterms:W3CDTF">2015-05-16T13:59:12Z</dcterms:created>
  <dcterms:modified xsi:type="dcterms:W3CDTF">2015-05-19T03:35:23Z</dcterms:modified>
</cp:coreProperties>
</file>