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7" r:id="rId6"/>
    <p:sldId id="262" r:id="rId7"/>
    <p:sldId id="263" r:id="rId8"/>
    <p:sldId id="264"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D2B94-1A49-4B6E-A748-96E06C96BD06}"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EFB4-8779-4F26-A32D-B7CB6FF5EDDA}" type="slidenum">
              <a:rPr lang="en-US" smtClean="0"/>
              <a:t>‹#›</a:t>
            </a:fld>
            <a:endParaRPr lang="en-US"/>
          </a:p>
        </p:txBody>
      </p:sp>
    </p:spTree>
    <p:extLst>
      <p:ext uri="{BB962C8B-B14F-4D97-AF65-F5344CB8AC3E}">
        <p14:creationId xmlns:p14="http://schemas.microsoft.com/office/powerpoint/2010/main" val="78037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3f73e5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3f73e5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c995587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c995587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c995587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c995587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c995587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c995587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50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dc4e8025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dc4e8025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c6f0a974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c6f0a97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7a6bc2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7a6bc2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7a6bc2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7a6bc2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28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7a6bc2b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7a6bc2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67a6bc2b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67a6bc2b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c9955878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c9955878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9955878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9955878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9F9B-72CD-2FAF-D35E-12E32C8DF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8B087C-2CB4-1123-4169-9B02055B9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9471BC-4192-02AD-7C6C-B38D96B7CC62}"/>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E9EBA62B-EDD4-B64F-92DE-1EF191A6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3712C-FEE5-02E9-970A-CB4F2B51034C}"/>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382899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8F5F-B6F0-7A56-EC0A-0AB058FB65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6327E2-C4B4-414A-D5D5-0E7DFC5AE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7DF2D-0981-86A7-43D4-3E03245B0AD9}"/>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E852A55A-A6A1-6D3C-2769-76ADC35C9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12881-EDFF-F490-6E19-DA50D3FA843E}"/>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185205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FB0E0-C765-D179-FCE4-84672DB784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B5B9F-3E3A-AD6E-A09F-79ED8B131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BC0E1-25EF-26C9-8BCC-25ABE441A177}"/>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DE8E48CD-E059-4FD1-053B-6C7C40D59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F6EF5-E594-A47A-C02C-E3B7AC6E797B}"/>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34778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5F49-673A-B6D9-3175-DBF2672A6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7650F-57A8-7E78-BEA6-DB71F81AF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129AB-9ACE-9F26-F6DE-5F328A0D58DA}"/>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998F58CD-41F1-B660-059B-4CBDF6FC2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0ED6A-2FC4-0AED-DAE1-85E27C97783F}"/>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241813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8F6D-8473-3AFA-980B-2CB8CB96B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4D9AF-F703-6305-B280-F309ADD714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BAFDE-617B-D166-F430-50238D920525}"/>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2EDD00D1-E0D0-4EE9-0B1E-1DFD9C8DE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D9AA9-1FCA-F299-0524-1D679F4E1DF0}"/>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36287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CCC-0B76-E26A-0E38-1E521C032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76B04-C59C-517D-38B7-1E53189C0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7D665-DFCD-A732-F410-1CDF1777C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F4C893-5509-329D-C9A7-D467B14934D7}"/>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6" name="Footer Placeholder 5">
            <a:extLst>
              <a:ext uri="{FF2B5EF4-FFF2-40B4-BE49-F238E27FC236}">
                <a16:creationId xmlns:a16="http://schemas.microsoft.com/office/drawing/2014/main" id="{0894B8CE-1EC9-5A37-52C4-AB317F682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0349C-AD0D-C5D5-EA70-3FB08A90590C}"/>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304812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3246-1B61-B13A-F8D1-ACA6A2F20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FFB4D-8CEB-AD84-7766-B4641DB4D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E67E2-0944-4518-C219-93508FA828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88BBF-6732-F102-C2C5-092A5CE03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95B32-97C8-07C3-7963-46D7EF31A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7CD280-D5B3-0639-139D-5666DB3AF9F5}"/>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8" name="Footer Placeholder 7">
            <a:extLst>
              <a:ext uri="{FF2B5EF4-FFF2-40B4-BE49-F238E27FC236}">
                <a16:creationId xmlns:a16="http://schemas.microsoft.com/office/drawing/2014/main" id="{C375EA9F-3318-D706-7C0C-A84F22A62E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C8AB2E-11FE-B4FE-4440-91B04CD31829}"/>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14676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27C8-F71B-DF7A-3432-A7275D13D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EC7380-0429-7B25-AE1F-AD67096AC430}"/>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4" name="Footer Placeholder 3">
            <a:extLst>
              <a:ext uri="{FF2B5EF4-FFF2-40B4-BE49-F238E27FC236}">
                <a16:creationId xmlns:a16="http://schemas.microsoft.com/office/drawing/2014/main" id="{B79EF8A9-FFCD-DC96-92EE-857B2EF08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DB2D8-A444-4E62-91C8-C1AE20F74C48}"/>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395557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F6EF4-8613-DBD4-B770-ABECB86C18FB}"/>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3" name="Footer Placeholder 2">
            <a:extLst>
              <a:ext uri="{FF2B5EF4-FFF2-40B4-BE49-F238E27FC236}">
                <a16:creationId xmlns:a16="http://schemas.microsoft.com/office/drawing/2014/main" id="{3B2DC081-2B84-92D0-A76E-68AAF76DA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7958A-1DB3-7B96-5C42-9F09376B6BF1}"/>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81504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F083-BAEF-3FE4-8DF0-80A113AD6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3BD31-86A5-39F7-AE02-4BA086BAC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2529C-79B9-2E67-314B-716306BC5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13908-F185-C2E3-D0D0-5F14434B687F}"/>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6" name="Footer Placeholder 5">
            <a:extLst>
              <a:ext uri="{FF2B5EF4-FFF2-40B4-BE49-F238E27FC236}">
                <a16:creationId xmlns:a16="http://schemas.microsoft.com/office/drawing/2014/main" id="{CACB5C75-CC18-3C04-5C48-61EE318CB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2D295-4FFD-8CFF-F833-153ABF872D79}"/>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61218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46A8-BF9F-418B-187E-6848652E2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93DE43-80E6-13F6-2CB1-E5B982A7C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E3C95-D06F-A06F-50B9-796BFE983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7D5EE-F32D-E76A-9A22-7535C216746C}"/>
              </a:ext>
            </a:extLst>
          </p:cNvPr>
          <p:cNvSpPr>
            <a:spLocks noGrp="1"/>
          </p:cNvSpPr>
          <p:nvPr>
            <p:ph type="dt" sz="half" idx="10"/>
          </p:nvPr>
        </p:nvSpPr>
        <p:spPr/>
        <p:txBody>
          <a:bodyPr/>
          <a:lstStyle/>
          <a:p>
            <a:fld id="{8DE51DCB-807B-4D51-A6E2-C15DCB058CA9}" type="datetimeFigureOut">
              <a:rPr lang="en-US" smtClean="0"/>
              <a:t>6/30/2024</a:t>
            </a:fld>
            <a:endParaRPr lang="en-US"/>
          </a:p>
        </p:txBody>
      </p:sp>
      <p:sp>
        <p:nvSpPr>
          <p:cNvPr id="6" name="Footer Placeholder 5">
            <a:extLst>
              <a:ext uri="{FF2B5EF4-FFF2-40B4-BE49-F238E27FC236}">
                <a16:creationId xmlns:a16="http://schemas.microsoft.com/office/drawing/2014/main" id="{81AF6382-C7B3-BE55-9D3C-012F95DAB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B2A1E-0E16-B94F-021B-79B76782F872}"/>
              </a:ext>
            </a:extLst>
          </p:cNvPr>
          <p:cNvSpPr>
            <a:spLocks noGrp="1"/>
          </p:cNvSpPr>
          <p:nvPr>
            <p:ph type="sldNum" sz="quarter" idx="12"/>
          </p:nvPr>
        </p:nvSpPr>
        <p:spPr/>
        <p:txBody>
          <a:bodyPr/>
          <a:lstStyle/>
          <a:p>
            <a:fld id="{40948C67-BF50-42A3-8BF3-EEBBF3731E97}" type="slidenum">
              <a:rPr lang="en-US" smtClean="0"/>
              <a:t>‹#›</a:t>
            </a:fld>
            <a:endParaRPr lang="en-US"/>
          </a:p>
        </p:txBody>
      </p:sp>
    </p:spTree>
    <p:extLst>
      <p:ext uri="{BB962C8B-B14F-4D97-AF65-F5344CB8AC3E}">
        <p14:creationId xmlns:p14="http://schemas.microsoft.com/office/powerpoint/2010/main" val="242273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07342-9F9C-57FA-A7B8-443D98464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97E74-7F19-7AF8-E031-583C2BD88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0C77C-AC95-90C6-B491-A6C19DE31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E51DCB-807B-4D51-A6E2-C15DCB058CA9}" type="datetimeFigureOut">
              <a:rPr lang="en-US" smtClean="0"/>
              <a:t>6/30/2024</a:t>
            </a:fld>
            <a:endParaRPr lang="en-US"/>
          </a:p>
        </p:txBody>
      </p:sp>
      <p:sp>
        <p:nvSpPr>
          <p:cNvPr id="5" name="Footer Placeholder 4">
            <a:extLst>
              <a:ext uri="{FF2B5EF4-FFF2-40B4-BE49-F238E27FC236}">
                <a16:creationId xmlns:a16="http://schemas.microsoft.com/office/drawing/2014/main" id="{208B52F0-EB1C-27A2-8334-BD48BFEB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0FFEC0-ED27-C7BA-5F0E-D6AFFB203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948C67-BF50-42A3-8BF3-EEBBF3731E97}" type="slidenum">
              <a:rPr lang="en-US" smtClean="0"/>
              <a:t>‹#›</a:t>
            </a:fld>
            <a:endParaRPr lang="en-US"/>
          </a:p>
        </p:txBody>
      </p:sp>
    </p:spTree>
    <p:extLst>
      <p:ext uri="{BB962C8B-B14F-4D97-AF65-F5344CB8AC3E}">
        <p14:creationId xmlns:p14="http://schemas.microsoft.com/office/powerpoint/2010/main" val="15034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en.wikipedia.org/wiki/Residuals_(statistics)" TargetMode="External"/><Relationship Id="rId4" Type="http://schemas.openxmlformats.org/officeDocument/2006/relationships/hyperlink" Target="https://en.wikipedia.org/wiki/Boosting_(machine_learn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descr="Abstract background of data">
            <a:extLst>
              <a:ext uri="{FF2B5EF4-FFF2-40B4-BE49-F238E27FC236}">
                <a16:creationId xmlns:a16="http://schemas.microsoft.com/office/drawing/2014/main" id="{CAA4CDC9-DCED-1AE6-5E70-7CCAD177DD85}"/>
              </a:ext>
            </a:extLst>
          </p:cNvPr>
          <p:cNvPicPr>
            <a:picLocks noChangeAspect="1"/>
          </p:cNvPicPr>
          <p:nvPr/>
        </p:nvPicPr>
        <p:blipFill rotWithShape="1">
          <a:blip r:embed="rId3"/>
          <a:srcRect/>
          <a:stretch/>
        </p:blipFill>
        <p:spPr>
          <a:xfrm>
            <a:off x="-3047" y="10"/>
            <a:ext cx="12191999" cy="6857990"/>
          </a:xfrm>
          <a:prstGeom prst="rect">
            <a:avLst/>
          </a:prstGeom>
        </p:spPr>
      </p:pic>
      <p:sp>
        <p:nvSpPr>
          <p:cNvPr id="95" name="Rectangle 9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87;p13"/>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spcFirstLastPara="1" vert="horz" lIns="91440" tIns="45720" rIns="91440" bIns="45720" rtlCol="0" anchor="b" anchorCtr="0">
            <a:normAutofit/>
          </a:bodyPr>
          <a:lstStyle/>
          <a:p>
            <a:pPr algn="ctr">
              <a:lnSpc>
                <a:spcPct val="90000"/>
              </a:lnSpc>
              <a:spcBef>
                <a:spcPct val="0"/>
              </a:spcBef>
              <a:spcAft>
                <a:spcPts val="600"/>
              </a:spcAft>
            </a:pPr>
            <a:r>
              <a:rPr lang="en-US" sz="5200" dirty="0">
                <a:solidFill>
                  <a:srgbClr val="FFFFFF"/>
                </a:solidFill>
                <a:latin typeface="+mj-lt"/>
                <a:ea typeface="+mj-ea"/>
                <a:cs typeface="+mj-cs"/>
                <a:sym typeface="Nunito ExtraBold"/>
              </a:rPr>
              <a:t>MACHINE LEARNING</a:t>
            </a:r>
          </a:p>
        </p:txBody>
      </p:sp>
      <p:pic>
        <p:nvPicPr>
          <p:cNvPr id="3" name="Picture 2" descr="A blue and white digital face">
            <a:extLst>
              <a:ext uri="{FF2B5EF4-FFF2-40B4-BE49-F238E27FC236}">
                <a16:creationId xmlns:a16="http://schemas.microsoft.com/office/drawing/2014/main" id="{C26F1784-70F0-F305-B9D6-9E34C694E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910744"/>
          </a:xfrm>
          <a:prstGeom prst="rect">
            <a:avLst/>
          </a:prstGeom>
        </p:spPr>
      </p:pic>
      <p:sp>
        <p:nvSpPr>
          <p:cNvPr id="4" name="Google Shape;87;p13">
            <a:extLst>
              <a:ext uri="{FF2B5EF4-FFF2-40B4-BE49-F238E27FC236}">
                <a16:creationId xmlns:a16="http://schemas.microsoft.com/office/drawing/2014/main" id="{70FC0B57-7445-86BF-3291-2B62A1221579}"/>
              </a:ext>
            </a:extLst>
          </p:cNvPr>
          <p:cNvSpPr txBox="1"/>
          <p:nvPr/>
        </p:nvSpPr>
        <p:spPr>
          <a:xfrm>
            <a:off x="6994357" y="1727250"/>
            <a:ext cx="4812631" cy="170175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3000" dirty="0">
                <a:solidFill>
                  <a:srgbClr val="FFFFFF"/>
                </a:solidFill>
                <a:latin typeface="Nunito ExtraBold"/>
                <a:ea typeface="Nunito ExtraBold"/>
                <a:cs typeface="Nunito ExtraBold"/>
                <a:sym typeface="Nunito ExtraBold"/>
              </a:rPr>
              <a:t>   MACHINE LEARNING</a:t>
            </a:r>
          </a:p>
          <a:p>
            <a:pPr marL="0" lvl="0" indent="0" algn="just" rtl="0">
              <a:spcBef>
                <a:spcPts val="0"/>
              </a:spcBef>
              <a:spcAft>
                <a:spcPts val="0"/>
              </a:spcAft>
              <a:buNone/>
            </a:pPr>
            <a:endParaRPr lang="en-GB" sz="3000" dirty="0">
              <a:solidFill>
                <a:srgbClr val="FFFFFF"/>
              </a:solidFill>
              <a:latin typeface="Nunito ExtraBold"/>
              <a:ea typeface="Nunito ExtraBold"/>
              <a:cs typeface="Nunito ExtraBold"/>
              <a:sym typeface="Nunito ExtraBold"/>
            </a:endParaRPr>
          </a:p>
          <a:p>
            <a:pPr marL="0" lvl="0" indent="0" algn="just" rtl="0">
              <a:spcBef>
                <a:spcPts val="0"/>
              </a:spcBef>
              <a:spcAft>
                <a:spcPts val="0"/>
              </a:spcAft>
              <a:buNone/>
            </a:pPr>
            <a:r>
              <a:rPr lang="en-GB" sz="3000" dirty="0">
                <a:solidFill>
                  <a:srgbClr val="FFFFFF"/>
                </a:solidFill>
                <a:latin typeface="Nunito ExtraBold"/>
                <a:ea typeface="Nunito ExtraBold"/>
                <a:cs typeface="Nunito ExtraBold"/>
                <a:sym typeface="Nunito ExtraBold"/>
              </a:rPr>
              <a:t>BOOSTING ALORITHMS</a:t>
            </a:r>
            <a:endParaRPr sz="2900" dirty="0">
              <a:solidFill>
                <a:srgbClr val="FFFFFF"/>
              </a:solidFill>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p:nvPr/>
        </p:nvSpPr>
        <p:spPr>
          <a:xfrm>
            <a:off x="2416000" y="447400"/>
            <a:ext cx="8452800" cy="860400"/>
          </a:xfrm>
          <a:prstGeom prst="rect">
            <a:avLst/>
          </a:prstGeom>
          <a:noFill/>
          <a:ln>
            <a:noFill/>
          </a:ln>
        </p:spPr>
        <p:txBody>
          <a:bodyPr spcFirstLastPara="1" wrap="square" lIns="121900" tIns="121900" rIns="121900" bIns="121900" anchor="t" anchorCtr="0">
            <a:noAutofit/>
          </a:bodyPr>
          <a:lstStyle/>
          <a:p>
            <a:pPr algn="ctr"/>
            <a:r>
              <a:rPr lang="en-GB" sz="4000" b="1" dirty="0">
                <a:latin typeface="Lato"/>
                <a:ea typeface="Lato"/>
                <a:cs typeface="Lato"/>
                <a:sym typeface="Lato"/>
              </a:rPr>
              <a:t>ADA BOOST</a:t>
            </a:r>
            <a:endParaRPr sz="4000" b="1" dirty="0">
              <a:latin typeface="Lato"/>
              <a:ea typeface="Lato"/>
              <a:cs typeface="Lato"/>
              <a:sym typeface="Lato"/>
            </a:endParaRPr>
          </a:p>
        </p:txBody>
      </p:sp>
      <p:sp>
        <p:nvSpPr>
          <p:cNvPr id="259" name="Google Shape;259;p22"/>
          <p:cNvSpPr txBox="1"/>
          <p:nvPr/>
        </p:nvSpPr>
        <p:spPr>
          <a:xfrm>
            <a:off x="1869600" y="1655083"/>
            <a:ext cx="8814442" cy="1248537"/>
          </a:xfrm>
          <a:prstGeom prst="rect">
            <a:avLst/>
          </a:prstGeom>
          <a:noFill/>
          <a:ln>
            <a:noFill/>
          </a:ln>
        </p:spPr>
        <p:txBody>
          <a:bodyPr spcFirstLastPara="1" wrap="square" lIns="121900" tIns="121900" rIns="121900" bIns="121900" anchor="t" anchorCtr="0">
            <a:noAutofit/>
          </a:bodyPr>
          <a:lstStyle/>
          <a:p>
            <a:r>
              <a:rPr lang="en-US" sz="2267" dirty="0">
                <a:latin typeface="Lato"/>
                <a:ea typeface="Lato"/>
                <a:cs typeface="Lato"/>
              </a:rPr>
              <a:t>It is called Adaptive Boosting as the weights are re-assigned to each instance, with higher weights assigned to incorrectly classified instances.</a:t>
            </a:r>
          </a:p>
          <a:p>
            <a:endParaRPr sz="2267" dirty="0">
              <a:latin typeface="Lato"/>
              <a:ea typeface="Lato"/>
              <a:cs typeface="Lato"/>
              <a:sym typeface="Lato"/>
            </a:endParaRPr>
          </a:p>
        </p:txBody>
      </p:sp>
      <p:sp>
        <p:nvSpPr>
          <p:cNvPr id="260" name="Google Shape;260;p22"/>
          <p:cNvSpPr txBox="1"/>
          <p:nvPr/>
        </p:nvSpPr>
        <p:spPr>
          <a:xfrm>
            <a:off x="1869600" y="3128210"/>
            <a:ext cx="8999200" cy="2852189"/>
          </a:xfrm>
          <a:prstGeom prst="rect">
            <a:avLst/>
          </a:prstGeom>
          <a:noFill/>
          <a:ln>
            <a:noFill/>
          </a:ln>
        </p:spPr>
        <p:txBody>
          <a:bodyPr spcFirstLastPara="1" wrap="square" lIns="121900" tIns="121900" rIns="121900" bIns="121900" anchor="t" anchorCtr="0">
            <a:noAutofit/>
          </a:bodyPr>
          <a:lstStyle/>
          <a:p>
            <a:r>
              <a:rPr lang="en-US" sz="2267" dirty="0">
                <a:latin typeface="Lato"/>
                <a:ea typeface="Lato"/>
                <a:cs typeface="Lato"/>
              </a:rPr>
              <a:t>What this algorithm does is that it builds a model and gives equal weights to all the data points. It then assigns higher weights to points that are wrongly classified. Now all the points with higher weights are given more importance in the next model. It will keep training models until and unless a lower error is received</a:t>
            </a:r>
            <a:r>
              <a:rPr lang="en-US" dirty="0"/>
              <a:t>.</a:t>
            </a:r>
            <a:endParaRPr sz="2267"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xEl>
                                              <p:pRg st="0" end="0"/>
                                            </p:txEl>
                                          </p:spTgt>
                                        </p:tgtEl>
                                        <p:attrNameLst>
                                          <p:attrName>style.visibility</p:attrName>
                                        </p:attrNameLst>
                                      </p:cBhvr>
                                      <p:to>
                                        <p:strVal val="visible"/>
                                      </p:to>
                                    </p:set>
                                    <p:animEffect transition="in" filter="fade">
                                      <p:cBhvr>
                                        <p:cTn id="12" dur="1000"/>
                                        <p:tgtEl>
                                          <p:spTgt spid="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p:nvPr/>
        </p:nvSpPr>
        <p:spPr>
          <a:xfrm>
            <a:off x="1869600" y="446833"/>
            <a:ext cx="8452800" cy="860400"/>
          </a:xfrm>
          <a:prstGeom prst="rect">
            <a:avLst/>
          </a:prstGeom>
          <a:noFill/>
          <a:ln>
            <a:noFill/>
          </a:ln>
        </p:spPr>
        <p:txBody>
          <a:bodyPr spcFirstLastPara="1" wrap="square" lIns="121900" tIns="121900" rIns="121900" bIns="121900" anchor="t" anchorCtr="0">
            <a:noAutofit/>
          </a:bodyPr>
          <a:lstStyle/>
          <a:p>
            <a:pPr algn="ctr"/>
            <a:r>
              <a:rPr lang="en-GB" sz="4000" b="1" dirty="0">
                <a:latin typeface="Lato"/>
                <a:ea typeface="Lato"/>
                <a:cs typeface="Lato"/>
                <a:sym typeface="Lato"/>
              </a:rPr>
              <a:t>GRADIENT BOOST</a:t>
            </a:r>
            <a:endParaRPr sz="4000" b="1" dirty="0">
              <a:latin typeface="Lato"/>
              <a:ea typeface="Lato"/>
              <a:cs typeface="Lato"/>
              <a:sym typeface="Lato"/>
            </a:endParaRPr>
          </a:p>
        </p:txBody>
      </p:sp>
      <p:sp>
        <p:nvSpPr>
          <p:cNvPr id="260" name="Google Shape;260;p22"/>
          <p:cNvSpPr txBox="1"/>
          <p:nvPr/>
        </p:nvSpPr>
        <p:spPr>
          <a:xfrm>
            <a:off x="1869599" y="2257600"/>
            <a:ext cx="9568421" cy="3036295"/>
          </a:xfrm>
          <a:prstGeom prst="rect">
            <a:avLst/>
          </a:prstGeom>
          <a:noFill/>
          <a:ln>
            <a:noFill/>
          </a:ln>
        </p:spPr>
        <p:txBody>
          <a:bodyPr spcFirstLastPara="1" wrap="square" lIns="121900" tIns="121900" rIns="121900" bIns="121900" anchor="t" anchorCtr="0">
            <a:noAutofit/>
          </a:bodyPr>
          <a:lstStyle/>
          <a:p>
            <a:r>
              <a:rPr lang="en-US" sz="2267" dirty="0">
                <a:latin typeface="Lato"/>
                <a:ea typeface="Lato"/>
                <a:cs typeface="Lato"/>
              </a:rPr>
              <a:t>Gradient boosting is a </a:t>
            </a:r>
            <a:r>
              <a:rPr lang="en-US" sz="2267" dirty="0">
                <a:latin typeface="Lato"/>
                <a:ea typeface="Lato"/>
                <a:cs typeface="Lato"/>
                <a:hlinkClick r:id="rId3" tooltip="Machine learning">
                  <a:extLst>
                    <a:ext uri="{A12FA001-AC4F-418D-AE19-62706E023703}">
                      <ahyp:hlinkClr xmlns:ahyp="http://schemas.microsoft.com/office/drawing/2018/hyperlinkcolor" val="tx"/>
                    </a:ext>
                  </a:extLst>
                </a:hlinkClick>
              </a:rPr>
              <a:t>machine learning</a:t>
            </a:r>
            <a:r>
              <a:rPr lang="en-US" sz="2267" dirty="0">
                <a:latin typeface="Lato"/>
                <a:ea typeface="Lato"/>
                <a:cs typeface="Lato"/>
              </a:rPr>
              <a:t> technique based on </a:t>
            </a:r>
            <a:r>
              <a:rPr lang="en-US" sz="2267" dirty="0">
                <a:latin typeface="Lato"/>
                <a:ea typeface="Lato"/>
                <a:cs typeface="Lato"/>
                <a:hlinkClick r:id="rId4" tooltip="Boosting (machine learning)">
                  <a:extLst>
                    <a:ext uri="{A12FA001-AC4F-418D-AE19-62706E023703}">
                      <ahyp:hlinkClr xmlns:ahyp="http://schemas.microsoft.com/office/drawing/2018/hyperlinkcolor" val="tx"/>
                    </a:ext>
                  </a:extLst>
                </a:hlinkClick>
              </a:rPr>
              <a:t>boosting</a:t>
            </a:r>
            <a:r>
              <a:rPr lang="en-US" sz="2267" dirty="0">
                <a:latin typeface="Lato"/>
                <a:ea typeface="Lato"/>
                <a:cs typeface="Lato"/>
              </a:rPr>
              <a:t> in a functional space, where the target is pseudo-residuals rather than the typical </a:t>
            </a:r>
            <a:r>
              <a:rPr lang="en-US" sz="2267" dirty="0">
                <a:latin typeface="Lato"/>
                <a:ea typeface="Lato"/>
                <a:cs typeface="Lato"/>
                <a:hlinkClick r:id="rId5" tooltip="Residuals (statistics)">
                  <a:extLst>
                    <a:ext uri="{A12FA001-AC4F-418D-AE19-62706E023703}">
                      <ahyp:hlinkClr xmlns:ahyp="http://schemas.microsoft.com/office/drawing/2018/hyperlinkcolor" val="tx"/>
                    </a:ext>
                  </a:extLst>
                </a:hlinkClick>
              </a:rPr>
              <a:t>residuals</a:t>
            </a:r>
            <a:r>
              <a:rPr lang="en-US" sz="2267" dirty="0">
                <a:latin typeface="Lato"/>
                <a:ea typeface="Lato"/>
                <a:cs typeface="Lato"/>
              </a:rPr>
              <a:t> used in traditional boosting.</a:t>
            </a:r>
          </a:p>
          <a:p>
            <a:endParaRPr sz="2267" dirty="0">
              <a:latin typeface="Lato"/>
              <a:ea typeface="Lato"/>
              <a:cs typeface="Lato"/>
              <a:sym typeface="Lato"/>
            </a:endParaRPr>
          </a:p>
          <a:p>
            <a:r>
              <a:rPr lang="en-GB" sz="2267" dirty="0">
                <a:latin typeface="Lato"/>
                <a:ea typeface="Lato"/>
                <a:cs typeface="Lato"/>
                <a:sym typeface="Lato"/>
              </a:rPr>
              <a:t>It can be used for both regression and classification problems.</a:t>
            </a:r>
            <a:endParaRPr sz="2267" dirty="0">
              <a:latin typeface="Lato"/>
              <a:ea typeface="Lato"/>
              <a:cs typeface="Lato"/>
              <a:sym typeface="Lato"/>
            </a:endParaRPr>
          </a:p>
          <a:p>
            <a:endParaRPr sz="2267" dirty="0">
              <a:latin typeface="Lato"/>
              <a:ea typeface="Lato"/>
              <a:cs typeface="Lato"/>
              <a:sym typeface="Lato"/>
            </a:endParaRPr>
          </a:p>
          <a:p>
            <a:endParaRPr sz="2267" dirty="0">
              <a:latin typeface="Lato"/>
              <a:ea typeface="Lato"/>
              <a:cs typeface="Lato"/>
              <a:sym typeface="Lato"/>
            </a:endParaRPr>
          </a:p>
        </p:txBody>
      </p:sp>
    </p:spTree>
    <p:extLst>
      <p:ext uri="{BB962C8B-B14F-4D97-AF65-F5344CB8AC3E}">
        <p14:creationId xmlns:p14="http://schemas.microsoft.com/office/powerpoint/2010/main" val="214060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xEl>
                                              <p:pRg st="2" end="2"/>
                                            </p:txEl>
                                          </p:spTgt>
                                        </p:tgtEl>
                                        <p:attrNameLst>
                                          <p:attrName>style.visibility</p:attrName>
                                        </p:attrNameLst>
                                      </p:cBhvr>
                                      <p:to>
                                        <p:strVal val="visible"/>
                                      </p:to>
                                    </p:set>
                                    <p:animEffect transition="in" filter="fade">
                                      <p:cBhvr>
                                        <p:cTn id="7" dur="1000"/>
                                        <p:tgtEl>
                                          <p:spTgt spid="2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p:nvPr/>
        </p:nvSpPr>
        <p:spPr>
          <a:xfrm>
            <a:off x="1869600" y="446833"/>
            <a:ext cx="8452800" cy="860400"/>
          </a:xfrm>
          <a:prstGeom prst="rect">
            <a:avLst/>
          </a:prstGeom>
          <a:noFill/>
          <a:ln>
            <a:noFill/>
          </a:ln>
        </p:spPr>
        <p:txBody>
          <a:bodyPr spcFirstLastPara="1" wrap="square" lIns="121900" tIns="121900" rIns="121900" bIns="121900" anchor="t" anchorCtr="0">
            <a:noAutofit/>
          </a:bodyPr>
          <a:lstStyle/>
          <a:p>
            <a:pPr algn="ctr"/>
            <a:r>
              <a:rPr lang="en-GB" sz="4000" b="1">
                <a:latin typeface="Lato"/>
                <a:ea typeface="Lato"/>
                <a:cs typeface="Lato"/>
                <a:sym typeface="Lato"/>
              </a:rPr>
              <a:t>XGBOOST</a:t>
            </a:r>
            <a:endParaRPr sz="4000" b="1">
              <a:latin typeface="Lato"/>
              <a:ea typeface="Lato"/>
              <a:cs typeface="Lato"/>
              <a:sym typeface="Lato"/>
            </a:endParaRPr>
          </a:p>
        </p:txBody>
      </p:sp>
      <p:sp>
        <p:nvSpPr>
          <p:cNvPr id="259" name="Google Shape;259;p22"/>
          <p:cNvSpPr txBox="1"/>
          <p:nvPr/>
        </p:nvSpPr>
        <p:spPr>
          <a:xfrm>
            <a:off x="1869599" y="1655084"/>
            <a:ext cx="8999199" cy="752000"/>
          </a:xfrm>
          <a:prstGeom prst="rect">
            <a:avLst/>
          </a:prstGeom>
          <a:noFill/>
          <a:ln>
            <a:noFill/>
          </a:ln>
        </p:spPr>
        <p:txBody>
          <a:bodyPr spcFirstLastPara="1" wrap="square" lIns="121900" tIns="121900" rIns="121900" bIns="121900" anchor="t" anchorCtr="0">
            <a:noAutofit/>
          </a:bodyPr>
          <a:lstStyle/>
          <a:p>
            <a:r>
              <a:rPr lang="en-GB" sz="2267" dirty="0">
                <a:latin typeface="Lato"/>
                <a:ea typeface="Lato"/>
                <a:cs typeface="Lato"/>
                <a:sym typeface="Lato"/>
              </a:rPr>
              <a:t>Same as gradient boosting but has additional functionality.</a:t>
            </a:r>
          </a:p>
          <a:p>
            <a:endParaRPr sz="2267" dirty="0">
              <a:latin typeface="Lato"/>
              <a:ea typeface="Lato"/>
              <a:cs typeface="Lato"/>
              <a:sym typeface="Lato"/>
            </a:endParaRPr>
          </a:p>
        </p:txBody>
      </p:sp>
      <p:sp>
        <p:nvSpPr>
          <p:cNvPr id="260" name="Google Shape;260;p22"/>
          <p:cNvSpPr txBox="1"/>
          <p:nvPr/>
        </p:nvSpPr>
        <p:spPr>
          <a:xfrm>
            <a:off x="1869600" y="2257600"/>
            <a:ext cx="8999200" cy="3722800"/>
          </a:xfrm>
          <a:prstGeom prst="rect">
            <a:avLst/>
          </a:prstGeom>
          <a:noFill/>
          <a:ln>
            <a:noFill/>
          </a:ln>
        </p:spPr>
        <p:txBody>
          <a:bodyPr spcFirstLastPara="1" wrap="square" lIns="121900" tIns="121900" rIns="121900" bIns="121900" anchor="t" anchorCtr="0">
            <a:noAutofit/>
          </a:bodyPr>
          <a:lstStyle/>
          <a:p>
            <a:r>
              <a:rPr lang="en-GB" sz="2267" dirty="0" err="1">
                <a:latin typeface="Lato"/>
                <a:ea typeface="Lato"/>
                <a:cs typeface="Lato"/>
                <a:sym typeface="Lato"/>
              </a:rPr>
              <a:t>XGBoost</a:t>
            </a:r>
            <a:r>
              <a:rPr lang="en-GB" sz="2267" dirty="0">
                <a:latin typeface="Lato"/>
                <a:ea typeface="Lato"/>
                <a:cs typeface="Lato"/>
                <a:sym typeface="Lato"/>
              </a:rPr>
              <a:t> is a decision tree based ensemble learning method which uses a gradient boost framework.</a:t>
            </a:r>
            <a:endParaRPr sz="2267" dirty="0">
              <a:latin typeface="Lato"/>
              <a:ea typeface="Lato"/>
              <a:cs typeface="Lato"/>
              <a:sym typeface="Lato"/>
            </a:endParaRPr>
          </a:p>
          <a:p>
            <a:endParaRPr sz="2267" dirty="0">
              <a:latin typeface="Lato"/>
              <a:ea typeface="Lato"/>
              <a:cs typeface="Lato"/>
              <a:sym typeface="Lato"/>
            </a:endParaRPr>
          </a:p>
          <a:p>
            <a:r>
              <a:rPr lang="en-GB" sz="2267" dirty="0">
                <a:latin typeface="Lato"/>
                <a:ea typeface="Lato"/>
                <a:cs typeface="Lato"/>
                <a:sym typeface="Lato"/>
              </a:rPr>
              <a:t>It can be used for both regression and classification problems.</a:t>
            </a:r>
            <a:endParaRPr sz="2267" dirty="0">
              <a:latin typeface="Lato"/>
              <a:ea typeface="Lato"/>
              <a:cs typeface="Lato"/>
              <a:sym typeface="Lato"/>
            </a:endParaRPr>
          </a:p>
          <a:p>
            <a:endParaRPr sz="2267" dirty="0">
              <a:latin typeface="Lato"/>
              <a:ea typeface="Lato"/>
              <a:cs typeface="Lato"/>
              <a:sym typeface="Lato"/>
            </a:endParaRPr>
          </a:p>
          <a:p>
            <a:r>
              <a:rPr lang="en-GB" sz="2267" dirty="0">
                <a:latin typeface="Lato"/>
                <a:ea typeface="Lato"/>
                <a:cs typeface="Lato"/>
                <a:sym typeface="Lato"/>
              </a:rPr>
              <a:t>It is the most powerful machine learning algorithm for small to medium unstructured dataset.</a:t>
            </a:r>
            <a:endParaRPr sz="2267" dirty="0">
              <a:latin typeface="Lato"/>
              <a:ea typeface="Lato"/>
              <a:cs typeface="Lato"/>
              <a:sym typeface="Lato"/>
            </a:endParaRPr>
          </a:p>
          <a:p>
            <a:endParaRPr sz="2267" dirty="0">
              <a:latin typeface="Lato"/>
              <a:ea typeface="Lato"/>
              <a:cs typeface="Lato"/>
              <a:sym typeface="Lato"/>
            </a:endParaRPr>
          </a:p>
          <a:p>
            <a:r>
              <a:rPr lang="en-GB" sz="2267" dirty="0" err="1">
                <a:latin typeface="Lato"/>
                <a:ea typeface="Lato"/>
                <a:cs typeface="Lato"/>
                <a:sym typeface="Lato"/>
              </a:rPr>
              <a:t>XGBoost</a:t>
            </a:r>
            <a:r>
              <a:rPr lang="en-GB" sz="2267" dirty="0">
                <a:latin typeface="Lato"/>
                <a:ea typeface="Lato"/>
                <a:cs typeface="Lato"/>
                <a:sym typeface="Lato"/>
              </a:rPr>
              <a:t> is faster than </a:t>
            </a:r>
            <a:r>
              <a:rPr lang="en-GB" sz="2267" dirty="0" err="1">
                <a:latin typeface="Lato"/>
                <a:ea typeface="Lato"/>
                <a:cs typeface="Lato"/>
                <a:sym typeface="Lato"/>
              </a:rPr>
              <a:t>ADABoost</a:t>
            </a:r>
            <a:r>
              <a:rPr lang="en-GB" sz="2267" dirty="0">
                <a:latin typeface="Lato"/>
                <a:ea typeface="Lato"/>
                <a:cs typeface="Lato"/>
                <a:sym typeface="Lato"/>
              </a:rPr>
              <a:t> and Gradient Boosting (Parallel Operation)</a:t>
            </a:r>
            <a:endParaRPr sz="2267" dirty="0">
              <a:latin typeface="Lato"/>
              <a:ea typeface="Lato"/>
              <a:cs typeface="Lato"/>
              <a:sym typeface="Lato"/>
            </a:endParaRPr>
          </a:p>
        </p:txBody>
      </p:sp>
    </p:spTree>
    <p:extLst>
      <p:ext uri="{BB962C8B-B14F-4D97-AF65-F5344CB8AC3E}">
        <p14:creationId xmlns:p14="http://schemas.microsoft.com/office/powerpoint/2010/main" val="32182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xEl>
                                              <p:pRg st="0" end="0"/>
                                            </p:txEl>
                                          </p:spTgt>
                                        </p:tgtEl>
                                        <p:attrNameLst>
                                          <p:attrName>style.visibility</p:attrName>
                                        </p:attrNameLst>
                                      </p:cBhvr>
                                      <p:to>
                                        <p:strVal val="visible"/>
                                      </p:to>
                                    </p:set>
                                    <p:animEffect transition="in" filter="fade">
                                      <p:cBhvr>
                                        <p:cTn id="12" dur="1000"/>
                                        <p:tgtEl>
                                          <p:spTgt spid="2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xEl>
                                              <p:pRg st="2" end="2"/>
                                            </p:txEl>
                                          </p:spTgt>
                                        </p:tgtEl>
                                        <p:attrNameLst>
                                          <p:attrName>style.visibility</p:attrName>
                                        </p:attrNameLst>
                                      </p:cBhvr>
                                      <p:to>
                                        <p:strVal val="visible"/>
                                      </p:to>
                                    </p:set>
                                    <p:animEffect transition="in" filter="fade">
                                      <p:cBhvr>
                                        <p:cTn id="17" dur="1000"/>
                                        <p:tgtEl>
                                          <p:spTgt spid="2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0">
                                            <p:txEl>
                                              <p:pRg st="4" end="4"/>
                                            </p:txEl>
                                          </p:spTgt>
                                        </p:tgtEl>
                                        <p:attrNameLst>
                                          <p:attrName>style.visibility</p:attrName>
                                        </p:attrNameLst>
                                      </p:cBhvr>
                                      <p:to>
                                        <p:strVal val="visible"/>
                                      </p:to>
                                    </p:set>
                                    <p:animEffect transition="in" filter="fade">
                                      <p:cBhvr>
                                        <p:cTn id="22" dur="1000"/>
                                        <p:tgtEl>
                                          <p:spTgt spid="26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0">
                                            <p:txEl>
                                              <p:pRg st="6" end="6"/>
                                            </p:txEl>
                                          </p:spTgt>
                                        </p:tgtEl>
                                        <p:attrNameLst>
                                          <p:attrName>style.visibility</p:attrName>
                                        </p:attrNameLst>
                                      </p:cBhvr>
                                      <p:to>
                                        <p:strVal val="visible"/>
                                      </p:to>
                                    </p:set>
                                    <p:animEffect transition="in" filter="fade">
                                      <p:cBhvr>
                                        <p:cTn id="27" dur="1000"/>
                                        <p:tgtEl>
                                          <p:spTgt spid="2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673533" y="411433"/>
            <a:ext cx="7860800" cy="949200"/>
          </a:xfrm>
          <a:prstGeom prst="rect">
            <a:avLst/>
          </a:prstGeom>
          <a:noFill/>
          <a:ln>
            <a:noFill/>
          </a:ln>
        </p:spPr>
        <p:txBody>
          <a:bodyPr spcFirstLastPara="1" wrap="square" lIns="121900" tIns="121900" rIns="121900" bIns="121900" anchor="t" anchorCtr="0">
            <a:noAutofit/>
          </a:bodyPr>
          <a:lstStyle/>
          <a:p>
            <a:pPr algn="ctr"/>
            <a:r>
              <a:rPr lang="en-GB" sz="4000" b="1">
                <a:latin typeface="Lato"/>
                <a:ea typeface="Lato"/>
                <a:cs typeface="Lato"/>
                <a:sym typeface="Lato"/>
              </a:rPr>
              <a:t>ENSEMBLE MODELS</a:t>
            </a:r>
            <a:endParaRPr sz="4000" b="1">
              <a:latin typeface="Lato"/>
              <a:ea typeface="Lato"/>
              <a:cs typeface="Lato"/>
              <a:sym typeface="Lato"/>
            </a:endParaRPr>
          </a:p>
        </p:txBody>
      </p:sp>
      <p:sp>
        <p:nvSpPr>
          <p:cNvPr id="118" name="Google Shape;118;p15"/>
          <p:cNvSpPr txBox="1"/>
          <p:nvPr/>
        </p:nvSpPr>
        <p:spPr>
          <a:xfrm>
            <a:off x="1306533" y="1503700"/>
            <a:ext cx="8594800" cy="949200"/>
          </a:xfrm>
          <a:prstGeom prst="rect">
            <a:avLst/>
          </a:prstGeom>
          <a:noFill/>
          <a:ln>
            <a:noFill/>
          </a:ln>
        </p:spPr>
        <p:txBody>
          <a:bodyPr spcFirstLastPara="1" wrap="square" lIns="121900" tIns="121900" rIns="121900" bIns="121900" anchor="t" anchorCtr="0">
            <a:noAutofit/>
          </a:bodyPr>
          <a:lstStyle/>
          <a:p>
            <a:r>
              <a:rPr lang="en-GB" sz="2400">
                <a:latin typeface="Lato"/>
                <a:ea typeface="Lato"/>
                <a:cs typeface="Lato"/>
                <a:sym typeface="Lato"/>
              </a:rPr>
              <a:t>Ensemble method is a technique that combines several base models in order to produce one optimal predictive model.</a:t>
            </a:r>
            <a:endParaRPr sz="2400">
              <a:latin typeface="Lato"/>
              <a:ea typeface="Lato"/>
              <a:cs typeface="Lato"/>
              <a:sym typeface="Lato"/>
            </a:endParaRPr>
          </a:p>
        </p:txBody>
      </p:sp>
      <p:sp>
        <p:nvSpPr>
          <p:cNvPr id="119" name="Google Shape;119;p15"/>
          <p:cNvSpPr/>
          <p:nvPr/>
        </p:nvSpPr>
        <p:spPr>
          <a:xfrm>
            <a:off x="2935705" y="2595967"/>
            <a:ext cx="1486828" cy="11284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dirty="0"/>
              <a:t>Model -1 </a:t>
            </a:r>
            <a:endParaRPr sz="2400" dirty="0"/>
          </a:p>
        </p:txBody>
      </p:sp>
      <p:sp>
        <p:nvSpPr>
          <p:cNvPr id="120" name="Google Shape;120;p15"/>
          <p:cNvSpPr/>
          <p:nvPr/>
        </p:nvSpPr>
        <p:spPr>
          <a:xfrm>
            <a:off x="5071166" y="2595967"/>
            <a:ext cx="1437633" cy="1128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dirty="0"/>
              <a:t>Model -2</a:t>
            </a:r>
            <a:endParaRPr sz="2400" dirty="0"/>
          </a:p>
        </p:txBody>
      </p:sp>
      <p:sp>
        <p:nvSpPr>
          <p:cNvPr id="121" name="Google Shape;121;p15"/>
          <p:cNvSpPr/>
          <p:nvPr/>
        </p:nvSpPr>
        <p:spPr>
          <a:xfrm>
            <a:off x="7297433" y="2595967"/>
            <a:ext cx="1638020" cy="11284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2400" dirty="0"/>
              <a:t>Model - 3</a:t>
            </a:r>
            <a:endParaRPr sz="2400" dirty="0"/>
          </a:p>
        </p:txBody>
      </p:sp>
      <p:cxnSp>
        <p:nvCxnSpPr>
          <p:cNvPr id="122" name="Google Shape;122;p15"/>
          <p:cNvCxnSpPr>
            <a:cxnSpLocks/>
            <a:stCxn id="119" idx="2"/>
            <a:endCxn id="123" idx="0"/>
          </p:cNvCxnSpPr>
          <p:nvPr/>
        </p:nvCxnSpPr>
        <p:spPr>
          <a:xfrm>
            <a:off x="3679119" y="3724367"/>
            <a:ext cx="2180881" cy="1182000"/>
          </a:xfrm>
          <a:prstGeom prst="straightConnector1">
            <a:avLst/>
          </a:prstGeom>
          <a:noFill/>
          <a:ln w="28575" cap="flat" cmpd="sng">
            <a:solidFill>
              <a:schemeClr val="dk2"/>
            </a:solidFill>
            <a:prstDash val="solid"/>
            <a:round/>
            <a:headEnd type="none" w="med" len="med"/>
            <a:tailEnd type="triangle" w="med" len="med"/>
          </a:ln>
        </p:spPr>
      </p:cxnSp>
      <p:cxnSp>
        <p:nvCxnSpPr>
          <p:cNvPr id="124" name="Google Shape;124;p15"/>
          <p:cNvCxnSpPr>
            <a:cxnSpLocks/>
            <a:stCxn id="120" idx="2"/>
            <a:endCxn id="123" idx="0"/>
          </p:cNvCxnSpPr>
          <p:nvPr/>
        </p:nvCxnSpPr>
        <p:spPr>
          <a:xfrm>
            <a:off x="5789983" y="3724367"/>
            <a:ext cx="70017" cy="1182000"/>
          </a:xfrm>
          <a:prstGeom prst="straightConnector1">
            <a:avLst/>
          </a:prstGeom>
          <a:noFill/>
          <a:ln w="28575" cap="flat" cmpd="sng">
            <a:solidFill>
              <a:schemeClr val="dk2"/>
            </a:solidFill>
            <a:prstDash val="solid"/>
            <a:round/>
            <a:headEnd type="none" w="med" len="med"/>
            <a:tailEnd type="triangle" w="med" len="med"/>
          </a:ln>
        </p:spPr>
      </p:cxnSp>
      <p:cxnSp>
        <p:nvCxnSpPr>
          <p:cNvPr id="125" name="Google Shape;125;p15"/>
          <p:cNvCxnSpPr>
            <a:cxnSpLocks/>
            <a:stCxn id="121" idx="2"/>
            <a:endCxn id="123" idx="0"/>
          </p:cNvCxnSpPr>
          <p:nvPr/>
        </p:nvCxnSpPr>
        <p:spPr>
          <a:xfrm flipH="1">
            <a:off x="5860000" y="3724367"/>
            <a:ext cx="2256443" cy="1182000"/>
          </a:xfrm>
          <a:prstGeom prst="straightConnector1">
            <a:avLst/>
          </a:prstGeom>
          <a:noFill/>
          <a:ln w="28575" cap="flat" cmpd="sng">
            <a:solidFill>
              <a:srgbClr val="434343"/>
            </a:solidFill>
            <a:prstDash val="solid"/>
            <a:round/>
            <a:headEnd type="none" w="med" len="med"/>
            <a:tailEnd type="triangle" w="med" len="med"/>
          </a:ln>
        </p:spPr>
      </p:cxnSp>
      <p:sp>
        <p:nvSpPr>
          <p:cNvPr id="123" name="Google Shape;123;p15"/>
          <p:cNvSpPr/>
          <p:nvPr/>
        </p:nvSpPr>
        <p:spPr>
          <a:xfrm>
            <a:off x="5211200" y="4906367"/>
            <a:ext cx="1297600" cy="1128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a:t>FINAL MODEL</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10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fade">
                                      <p:cBhvr>
                                        <p:cTn id="32" dur="1000"/>
                                        <p:tgtEl>
                                          <p:spTgt spid="1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fade">
                                      <p:cBhvr>
                                        <p:cTn id="3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p:nvPr/>
        </p:nvSpPr>
        <p:spPr>
          <a:xfrm>
            <a:off x="1911300" y="1289033"/>
            <a:ext cx="7860800" cy="770000"/>
          </a:xfrm>
          <a:prstGeom prst="rect">
            <a:avLst/>
          </a:prstGeom>
          <a:solidFill>
            <a:srgbClr val="FF9900"/>
          </a:solidFill>
          <a:ln>
            <a:noFill/>
          </a:ln>
        </p:spPr>
        <p:txBody>
          <a:bodyPr spcFirstLastPara="1" wrap="square" lIns="121900" tIns="121900" rIns="121900" bIns="121900" anchor="t" anchorCtr="0">
            <a:noAutofit/>
          </a:bodyPr>
          <a:lstStyle/>
          <a:p>
            <a:pPr algn="ctr"/>
            <a:r>
              <a:rPr lang="en-GB" sz="4000" b="1">
                <a:latin typeface="Lato"/>
                <a:ea typeface="Lato"/>
                <a:cs typeface="Lato"/>
                <a:sym typeface="Lato"/>
              </a:rPr>
              <a:t>TYPES OF ENSEMBLE MODELS</a:t>
            </a:r>
            <a:endParaRPr sz="4000" b="1">
              <a:latin typeface="Lato"/>
              <a:ea typeface="Lato"/>
              <a:cs typeface="Lato"/>
              <a:sym typeface="Lato"/>
            </a:endParaRPr>
          </a:p>
        </p:txBody>
      </p:sp>
      <p:sp>
        <p:nvSpPr>
          <p:cNvPr id="131" name="Google Shape;131;p16"/>
          <p:cNvSpPr/>
          <p:nvPr/>
        </p:nvSpPr>
        <p:spPr>
          <a:xfrm>
            <a:off x="2019767" y="3551467"/>
            <a:ext cx="2900800" cy="1360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3067" b="1"/>
              <a:t>BAGGING</a:t>
            </a:r>
            <a:endParaRPr sz="3067" b="1"/>
          </a:p>
        </p:txBody>
      </p:sp>
      <p:sp>
        <p:nvSpPr>
          <p:cNvPr id="132" name="Google Shape;132;p16"/>
          <p:cNvSpPr/>
          <p:nvPr/>
        </p:nvSpPr>
        <p:spPr>
          <a:xfrm>
            <a:off x="7433600" y="3551467"/>
            <a:ext cx="2900800" cy="13608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3067" b="1"/>
              <a:t>BOOSTING</a:t>
            </a:r>
            <a:endParaRPr sz="3067" b="1"/>
          </a:p>
        </p:txBody>
      </p:sp>
      <p:cxnSp>
        <p:nvCxnSpPr>
          <p:cNvPr id="133" name="Google Shape;133;p16"/>
          <p:cNvCxnSpPr>
            <a:stCxn id="130" idx="2"/>
            <a:endCxn id="131" idx="0"/>
          </p:cNvCxnSpPr>
          <p:nvPr/>
        </p:nvCxnSpPr>
        <p:spPr>
          <a:xfrm flipH="1">
            <a:off x="3470100" y="2059033"/>
            <a:ext cx="2371600" cy="1492400"/>
          </a:xfrm>
          <a:prstGeom prst="straightConnector1">
            <a:avLst/>
          </a:prstGeom>
          <a:noFill/>
          <a:ln w="28575" cap="flat" cmpd="sng">
            <a:solidFill>
              <a:schemeClr val="dk2"/>
            </a:solidFill>
            <a:prstDash val="solid"/>
            <a:round/>
            <a:headEnd type="none" w="med" len="med"/>
            <a:tailEnd type="triangle" w="med" len="med"/>
          </a:ln>
        </p:spPr>
      </p:cxnSp>
      <p:cxnSp>
        <p:nvCxnSpPr>
          <p:cNvPr id="134" name="Google Shape;134;p16"/>
          <p:cNvCxnSpPr>
            <a:stCxn id="130" idx="2"/>
            <a:endCxn id="132" idx="0"/>
          </p:cNvCxnSpPr>
          <p:nvPr/>
        </p:nvCxnSpPr>
        <p:spPr>
          <a:xfrm>
            <a:off x="5841700" y="2059033"/>
            <a:ext cx="3042400" cy="14924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1000"/>
                                        <p:tgtEl>
                                          <p:spTgt spid="1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1000"/>
                                        <p:tgtEl>
                                          <p:spTgt spid="1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2"/>
                                        </p:tgtEl>
                                        <p:attrNameLst>
                                          <p:attrName>style.visibility</p:attrName>
                                        </p:attrNameLst>
                                      </p:cBhvr>
                                      <p:to>
                                        <p:strVal val="visible"/>
                                      </p:to>
                                    </p:set>
                                    <p:animEffect transition="in" filter="fade">
                                      <p:cBhvr>
                                        <p:cTn id="20"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p:nvPr/>
        </p:nvSpPr>
        <p:spPr>
          <a:xfrm>
            <a:off x="2165600" y="1180984"/>
            <a:ext cx="7860800" cy="949200"/>
          </a:xfrm>
          <a:prstGeom prst="rect">
            <a:avLst/>
          </a:prstGeom>
          <a:noFill/>
          <a:ln>
            <a:noFill/>
          </a:ln>
        </p:spPr>
        <p:txBody>
          <a:bodyPr spcFirstLastPara="1" wrap="square" lIns="121900" tIns="121900" rIns="121900" bIns="121900" anchor="t" anchorCtr="0">
            <a:noAutofit/>
          </a:bodyPr>
          <a:lstStyle/>
          <a:p>
            <a:pPr algn="ctr"/>
            <a:r>
              <a:rPr lang="en-GB" sz="4000" b="1" dirty="0">
                <a:latin typeface="Lato"/>
                <a:ea typeface="Lato"/>
                <a:cs typeface="Lato"/>
                <a:sym typeface="Lato"/>
              </a:rPr>
              <a:t>BAGGING</a:t>
            </a:r>
            <a:endParaRPr sz="4000" b="1" dirty="0">
              <a:latin typeface="Lato"/>
              <a:ea typeface="Lato"/>
              <a:cs typeface="Lato"/>
              <a:sym typeface="Lato"/>
            </a:endParaRPr>
          </a:p>
        </p:txBody>
      </p:sp>
      <p:sp>
        <p:nvSpPr>
          <p:cNvPr id="140" name="Google Shape;140;p17"/>
          <p:cNvSpPr txBox="1"/>
          <p:nvPr/>
        </p:nvSpPr>
        <p:spPr>
          <a:xfrm>
            <a:off x="1591400" y="2525484"/>
            <a:ext cx="9009200" cy="2148800"/>
          </a:xfrm>
          <a:prstGeom prst="rect">
            <a:avLst/>
          </a:prstGeom>
          <a:noFill/>
          <a:ln>
            <a:noFill/>
          </a:ln>
        </p:spPr>
        <p:txBody>
          <a:bodyPr spcFirstLastPara="1" wrap="square" lIns="121900" tIns="121900" rIns="121900" bIns="121900" anchor="t" anchorCtr="0">
            <a:noAutofit/>
          </a:bodyPr>
          <a:lstStyle/>
          <a:p>
            <a:r>
              <a:rPr lang="en-US" sz="2667" dirty="0">
                <a:latin typeface="Lato"/>
                <a:ea typeface="Lato"/>
                <a:cs typeface="Lato"/>
              </a:rPr>
              <a:t>The simplest way of combining predictions that </a:t>
            </a:r>
            <a:br>
              <a:rPr lang="en-US" sz="2667" dirty="0">
                <a:latin typeface="Lato"/>
                <a:ea typeface="Lato"/>
                <a:cs typeface="Lato"/>
              </a:rPr>
            </a:br>
            <a:r>
              <a:rPr lang="en-US" sz="2667" dirty="0">
                <a:latin typeface="Lato"/>
                <a:ea typeface="Lato"/>
                <a:cs typeface="Lato"/>
              </a:rPr>
              <a:t>belong to the same type.</a:t>
            </a:r>
            <a:r>
              <a:rPr lang="en-US" b="1" dirty="0"/>
              <a:t> </a:t>
            </a:r>
          </a:p>
          <a:p>
            <a:endParaRPr lang="en-US" b="1" dirty="0"/>
          </a:p>
          <a:p>
            <a:r>
              <a:rPr lang="en-US" sz="2667" dirty="0">
                <a:latin typeface="Lato"/>
                <a:ea typeface="Lato"/>
                <a:cs typeface="Lato"/>
              </a:rPr>
              <a:t>In this base classifiers are trained parallelly.</a:t>
            </a:r>
          </a:p>
          <a:p>
            <a:endParaRPr lang="en-US" sz="2667" dirty="0">
              <a:latin typeface="Lato"/>
              <a:ea typeface="Lato"/>
              <a:cs typeface="Lato"/>
            </a:endParaRPr>
          </a:p>
          <a:p>
            <a:r>
              <a:rPr lang="en-US" sz="2667" dirty="0">
                <a:latin typeface="Lato"/>
                <a:ea typeface="Lato"/>
                <a:cs typeface="Lato"/>
              </a:rPr>
              <a:t>Aim to decrease variance, not bias. Each model receives equal weight. Each model is built independently.</a:t>
            </a:r>
            <a:endParaRPr sz="2667" dirty="0">
              <a:latin typeface="Lato"/>
              <a:ea typeface="Lato"/>
              <a:cs typeface="Lato"/>
              <a:sym typeface="Lato"/>
            </a:endParaRPr>
          </a:p>
          <a:p>
            <a:endParaRPr sz="2667" dirty="0">
              <a:latin typeface="Lato"/>
              <a:ea typeface="Lato"/>
              <a:cs typeface="Lato"/>
              <a:sym typeface="Lato"/>
            </a:endParaRPr>
          </a:p>
          <a:p>
            <a:endParaRPr lang="en-GB" sz="2667"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2" end="2"/>
                                            </p:txEl>
                                          </p:spTgt>
                                        </p:tgtEl>
                                        <p:attrNameLst>
                                          <p:attrName>style.visibility</p:attrName>
                                        </p:attrNameLst>
                                      </p:cBhvr>
                                      <p:to>
                                        <p:strVal val="visible"/>
                                      </p:to>
                                    </p:set>
                                    <p:animEffect transition="in" filter="fade">
                                      <p:cBhvr>
                                        <p:cTn id="12" dur="1000"/>
                                        <p:tgtEl>
                                          <p:spTgt spid="1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4" end="4"/>
                                            </p:txEl>
                                          </p:spTgt>
                                        </p:tgtEl>
                                        <p:attrNameLst>
                                          <p:attrName>style.visibility</p:attrName>
                                        </p:attrNameLst>
                                      </p:cBhvr>
                                      <p:to>
                                        <p:strVal val="visible"/>
                                      </p:to>
                                    </p:set>
                                    <p:animEffect transition="in" filter="fade">
                                      <p:cBhvr>
                                        <p:cTn id="17" dur="1000"/>
                                        <p:tgtEl>
                                          <p:spTgt spid="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p:nvPr/>
        </p:nvSpPr>
        <p:spPr>
          <a:xfrm>
            <a:off x="2165600" y="1180984"/>
            <a:ext cx="7860800" cy="949200"/>
          </a:xfrm>
          <a:prstGeom prst="rect">
            <a:avLst/>
          </a:prstGeom>
          <a:noFill/>
          <a:ln>
            <a:noFill/>
          </a:ln>
        </p:spPr>
        <p:txBody>
          <a:bodyPr spcFirstLastPara="1" wrap="square" lIns="121900" tIns="121900" rIns="121900" bIns="121900" anchor="t" anchorCtr="0">
            <a:noAutofit/>
          </a:bodyPr>
          <a:lstStyle/>
          <a:p>
            <a:pPr algn="ctr"/>
            <a:r>
              <a:rPr lang="en-GB" sz="4000" b="1" dirty="0">
                <a:latin typeface="Lato"/>
                <a:ea typeface="Lato"/>
                <a:cs typeface="Lato"/>
                <a:sym typeface="Lato"/>
              </a:rPr>
              <a:t>BOOSTING</a:t>
            </a:r>
            <a:endParaRPr sz="4000" b="1" dirty="0">
              <a:latin typeface="Lato"/>
              <a:ea typeface="Lato"/>
              <a:cs typeface="Lato"/>
              <a:sym typeface="Lato"/>
            </a:endParaRPr>
          </a:p>
        </p:txBody>
      </p:sp>
      <p:sp>
        <p:nvSpPr>
          <p:cNvPr id="140" name="Google Shape;140;p17"/>
          <p:cNvSpPr txBox="1"/>
          <p:nvPr/>
        </p:nvSpPr>
        <p:spPr>
          <a:xfrm>
            <a:off x="1591400" y="2525484"/>
            <a:ext cx="9009200" cy="2148800"/>
          </a:xfrm>
          <a:prstGeom prst="rect">
            <a:avLst/>
          </a:prstGeom>
          <a:noFill/>
          <a:ln>
            <a:noFill/>
          </a:ln>
        </p:spPr>
        <p:txBody>
          <a:bodyPr spcFirstLastPara="1" wrap="square" lIns="121900" tIns="121900" rIns="121900" bIns="121900" anchor="t" anchorCtr="0">
            <a:noAutofit/>
          </a:bodyPr>
          <a:lstStyle/>
          <a:p>
            <a:r>
              <a:rPr lang="en-GB" sz="2667" dirty="0">
                <a:latin typeface="Lato"/>
                <a:ea typeface="Lato"/>
                <a:cs typeface="Lato"/>
                <a:sym typeface="Lato"/>
              </a:rPr>
              <a:t>Boosting is family of algorithms that converts weak learners into strong learners.</a:t>
            </a:r>
          </a:p>
          <a:p>
            <a:endParaRPr lang="en-GB" sz="2667" dirty="0">
              <a:latin typeface="Lato"/>
              <a:ea typeface="Lato"/>
              <a:cs typeface="Lato"/>
              <a:sym typeface="Lato"/>
            </a:endParaRPr>
          </a:p>
          <a:p>
            <a:r>
              <a:rPr lang="en-US" sz="2667" dirty="0">
                <a:latin typeface="Lato"/>
                <a:ea typeface="Lato"/>
                <a:cs typeface="Lato"/>
              </a:rPr>
              <a:t>In this base classifiers are trained </a:t>
            </a:r>
            <a:r>
              <a:rPr lang="en-GB" sz="2667" dirty="0">
                <a:latin typeface="Lato"/>
                <a:ea typeface="Lato"/>
                <a:cs typeface="Lato"/>
                <a:sym typeface="Lato"/>
              </a:rPr>
              <a:t>sequentially</a:t>
            </a:r>
            <a:r>
              <a:rPr lang="en-US" sz="2667" dirty="0">
                <a:latin typeface="Lato"/>
                <a:ea typeface="Lato"/>
                <a:cs typeface="Lato"/>
              </a:rPr>
              <a:t>.</a:t>
            </a:r>
          </a:p>
          <a:p>
            <a:endParaRPr sz="2667" dirty="0">
              <a:latin typeface="Lato"/>
              <a:ea typeface="Lato"/>
              <a:cs typeface="Lato"/>
              <a:sym typeface="Lato"/>
            </a:endParaRPr>
          </a:p>
          <a:p>
            <a:r>
              <a:rPr lang="en-GB" sz="2667" dirty="0">
                <a:latin typeface="Lato"/>
                <a:ea typeface="Lato"/>
                <a:cs typeface="Lato"/>
                <a:sym typeface="Lato"/>
              </a:rPr>
              <a:t>Boosting is a sequential process in which more weightage is given to misclassified instances after every iteration.</a:t>
            </a:r>
            <a:endParaRPr sz="2667" dirty="0">
              <a:latin typeface="Lato"/>
              <a:ea typeface="Lato"/>
              <a:cs typeface="Lato"/>
              <a:sym typeface="Lato"/>
            </a:endParaRPr>
          </a:p>
        </p:txBody>
      </p:sp>
    </p:spTree>
    <p:extLst>
      <p:ext uri="{BB962C8B-B14F-4D97-AF65-F5344CB8AC3E}">
        <p14:creationId xmlns:p14="http://schemas.microsoft.com/office/powerpoint/2010/main" val="279249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2" end="2"/>
                                            </p:txEl>
                                          </p:spTgt>
                                        </p:tgtEl>
                                        <p:attrNameLst>
                                          <p:attrName>style.visibility</p:attrName>
                                        </p:attrNameLst>
                                      </p:cBhvr>
                                      <p:to>
                                        <p:strVal val="visible"/>
                                      </p:to>
                                    </p:set>
                                    <p:animEffect transition="in" filter="fade">
                                      <p:cBhvr>
                                        <p:cTn id="12" dur="1000"/>
                                        <p:tgtEl>
                                          <p:spTgt spid="1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4" end="4"/>
                                            </p:txEl>
                                          </p:spTgt>
                                        </p:tgtEl>
                                        <p:attrNameLst>
                                          <p:attrName>style.visibility</p:attrName>
                                        </p:attrNameLst>
                                      </p:cBhvr>
                                      <p:to>
                                        <p:strVal val="visible"/>
                                      </p:to>
                                    </p:set>
                                    <p:animEffect transition="in" filter="fade">
                                      <p:cBhvr>
                                        <p:cTn id="17" dur="1000"/>
                                        <p:tgtEl>
                                          <p:spTgt spid="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p:nvPr/>
        </p:nvSpPr>
        <p:spPr>
          <a:xfrm>
            <a:off x="1869600" y="446833"/>
            <a:ext cx="8452800" cy="1335200"/>
          </a:xfrm>
          <a:prstGeom prst="rect">
            <a:avLst/>
          </a:prstGeom>
          <a:noFill/>
          <a:ln>
            <a:noFill/>
          </a:ln>
        </p:spPr>
        <p:txBody>
          <a:bodyPr spcFirstLastPara="1" wrap="square" lIns="121900" tIns="121900" rIns="121900" bIns="121900" anchor="t" anchorCtr="0">
            <a:noAutofit/>
          </a:bodyPr>
          <a:lstStyle/>
          <a:p>
            <a:pPr algn="ctr"/>
            <a:r>
              <a:rPr lang="en-GB" sz="4000" b="1">
                <a:latin typeface="Lato"/>
                <a:ea typeface="Lato"/>
                <a:cs typeface="Lato"/>
                <a:sym typeface="Lato"/>
              </a:rPr>
              <a:t>DIFFERENCE BETWEEN BAGGING AND BOOSTING</a:t>
            </a:r>
            <a:endParaRPr sz="4000" b="1">
              <a:latin typeface="Lato"/>
              <a:ea typeface="Lato"/>
              <a:cs typeface="Lato"/>
              <a:sym typeface="Lato"/>
            </a:endParaRPr>
          </a:p>
        </p:txBody>
      </p:sp>
      <p:sp>
        <p:nvSpPr>
          <p:cNvPr id="146" name="Google Shape;146;p18"/>
          <p:cNvSpPr/>
          <p:nvPr/>
        </p:nvSpPr>
        <p:spPr>
          <a:xfrm>
            <a:off x="2605691" y="2409916"/>
            <a:ext cx="647600" cy="4648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S1</a:t>
            </a:r>
            <a:endParaRPr sz="1600"/>
          </a:p>
        </p:txBody>
      </p:sp>
      <p:sp>
        <p:nvSpPr>
          <p:cNvPr id="147" name="Google Shape;147;p18"/>
          <p:cNvSpPr/>
          <p:nvPr/>
        </p:nvSpPr>
        <p:spPr>
          <a:xfrm>
            <a:off x="2605679" y="3302268"/>
            <a:ext cx="647600" cy="4648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S2</a:t>
            </a:r>
            <a:endParaRPr sz="1600"/>
          </a:p>
        </p:txBody>
      </p:sp>
      <p:sp>
        <p:nvSpPr>
          <p:cNvPr id="148" name="Google Shape;148;p18"/>
          <p:cNvSpPr/>
          <p:nvPr/>
        </p:nvSpPr>
        <p:spPr>
          <a:xfrm>
            <a:off x="2605691" y="4194619"/>
            <a:ext cx="647600" cy="4648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S-N</a:t>
            </a:r>
            <a:endParaRPr sz="1600"/>
          </a:p>
        </p:txBody>
      </p:sp>
      <p:sp>
        <p:nvSpPr>
          <p:cNvPr id="149" name="Google Shape;149;p18"/>
          <p:cNvSpPr/>
          <p:nvPr/>
        </p:nvSpPr>
        <p:spPr>
          <a:xfrm>
            <a:off x="1356200" y="2233433"/>
            <a:ext cx="851600" cy="2482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b="1"/>
              <a:t>D</a:t>
            </a:r>
            <a:endParaRPr sz="2400" b="1"/>
          </a:p>
          <a:p>
            <a:pPr algn="ctr"/>
            <a:r>
              <a:rPr lang="en-GB" sz="2400" b="1"/>
              <a:t>A</a:t>
            </a:r>
            <a:endParaRPr sz="2400" b="1"/>
          </a:p>
          <a:p>
            <a:pPr algn="ctr"/>
            <a:r>
              <a:rPr lang="en-GB" sz="2400" b="1"/>
              <a:t>T</a:t>
            </a:r>
            <a:endParaRPr sz="2400" b="1"/>
          </a:p>
          <a:p>
            <a:pPr algn="ctr"/>
            <a:r>
              <a:rPr lang="en-GB" sz="2400" b="1"/>
              <a:t>A</a:t>
            </a:r>
            <a:endParaRPr sz="2400" b="1"/>
          </a:p>
          <a:p>
            <a:pPr algn="ctr"/>
            <a:r>
              <a:rPr lang="en-GB" sz="2400" b="1"/>
              <a:t>S</a:t>
            </a:r>
            <a:endParaRPr sz="2400" b="1"/>
          </a:p>
          <a:p>
            <a:pPr algn="ctr"/>
            <a:r>
              <a:rPr lang="en-GB" sz="2400" b="1"/>
              <a:t>E</a:t>
            </a:r>
            <a:endParaRPr sz="2400" b="1"/>
          </a:p>
          <a:p>
            <a:pPr algn="ctr"/>
            <a:r>
              <a:rPr lang="en-GB" sz="2400" b="1"/>
              <a:t>T</a:t>
            </a:r>
            <a:endParaRPr sz="2400" b="1"/>
          </a:p>
        </p:txBody>
      </p:sp>
      <p:sp>
        <p:nvSpPr>
          <p:cNvPr id="150" name="Google Shape;150;p18"/>
          <p:cNvSpPr/>
          <p:nvPr/>
        </p:nvSpPr>
        <p:spPr>
          <a:xfrm>
            <a:off x="3542481" y="2409916"/>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M1</a:t>
            </a:r>
            <a:endParaRPr sz="1600"/>
          </a:p>
        </p:txBody>
      </p:sp>
      <p:sp>
        <p:nvSpPr>
          <p:cNvPr id="151" name="Google Shape;151;p18"/>
          <p:cNvSpPr/>
          <p:nvPr/>
        </p:nvSpPr>
        <p:spPr>
          <a:xfrm>
            <a:off x="3542469" y="3302268"/>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M2</a:t>
            </a:r>
            <a:endParaRPr sz="1600"/>
          </a:p>
        </p:txBody>
      </p:sp>
      <p:sp>
        <p:nvSpPr>
          <p:cNvPr id="152" name="Google Shape;152;p18"/>
          <p:cNvSpPr/>
          <p:nvPr/>
        </p:nvSpPr>
        <p:spPr>
          <a:xfrm>
            <a:off x="3542481" y="4194619"/>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M-N</a:t>
            </a:r>
            <a:endParaRPr sz="1600"/>
          </a:p>
        </p:txBody>
      </p:sp>
      <p:cxnSp>
        <p:nvCxnSpPr>
          <p:cNvPr id="153" name="Google Shape;153;p18"/>
          <p:cNvCxnSpPr>
            <a:stCxn id="146" idx="3"/>
            <a:endCxn id="150" idx="1"/>
          </p:cNvCxnSpPr>
          <p:nvPr/>
        </p:nvCxnSpPr>
        <p:spPr>
          <a:xfrm>
            <a:off x="3253291" y="2642316"/>
            <a:ext cx="289200" cy="0"/>
          </a:xfrm>
          <a:prstGeom prst="straightConnector1">
            <a:avLst/>
          </a:prstGeom>
          <a:noFill/>
          <a:ln w="19050" cap="flat" cmpd="sng">
            <a:solidFill>
              <a:srgbClr val="0000FF"/>
            </a:solidFill>
            <a:prstDash val="dot"/>
            <a:round/>
            <a:headEnd type="none" w="med" len="med"/>
            <a:tailEnd type="none" w="med" len="med"/>
          </a:ln>
        </p:spPr>
      </p:cxnSp>
      <p:cxnSp>
        <p:nvCxnSpPr>
          <p:cNvPr id="154" name="Google Shape;154;p18"/>
          <p:cNvCxnSpPr/>
          <p:nvPr/>
        </p:nvCxnSpPr>
        <p:spPr>
          <a:xfrm>
            <a:off x="2261897" y="2671283"/>
            <a:ext cx="289600" cy="0"/>
          </a:xfrm>
          <a:prstGeom prst="straightConnector1">
            <a:avLst/>
          </a:prstGeom>
          <a:noFill/>
          <a:ln w="19050" cap="flat" cmpd="sng">
            <a:solidFill>
              <a:srgbClr val="4A86E8"/>
            </a:solidFill>
            <a:prstDash val="dot"/>
            <a:round/>
            <a:headEnd type="none" w="med" len="med"/>
            <a:tailEnd type="none" w="med" len="med"/>
          </a:ln>
        </p:spPr>
      </p:cxnSp>
      <p:cxnSp>
        <p:nvCxnSpPr>
          <p:cNvPr id="155" name="Google Shape;155;p18"/>
          <p:cNvCxnSpPr/>
          <p:nvPr/>
        </p:nvCxnSpPr>
        <p:spPr>
          <a:xfrm>
            <a:off x="2296672" y="3534676"/>
            <a:ext cx="289600" cy="0"/>
          </a:xfrm>
          <a:prstGeom prst="straightConnector1">
            <a:avLst/>
          </a:prstGeom>
          <a:noFill/>
          <a:ln w="19050" cap="flat" cmpd="sng">
            <a:solidFill>
              <a:srgbClr val="0000FF"/>
            </a:solidFill>
            <a:prstDash val="dot"/>
            <a:round/>
            <a:headEnd type="none" w="med" len="med"/>
            <a:tailEnd type="none" w="med" len="med"/>
          </a:ln>
        </p:spPr>
      </p:cxnSp>
      <p:cxnSp>
        <p:nvCxnSpPr>
          <p:cNvPr id="156" name="Google Shape;156;p18"/>
          <p:cNvCxnSpPr/>
          <p:nvPr/>
        </p:nvCxnSpPr>
        <p:spPr>
          <a:xfrm>
            <a:off x="2261897" y="4427021"/>
            <a:ext cx="289600" cy="0"/>
          </a:xfrm>
          <a:prstGeom prst="straightConnector1">
            <a:avLst/>
          </a:prstGeom>
          <a:noFill/>
          <a:ln w="19050" cap="flat" cmpd="sng">
            <a:solidFill>
              <a:srgbClr val="0000FF"/>
            </a:solidFill>
            <a:prstDash val="dot"/>
            <a:round/>
            <a:headEnd type="none" w="med" len="med"/>
            <a:tailEnd type="none" w="med" len="med"/>
          </a:ln>
        </p:spPr>
      </p:cxnSp>
      <p:cxnSp>
        <p:nvCxnSpPr>
          <p:cNvPr id="157" name="Google Shape;157;p18"/>
          <p:cNvCxnSpPr/>
          <p:nvPr/>
        </p:nvCxnSpPr>
        <p:spPr>
          <a:xfrm>
            <a:off x="3269852" y="3534676"/>
            <a:ext cx="289600" cy="0"/>
          </a:xfrm>
          <a:prstGeom prst="straightConnector1">
            <a:avLst/>
          </a:prstGeom>
          <a:noFill/>
          <a:ln w="19050" cap="flat" cmpd="sng">
            <a:solidFill>
              <a:srgbClr val="0000FF"/>
            </a:solidFill>
            <a:prstDash val="dot"/>
            <a:round/>
            <a:headEnd type="none" w="med" len="med"/>
            <a:tailEnd type="none" w="med" len="med"/>
          </a:ln>
        </p:spPr>
      </p:cxnSp>
      <p:cxnSp>
        <p:nvCxnSpPr>
          <p:cNvPr id="158" name="Google Shape;158;p18"/>
          <p:cNvCxnSpPr/>
          <p:nvPr/>
        </p:nvCxnSpPr>
        <p:spPr>
          <a:xfrm>
            <a:off x="3269837" y="4427021"/>
            <a:ext cx="289600" cy="0"/>
          </a:xfrm>
          <a:prstGeom prst="straightConnector1">
            <a:avLst/>
          </a:prstGeom>
          <a:noFill/>
          <a:ln w="19050" cap="flat" cmpd="sng">
            <a:solidFill>
              <a:schemeClr val="dk2"/>
            </a:solidFill>
            <a:prstDash val="dot"/>
            <a:round/>
            <a:headEnd type="none" w="med" len="med"/>
            <a:tailEnd type="none" w="med" len="med"/>
          </a:ln>
        </p:spPr>
      </p:cxnSp>
      <p:sp>
        <p:nvSpPr>
          <p:cNvPr id="159" name="Google Shape;159;p18"/>
          <p:cNvSpPr/>
          <p:nvPr/>
        </p:nvSpPr>
        <p:spPr>
          <a:xfrm>
            <a:off x="7844500" y="2233433"/>
            <a:ext cx="851600" cy="24828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400" b="1"/>
              <a:t>D</a:t>
            </a:r>
            <a:endParaRPr sz="2400" b="1"/>
          </a:p>
          <a:p>
            <a:pPr algn="ctr"/>
            <a:r>
              <a:rPr lang="en-GB" sz="2400" b="1"/>
              <a:t>A</a:t>
            </a:r>
            <a:endParaRPr sz="2400" b="1"/>
          </a:p>
          <a:p>
            <a:pPr algn="ctr"/>
            <a:r>
              <a:rPr lang="en-GB" sz="2400" b="1"/>
              <a:t>T</a:t>
            </a:r>
            <a:endParaRPr sz="2400" b="1"/>
          </a:p>
          <a:p>
            <a:pPr algn="ctr"/>
            <a:r>
              <a:rPr lang="en-GB" sz="2400" b="1"/>
              <a:t>A</a:t>
            </a:r>
            <a:endParaRPr sz="2400" b="1"/>
          </a:p>
          <a:p>
            <a:pPr algn="ctr"/>
            <a:r>
              <a:rPr lang="en-GB" sz="2400" b="1"/>
              <a:t>S</a:t>
            </a:r>
            <a:endParaRPr sz="2400" b="1"/>
          </a:p>
          <a:p>
            <a:pPr algn="ctr"/>
            <a:r>
              <a:rPr lang="en-GB" sz="2400" b="1"/>
              <a:t>E</a:t>
            </a:r>
            <a:endParaRPr sz="2400" b="1"/>
          </a:p>
          <a:p>
            <a:pPr algn="ctr"/>
            <a:r>
              <a:rPr lang="en-GB" sz="2400" b="1"/>
              <a:t>T</a:t>
            </a:r>
            <a:endParaRPr sz="2400" b="1"/>
          </a:p>
        </p:txBody>
      </p:sp>
      <p:sp>
        <p:nvSpPr>
          <p:cNvPr id="160" name="Google Shape;160;p18"/>
          <p:cNvSpPr/>
          <p:nvPr/>
        </p:nvSpPr>
        <p:spPr>
          <a:xfrm>
            <a:off x="9319581" y="2409916"/>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M1</a:t>
            </a:r>
            <a:endParaRPr sz="1600"/>
          </a:p>
        </p:txBody>
      </p:sp>
      <p:sp>
        <p:nvSpPr>
          <p:cNvPr id="161" name="Google Shape;161;p18"/>
          <p:cNvSpPr/>
          <p:nvPr/>
        </p:nvSpPr>
        <p:spPr>
          <a:xfrm>
            <a:off x="9319569" y="3302268"/>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M2</a:t>
            </a:r>
            <a:endParaRPr sz="1600"/>
          </a:p>
        </p:txBody>
      </p:sp>
      <p:sp>
        <p:nvSpPr>
          <p:cNvPr id="162" name="Google Shape;162;p18"/>
          <p:cNvSpPr/>
          <p:nvPr/>
        </p:nvSpPr>
        <p:spPr>
          <a:xfrm>
            <a:off x="9319581" y="4194619"/>
            <a:ext cx="647600" cy="464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GB" sz="1600"/>
              <a:t>M-N</a:t>
            </a:r>
            <a:endParaRPr sz="1600"/>
          </a:p>
        </p:txBody>
      </p:sp>
      <p:cxnSp>
        <p:nvCxnSpPr>
          <p:cNvPr id="163" name="Google Shape;163;p18"/>
          <p:cNvCxnSpPr/>
          <p:nvPr/>
        </p:nvCxnSpPr>
        <p:spPr>
          <a:xfrm>
            <a:off x="8720333" y="2641800"/>
            <a:ext cx="616400" cy="18400"/>
          </a:xfrm>
          <a:prstGeom prst="straightConnector1">
            <a:avLst/>
          </a:prstGeom>
          <a:noFill/>
          <a:ln w="19050" cap="flat" cmpd="sng">
            <a:solidFill>
              <a:srgbClr val="0000FF"/>
            </a:solidFill>
            <a:prstDash val="solid"/>
            <a:round/>
            <a:headEnd type="none" w="med" len="med"/>
            <a:tailEnd type="stealth" w="med" len="med"/>
          </a:ln>
        </p:spPr>
      </p:cxnSp>
      <p:cxnSp>
        <p:nvCxnSpPr>
          <p:cNvPr id="164" name="Google Shape;164;p18"/>
          <p:cNvCxnSpPr/>
          <p:nvPr/>
        </p:nvCxnSpPr>
        <p:spPr>
          <a:xfrm>
            <a:off x="8709667" y="4397867"/>
            <a:ext cx="616400" cy="18400"/>
          </a:xfrm>
          <a:prstGeom prst="straightConnector1">
            <a:avLst/>
          </a:prstGeom>
          <a:noFill/>
          <a:ln w="19050" cap="flat" cmpd="sng">
            <a:solidFill>
              <a:srgbClr val="0000FF"/>
            </a:solidFill>
            <a:prstDash val="solid"/>
            <a:round/>
            <a:headEnd type="none" w="med" len="med"/>
            <a:tailEnd type="stealth" w="med" len="med"/>
          </a:ln>
        </p:spPr>
      </p:cxnSp>
      <p:cxnSp>
        <p:nvCxnSpPr>
          <p:cNvPr id="165" name="Google Shape;165;p18"/>
          <p:cNvCxnSpPr/>
          <p:nvPr/>
        </p:nvCxnSpPr>
        <p:spPr>
          <a:xfrm>
            <a:off x="8720333" y="3519817"/>
            <a:ext cx="616400" cy="18400"/>
          </a:xfrm>
          <a:prstGeom prst="straightConnector1">
            <a:avLst/>
          </a:prstGeom>
          <a:noFill/>
          <a:ln w="19050" cap="flat" cmpd="sng">
            <a:solidFill>
              <a:srgbClr val="0000FF"/>
            </a:solidFill>
            <a:prstDash val="solid"/>
            <a:round/>
            <a:headEnd type="none" w="med" len="med"/>
            <a:tailEnd type="stealth" w="med" len="med"/>
          </a:ln>
        </p:spPr>
      </p:cxnSp>
      <p:cxnSp>
        <p:nvCxnSpPr>
          <p:cNvPr id="166" name="Google Shape;166;p18"/>
          <p:cNvCxnSpPr/>
          <p:nvPr/>
        </p:nvCxnSpPr>
        <p:spPr>
          <a:xfrm flipH="1">
            <a:off x="8719267" y="2922300"/>
            <a:ext cx="720400" cy="200400"/>
          </a:xfrm>
          <a:prstGeom prst="straightConnector1">
            <a:avLst/>
          </a:prstGeom>
          <a:noFill/>
          <a:ln w="19050" cap="flat" cmpd="sng">
            <a:solidFill>
              <a:srgbClr val="FF0000"/>
            </a:solidFill>
            <a:prstDash val="solid"/>
            <a:round/>
            <a:headEnd type="none" w="med" len="med"/>
            <a:tailEnd type="stealth" w="med" len="med"/>
          </a:ln>
        </p:spPr>
      </p:cxnSp>
      <p:cxnSp>
        <p:nvCxnSpPr>
          <p:cNvPr id="167" name="Google Shape;167;p18"/>
          <p:cNvCxnSpPr/>
          <p:nvPr/>
        </p:nvCxnSpPr>
        <p:spPr>
          <a:xfrm flipH="1">
            <a:off x="8719267" y="3786833"/>
            <a:ext cx="720400" cy="200000"/>
          </a:xfrm>
          <a:prstGeom prst="straightConnector1">
            <a:avLst/>
          </a:prstGeom>
          <a:noFill/>
          <a:ln w="19050" cap="flat" cmpd="sng">
            <a:solidFill>
              <a:srgbClr val="FF0000"/>
            </a:solidFill>
            <a:prstDash val="solid"/>
            <a:round/>
            <a:headEnd type="none" w="med" len="med"/>
            <a:tailEnd type="stealth" w="med" len="med"/>
          </a:ln>
        </p:spPr>
      </p:cxnSp>
      <p:sp>
        <p:nvSpPr>
          <p:cNvPr id="168" name="Google Shape;168;p18"/>
          <p:cNvSpPr txBox="1"/>
          <p:nvPr/>
        </p:nvSpPr>
        <p:spPr>
          <a:xfrm>
            <a:off x="1085667" y="4901833"/>
            <a:ext cx="3687600" cy="1030000"/>
          </a:xfrm>
          <a:prstGeom prst="rect">
            <a:avLst/>
          </a:prstGeom>
          <a:no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Bagging </a:t>
            </a:r>
            <a:endParaRPr sz="2400" b="1">
              <a:latin typeface="Lato"/>
              <a:ea typeface="Lato"/>
              <a:cs typeface="Lato"/>
              <a:sym typeface="Lato"/>
            </a:endParaRPr>
          </a:p>
          <a:p>
            <a:pPr algn="ctr"/>
            <a:r>
              <a:rPr lang="en-GB" sz="2400">
                <a:latin typeface="Lato"/>
                <a:ea typeface="Lato"/>
                <a:cs typeface="Lato"/>
                <a:sym typeface="Lato"/>
              </a:rPr>
              <a:t>Multiple Decision trees(Models) are trained parallely</a:t>
            </a:r>
            <a:endParaRPr sz="2400">
              <a:latin typeface="Lato"/>
              <a:ea typeface="Lato"/>
              <a:cs typeface="Lato"/>
              <a:sym typeface="Lato"/>
            </a:endParaRPr>
          </a:p>
        </p:txBody>
      </p:sp>
      <p:sp>
        <p:nvSpPr>
          <p:cNvPr id="169" name="Google Shape;169;p18"/>
          <p:cNvSpPr txBox="1"/>
          <p:nvPr/>
        </p:nvSpPr>
        <p:spPr>
          <a:xfrm>
            <a:off x="7106467" y="4867233"/>
            <a:ext cx="3946000" cy="1477600"/>
          </a:xfrm>
          <a:prstGeom prst="rect">
            <a:avLst/>
          </a:prstGeom>
          <a:no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Boosting </a:t>
            </a:r>
            <a:endParaRPr sz="2400" b="1">
              <a:latin typeface="Lato"/>
              <a:ea typeface="Lato"/>
              <a:cs typeface="Lato"/>
              <a:sym typeface="Lato"/>
            </a:endParaRPr>
          </a:p>
          <a:p>
            <a:r>
              <a:rPr lang="en-GB" sz="2400">
                <a:latin typeface="Lato"/>
                <a:ea typeface="Lato"/>
                <a:cs typeface="Lato"/>
                <a:sym typeface="Lato"/>
              </a:rPr>
              <a:t>It is a sequential process more weightage is given to misclassified instances after each iteration</a:t>
            </a:r>
            <a:endParaRPr sz="2400">
              <a:latin typeface="Lato"/>
              <a:ea typeface="Lato"/>
              <a:cs typeface="Lato"/>
              <a:sym typeface="Lato"/>
            </a:endParaRPr>
          </a:p>
        </p:txBody>
      </p:sp>
      <p:sp>
        <p:nvSpPr>
          <p:cNvPr id="170" name="Google Shape;170;p18"/>
          <p:cNvSpPr/>
          <p:nvPr/>
        </p:nvSpPr>
        <p:spPr>
          <a:xfrm>
            <a:off x="4637667" y="3223067"/>
            <a:ext cx="966800" cy="680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1333" b="1"/>
              <a:t>FINAL MODEL</a:t>
            </a:r>
            <a:endParaRPr sz="1333" b="1"/>
          </a:p>
        </p:txBody>
      </p:sp>
      <p:sp>
        <p:nvSpPr>
          <p:cNvPr id="171" name="Google Shape;171;p18"/>
          <p:cNvSpPr/>
          <p:nvPr/>
        </p:nvSpPr>
        <p:spPr>
          <a:xfrm>
            <a:off x="10322400" y="3134633"/>
            <a:ext cx="966800" cy="680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1333" b="1"/>
              <a:t>FINAL MODEL</a:t>
            </a:r>
            <a:endParaRPr sz="1333"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childTnLst>
                                </p:cTn>
                              </p:par>
                              <p:par>
                                <p:cTn id="13" presetID="10" presetClass="entr" presetSubtype="0" fill="hold"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1000"/>
                                        <p:tgtEl>
                                          <p:spTgt spid="155"/>
                                        </p:tgtEl>
                                      </p:cBhvr>
                                    </p:animEffect>
                                  </p:childTnLst>
                                </p:cTn>
                              </p:par>
                              <p:par>
                                <p:cTn id="16" presetID="10" presetClass="entr" presetSubtype="0" fill="hold" nodeType="with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fade">
                                      <p:cBhvr>
                                        <p:cTn id="18" dur="1000"/>
                                        <p:tgtEl>
                                          <p:spTgt spid="1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10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1000"/>
                                        <p:tgtEl>
                                          <p:spTgt spid="147"/>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1000"/>
                                        <p:tgtEl>
                                          <p:spTgt spid="14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3"/>
                                        </p:tgtEl>
                                        <p:attrNameLst>
                                          <p:attrName>style.visibility</p:attrName>
                                        </p:attrNameLst>
                                      </p:cBhvr>
                                      <p:to>
                                        <p:strVal val="visible"/>
                                      </p:to>
                                    </p:set>
                                    <p:animEffect transition="in" filter="fade">
                                      <p:cBhvr>
                                        <p:cTn id="34" dur="1000"/>
                                        <p:tgtEl>
                                          <p:spTgt spid="153"/>
                                        </p:tgtEl>
                                      </p:cBhvr>
                                    </p:animEffect>
                                  </p:childTnLst>
                                </p:cTn>
                              </p:par>
                              <p:par>
                                <p:cTn id="35" presetID="10" presetClass="entr" presetSubtype="0" fill="hold" nodeType="withEffect">
                                  <p:stCondLst>
                                    <p:cond delay="0"/>
                                  </p:stCondLst>
                                  <p:childTnLst>
                                    <p:set>
                                      <p:cBhvr>
                                        <p:cTn id="36" dur="1" fill="hold">
                                          <p:stCondLst>
                                            <p:cond delay="0"/>
                                          </p:stCondLst>
                                        </p:cTn>
                                        <p:tgtEl>
                                          <p:spTgt spid="157"/>
                                        </p:tgtEl>
                                        <p:attrNameLst>
                                          <p:attrName>style.visibility</p:attrName>
                                        </p:attrNameLst>
                                      </p:cBhvr>
                                      <p:to>
                                        <p:strVal val="visible"/>
                                      </p:to>
                                    </p:set>
                                    <p:animEffect transition="in" filter="fade">
                                      <p:cBhvr>
                                        <p:cTn id="37" dur="1000"/>
                                        <p:tgtEl>
                                          <p:spTgt spid="157"/>
                                        </p:tgtEl>
                                      </p:cBhvr>
                                    </p:animEffect>
                                  </p:childTnLst>
                                </p:cTn>
                              </p:par>
                              <p:par>
                                <p:cTn id="38" presetID="10" presetClass="entr" presetSubtype="0" fill="hold" nodeType="withEffect">
                                  <p:stCondLst>
                                    <p:cond delay="0"/>
                                  </p:stCondLst>
                                  <p:childTnLst>
                                    <p:set>
                                      <p:cBhvr>
                                        <p:cTn id="39" dur="1" fill="hold">
                                          <p:stCondLst>
                                            <p:cond delay="0"/>
                                          </p:stCondLst>
                                        </p:cTn>
                                        <p:tgtEl>
                                          <p:spTgt spid="158"/>
                                        </p:tgtEl>
                                        <p:attrNameLst>
                                          <p:attrName>style.visibility</p:attrName>
                                        </p:attrNameLst>
                                      </p:cBhvr>
                                      <p:to>
                                        <p:strVal val="visible"/>
                                      </p:to>
                                    </p:set>
                                    <p:animEffect transition="in" filter="fade">
                                      <p:cBhvr>
                                        <p:cTn id="40" dur="1000"/>
                                        <p:tgtEl>
                                          <p:spTgt spid="15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1000"/>
                                        <p:tgtEl>
                                          <p:spTgt spid="150"/>
                                        </p:tgtEl>
                                      </p:cBhvr>
                                    </p:animEffect>
                                  </p:childTnLst>
                                </p:cTn>
                              </p:par>
                              <p:par>
                                <p:cTn id="46" presetID="10" presetClass="entr" presetSubtype="0" fill="hold" nodeType="with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fade">
                                      <p:cBhvr>
                                        <p:cTn id="48" dur="1000"/>
                                        <p:tgtEl>
                                          <p:spTgt spid="151"/>
                                        </p:tgtEl>
                                      </p:cBhvr>
                                    </p:animEffect>
                                  </p:childTnLst>
                                </p:cTn>
                              </p:par>
                              <p:par>
                                <p:cTn id="49" presetID="10" presetClass="entr" presetSubtype="0" fill="hold" nodeType="withEffect">
                                  <p:stCondLst>
                                    <p:cond delay="0"/>
                                  </p:stCondLst>
                                  <p:childTnLst>
                                    <p:set>
                                      <p:cBhvr>
                                        <p:cTn id="50" dur="1" fill="hold">
                                          <p:stCondLst>
                                            <p:cond delay="0"/>
                                          </p:stCondLst>
                                        </p:cTn>
                                        <p:tgtEl>
                                          <p:spTgt spid="152"/>
                                        </p:tgtEl>
                                        <p:attrNameLst>
                                          <p:attrName>style.visibility</p:attrName>
                                        </p:attrNameLst>
                                      </p:cBhvr>
                                      <p:to>
                                        <p:strVal val="visible"/>
                                      </p:to>
                                    </p:set>
                                    <p:animEffect transition="in" filter="fade">
                                      <p:cBhvr>
                                        <p:cTn id="51" dur="1000"/>
                                        <p:tgtEl>
                                          <p:spTgt spid="15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0"/>
                                        </p:tgtEl>
                                        <p:attrNameLst>
                                          <p:attrName>style.visibility</p:attrName>
                                        </p:attrNameLst>
                                      </p:cBhvr>
                                      <p:to>
                                        <p:strVal val="visible"/>
                                      </p:to>
                                    </p:set>
                                    <p:animEffect transition="in" filter="fade">
                                      <p:cBhvr>
                                        <p:cTn id="56" dur="1000"/>
                                        <p:tgtEl>
                                          <p:spTgt spid="17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8"/>
                                        </p:tgtEl>
                                        <p:attrNameLst>
                                          <p:attrName>style.visibility</p:attrName>
                                        </p:attrNameLst>
                                      </p:cBhvr>
                                      <p:to>
                                        <p:strVal val="visible"/>
                                      </p:to>
                                    </p:set>
                                    <p:animEffect transition="in" filter="fade">
                                      <p:cBhvr>
                                        <p:cTn id="61" dur="1000"/>
                                        <p:tgtEl>
                                          <p:spTgt spid="16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1000"/>
                                        <p:tgtEl>
                                          <p:spTgt spid="15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3"/>
                                        </p:tgtEl>
                                        <p:attrNameLst>
                                          <p:attrName>style.visibility</p:attrName>
                                        </p:attrNameLst>
                                      </p:cBhvr>
                                      <p:to>
                                        <p:strVal val="visible"/>
                                      </p:to>
                                    </p:set>
                                    <p:animEffect transition="in" filter="fade">
                                      <p:cBhvr>
                                        <p:cTn id="71" dur="1000"/>
                                        <p:tgtEl>
                                          <p:spTgt spid="16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60"/>
                                        </p:tgtEl>
                                        <p:attrNameLst>
                                          <p:attrName>style.visibility</p:attrName>
                                        </p:attrNameLst>
                                      </p:cBhvr>
                                      <p:to>
                                        <p:strVal val="visible"/>
                                      </p:to>
                                    </p:set>
                                    <p:animEffect transition="in" filter="fade">
                                      <p:cBhvr>
                                        <p:cTn id="76" dur="1000"/>
                                        <p:tgtEl>
                                          <p:spTgt spid="1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65"/>
                                        </p:tgtEl>
                                        <p:attrNameLst>
                                          <p:attrName>style.visibility</p:attrName>
                                        </p:attrNameLst>
                                      </p:cBhvr>
                                      <p:to>
                                        <p:strVal val="visible"/>
                                      </p:to>
                                    </p:set>
                                    <p:animEffect transition="in" filter="fade">
                                      <p:cBhvr>
                                        <p:cTn id="81" dur="1000"/>
                                        <p:tgtEl>
                                          <p:spTgt spid="16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61"/>
                                        </p:tgtEl>
                                        <p:attrNameLst>
                                          <p:attrName>style.visibility</p:attrName>
                                        </p:attrNameLst>
                                      </p:cBhvr>
                                      <p:to>
                                        <p:strVal val="visible"/>
                                      </p:to>
                                    </p:set>
                                    <p:animEffect transition="in" filter="fade">
                                      <p:cBhvr>
                                        <p:cTn id="86" dur="1000"/>
                                        <p:tgtEl>
                                          <p:spTgt spid="16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fade">
                                      <p:cBhvr>
                                        <p:cTn id="91" dur="1000"/>
                                        <p:tgtEl>
                                          <p:spTgt spid="16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10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10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71"/>
                                        </p:tgtEl>
                                        <p:attrNameLst>
                                          <p:attrName>style.visibility</p:attrName>
                                        </p:attrNameLst>
                                      </p:cBhvr>
                                      <p:to>
                                        <p:strVal val="visible"/>
                                      </p:to>
                                    </p:set>
                                    <p:animEffect transition="in" filter="fade">
                                      <p:cBhvr>
                                        <p:cTn id="106" dur="1000"/>
                                        <p:tgtEl>
                                          <p:spTgt spid="17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69"/>
                                        </p:tgtEl>
                                        <p:attrNameLst>
                                          <p:attrName>style.visibility</p:attrName>
                                        </p:attrNameLst>
                                      </p:cBhvr>
                                      <p:to>
                                        <p:strVal val="visible"/>
                                      </p:to>
                                    </p:set>
                                    <p:animEffect transition="in" filter="fade">
                                      <p:cBhvr>
                                        <p:cTn id="111"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p:nvPr/>
        </p:nvSpPr>
        <p:spPr>
          <a:xfrm>
            <a:off x="1869600" y="446833"/>
            <a:ext cx="8452800" cy="1335200"/>
          </a:xfrm>
          <a:prstGeom prst="rect">
            <a:avLst/>
          </a:prstGeom>
          <a:noFill/>
          <a:ln>
            <a:noFill/>
          </a:ln>
        </p:spPr>
        <p:txBody>
          <a:bodyPr spcFirstLastPara="1" wrap="square" lIns="121900" tIns="121900" rIns="121900" bIns="121900" anchor="t" anchorCtr="0">
            <a:noAutofit/>
          </a:bodyPr>
          <a:lstStyle/>
          <a:p>
            <a:pPr algn="ctr"/>
            <a:r>
              <a:rPr lang="en-GB" sz="4000" b="1">
                <a:latin typeface="Lato"/>
                <a:ea typeface="Lato"/>
                <a:cs typeface="Lato"/>
                <a:sym typeface="Lato"/>
              </a:rPr>
              <a:t>HOW BOOSTING ALGORITHMS WORK ?</a:t>
            </a:r>
            <a:endParaRPr sz="4000" b="1">
              <a:latin typeface="Lato"/>
              <a:ea typeface="Lato"/>
              <a:cs typeface="Lato"/>
              <a:sym typeface="Lato"/>
            </a:endParaRPr>
          </a:p>
        </p:txBody>
      </p:sp>
      <p:sp>
        <p:nvSpPr>
          <p:cNvPr id="177" name="Google Shape;177;p19"/>
          <p:cNvSpPr txBox="1"/>
          <p:nvPr/>
        </p:nvSpPr>
        <p:spPr>
          <a:xfrm>
            <a:off x="2854467" y="2234567"/>
            <a:ext cx="1278800" cy="451200"/>
          </a:xfrm>
          <a:prstGeom prst="rect">
            <a:avLst/>
          </a:prstGeom>
          <a:solidFill>
            <a:srgbClr val="DD7E6B"/>
          </a:solid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STEP -1 </a:t>
            </a:r>
            <a:endParaRPr sz="2400" b="1">
              <a:latin typeface="Lato"/>
              <a:ea typeface="Lato"/>
              <a:cs typeface="Lato"/>
              <a:sym typeface="Lato"/>
            </a:endParaRPr>
          </a:p>
        </p:txBody>
      </p:sp>
      <p:sp>
        <p:nvSpPr>
          <p:cNvPr id="178" name="Google Shape;178;p19"/>
          <p:cNvSpPr txBox="1"/>
          <p:nvPr/>
        </p:nvSpPr>
        <p:spPr>
          <a:xfrm>
            <a:off x="4211100" y="2145151"/>
            <a:ext cx="5043200" cy="752000"/>
          </a:xfrm>
          <a:prstGeom prst="rect">
            <a:avLst/>
          </a:prstGeom>
          <a:noFill/>
          <a:ln>
            <a:noFill/>
          </a:ln>
        </p:spPr>
        <p:txBody>
          <a:bodyPr spcFirstLastPara="1" wrap="square" lIns="121900" tIns="121900" rIns="121900" bIns="121900" anchor="t" anchorCtr="0">
            <a:noAutofit/>
          </a:bodyPr>
          <a:lstStyle/>
          <a:p>
            <a:r>
              <a:rPr lang="en-GB" sz="1600">
                <a:latin typeface="Lato"/>
                <a:ea typeface="Lato"/>
                <a:cs typeface="Lato"/>
                <a:sym typeface="Lato"/>
              </a:rPr>
              <a:t>Base learner takes all the distribution and assign equal weight to each observation</a:t>
            </a:r>
            <a:endParaRPr sz="1600">
              <a:latin typeface="Lato"/>
              <a:ea typeface="Lato"/>
              <a:cs typeface="Lato"/>
              <a:sym typeface="Lato"/>
            </a:endParaRPr>
          </a:p>
        </p:txBody>
      </p:sp>
      <p:sp>
        <p:nvSpPr>
          <p:cNvPr id="179" name="Google Shape;179;p19"/>
          <p:cNvSpPr txBox="1"/>
          <p:nvPr/>
        </p:nvSpPr>
        <p:spPr>
          <a:xfrm>
            <a:off x="4211100" y="2897151"/>
            <a:ext cx="5043200" cy="1214400"/>
          </a:xfrm>
          <a:prstGeom prst="rect">
            <a:avLst/>
          </a:prstGeom>
          <a:noFill/>
          <a:ln>
            <a:noFill/>
          </a:ln>
        </p:spPr>
        <p:txBody>
          <a:bodyPr spcFirstLastPara="1" wrap="square" lIns="121900" tIns="121900" rIns="121900" bIns="121900" anchor="t" anchorCtr="0">
            <a:noAutofit/>
          </a:bodyPr>
          <a:lstStyle/>
          <a:p>
            <a:r>
              <a:rPr lang="en-GB" sz="1600">
                <a:latin typeface="Lato"/>
                <a:ea typeface="Lato"/>
                <a:cs typeface="Lato"/>
                <a:sym typeface="Lato"/>
              </a:rPr>
              <a:t>If there is any prediction error caused by first base learner then we pay higher attention to the observations having prediction error. Then we apply the next base learning algorithm. </a:t>
            </a:r>
            <a:endParaRPr sz="1600">
              <a:latin typeface="Lato"/>
              <a:ea typeface="Lato"/>
              <a:cs typeface="Lato"/>
              <a:sym typeface="Lato"/>
            </a:endParaRPr>
          </a:p>
        </p:txBody>
      </p:sp>
      <p:sp>
        <p:nvSpPr>
          <p:cNvPr id="180" name="Google Shape;180;p19"/>
          <p:cNvSpPr txBox="1"/>
          <p:nvPr/>
        </p:nvSpPr>
        <p:spPr>
          <a:xfrm>
            <a:off x="4211100" y="4145000"/>
            <a:ext cx="5043200" cy="677600"/>
          </a:xfrm>
          <a:prstGeom prst="rect">
            <a:avLst/>
          </a:prstGeom>
          <a:noFill/>
          <a:ln>
            <a:noFill/>
          </a:ln>
        </p:spPr>
        <p:txBody>
          <a:bodyPr spcFirstLastPara="1" wrap="square" lIns="121900" tIns="121900" rIns="121900" bIns="121900" anchor="t" anchorCtr="0">
            <a:noAutofit/>
          </a:bodyPr>
          <a:lstStyle/>
          <a:p>
            <a:r>
              <a:rPr lang="en-GB" sz="1600">
                <a:latin typeface="Lato"/>
                <a:ea typeface="Lato"/>
                <a:cs typeface="Lato"/>
                <a:sym typeface="Lato"/>
              </a:rPr>
              <a:t>Iterate step 2 till the limit of base learning algorithms is reached or higher accuracy is achieved.</a:t>
            </a:r>
            <a:endParaRPr sz="1600">
              <a:latin typeface="Lato"/>
              <a:ea typeface="Lato"/>
              <a:cs typeface="Lato"/>
              <a:sym typeface="Lato"/>
            </a:endParaRPr>
          </a:p>
        </p:txBody>
      </p:sp>
      <p:sp>
        <p:nvSpPr>
          <p:cNvPr id="181" name="Google Shape;181;p19"/>
          <p:cNvSpPr txBox="1"/>
          <p:nvPr/>
        </p:nvSpPr>
        <p:spPr>
          <a:xfrm>
            <a:off x="2854467" y="5059433"/>
            <a:ext cx="1278800" cy="451200"/>
          </a:xfrm>
          <a:prstGeom prst="rect">
            <a:avLst/>
          </a:prstGeom>
          <a:solidFill>
            <a:srgbClr val="DD7E6B"/>
          </a:solid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STEP -4 </a:t>
            </a:r>
            <a:endParaRPr sz="2400" b="1">
              <a:latin typeface="Lato"/>
              <a:ea typeface="Lato"/>
              <a:cs typeface="Lato"/>
              <a:sym typeface="Lato"/>
            </a:endParaRPr>
          </a:p>
        </p:txBody>
      </p:sp>
      <p:sp>
        <p:nvSpPr>
          <p:cNvPr id="182" name="Google Shape;182;p19"/>
          <p:cNvSpPr txBox="1"/>
          <p:nvPr/>
        </p:nvSpPr>
        <p:spPr>
          <a:xfrm>
            <a:off x="2854467" y="3239884"/>
            <a:ext cx="1278800" cy="451200"/>
          </a:xfrm>
          <a:prstGeom prst="rect">
            <a:avLst/>
          </a:prstGeom>
          <a:solidFill>
            <a:srgbClr val="DD7E6B"/>
          </a:solid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STEP -2 </a:t>
            </a:r>
            <a:endParaRPr sz="2400" b="1">
              <a:latin typeface="Lato"/>
              <a:ea typeface="Lato"/>
              <a:cs typeface="Lato"/>
              <a:sym typeface="Lato"/>
            </a:endParaRPr>
          </a:p>
        </p:txBody>
      </p:sp>
      <p:sp>
        <p:nvSpPr>
          <p:cNvPr id="183" name="Google Shape;183;p19"/>
          <p:cNvSpPr txBox="1"/>
          <p:nvPr/>
        </p:nvSpPr>
        <p:spPr>
          <a:xfrm>
            <a:off x="2854467" y="4245233"/>
            <a:ext cx="1278800" cy="451200"/>
          </a:xfrm>
          <a:prstGeom prst="rect">
            <a:avLst/>
          </a:prstGeom>
          <a:solidFill>
            <a:srgbClr val="DD7E6B"/>
          </a:solidFill>
          <a:ln>
            <a:noFill/>
          </a:ln>
        </p:spPr>
        <p:txBody>
          <a:bodyPr spcFirstLastPara="1" wrap="square" lIns="121900" tIns="121900" rIns="121900" bIns="121900" anchor="t" anchorCtr="0">
            <a:noAutofit/>
          </a:bodyPr>
          <a:lstStyle/>
          <a:p>
            <a:pPr algn="ctr"/>
            <a:r>
              <a:rPr lang="en-GB" sz="2400" b="1">
                <a:latin typeface="Lato"/>
                <a:ea typeface="Lato"/>
                <a:cs typeface="Lato"/>
                <a:sym typeface="Lato"/>
              </a:rPr>
              <a:t>STEP -3 </a:t>
            </a:r>
            <a:endParaRPr sz="2400" b="1">
              <a:latin typeface="Lato"/>
              <a:ea typeface="Lato"/>
              <a:cs typeface="Lato"/>
              <a:sym typeface="Lato"/>
            </a:endParaRPr>
          </a:p>
        </p:txBody>
      </p:sp>
      <p:sp>
        <p:nvSpPr>
          <p:cNvPr id="184" name="Google Shape;184;p19"/>
          <p:cNvSpPr txBox="1"/>
          <p:nvPr/>
        </p:nvSpPr>
        <p:spPr>
          <a:xfrm>
            <a:off x="4211100" y="4856033"/>
            <a:ext cx="5043200" cy="944800"/>
          </a:xfrm>
          <a:prstGeom prst="rect">
            <a:avLst/>
          </a:prstGeom>
          <a:noFill/>
          <a:ln>
            <a:noFill/>
          </a:ln>
        </p:spPr>
        <p:txBody>
          <a:bodyPr spcFirstLastPara="1" wrap="square" lIns="121900" tIns="121900" rIns="121900" bIns="121900" anchor="t" anchorCtr="0">
            <a:noAutofit/>
          </a:bodyPr>
          <a:lstStyle/>
          <a:p>
            <a:r>
              <a:rPr lang="en-GB" sz="1600">
                <a:latin typeface="Lato"/>
                <a:ea typeface="Lato"/>
                <a:cs typeface="Lato"/>
                <a:sym typeface="Lato"/>
              </a:rPr>
              <a:t>Finally it combines the outputs from weak learner which eventually improves the prediction power of model.</a:t>
            </a:r>
            <a:endParaRPr sz="160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1000"/>
                                        <p:tgtEl>
                                          <p:spTgt spid="181"/>
                                        </p:tgtEl>
                                      </p:cBhvr>
                                    </p:animEffect>
                                  </p:childTnLst>
                                </p:cTn>
                              </p:par>
                              <p:par>
                                <p:cTn id="11" presetID="10" presetClass="entr" presetSubtype="0"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animEffect transition="in" filter="fade">
                                      <p:cBhvr>
                                        <p:cTn id="13" dur="1000"/>
                                        <p:tgtEl>
                                          <p:spTgt spid="182"/>
                                        </p:tgtEl>
                                      </p:cBhvr>
                                    </p:animEffect>
                                  </p:childTnLst>
                                </p:cTn>
                              </p:par>
                              <p:par>
                                <p:cTn id="14" presetID="10" presetClass="entr" presetSubtype="0" fill="hold" nodeType="withEffect">
                                  <p:stCondLst>
                                    <p:cond delay="0"/>
                                  </p:stCondLst>
                                  <p:childTnLst>
                                    <p:set>
                                      <p:cBhvr>
                                        <p:cTn id="15" dur="1" fill="hold">
                                          <p:stCondLst>
                                            <p:cond delay="0"/>
                                          </p:stCondLst>
                                        </p:cTn>
                                        <p:tgtEl>
                                          <p:spTgt spid="183"/>
                                        </p:tgtEl>
                                        <p:attrNameLst>
                                          <p:attrName>style.visibility</p:attrName>
                                        </p:attrNameLst>
                                      </p:cBhvr>
                                      <p:to>
                                        <p:strVal val="visible"/>
                                      </p:to>
                                    </p:set>
                                    <p:animEffect transition="in" filter="fade">
                                      <p:cBhvr>
                                        <p:cTn id="16" dur="1000"/>
                                        <p:tgtEl>
                                          <p:spTgt spid="18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8"/>
                                        </p:tgtEl>
                                        <p:attrNameLst>
                                          <p:attrName>style.visibility</p:attrName>
                                        </p:attrNameLst>
                                      </p:cBhvr>
                                      <p:to>
                                        <p:strVal val="visible"/>
                                      </p:to>
                                    </p:set>
                                    <p:animEffect transition="in" filter="fade">
                                      <p:cBhvr>
                                        <p:cTn id="21" dur="1000"/>
                                        <p:tgtEl>
                                          <p:spTgt spid="1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9"/>
                                        </p:tgtEl>
                                        <p:attrNameLst>
                                          <p:attrName>style.visibility</p:attrName>
                                        </p:attrNameLst>
                                      </p:cBhvr>
                                      <p:to>
                                        <p:strVal val="visible"/>
                                      </p:to>
                                    </p:set>
                                    <p:animEffect transition="in" filter="fade">
                                      <p:cBhvr>
                                        <p:cTn id="26" dur="1000"/>
                                        <p:tgtEl>
                                          <p:spTgt spid="1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0"/>
                                        </p:tgtEl>
                                        <p:attrNameLst>
                                          <p:attrName>style.visibility</p:attrName>
                                        </p:attrNameLst>
                                      </p:cBhvr>
                                      <p:to>
                                        <p:strVal val="visible"/>
                                      </p:to>
                                    </p:set>
                                    <p:animEffect transition="in" filter="fade">
                                      <p:cBhvr>
                                        <p:cTn id="31" dur="1000"/>
                                        <p:tgtEl>
                                          <p:spTgt spid="18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p:nvPr/>
        </p:nvSpPr>
        <p:spPr>
          <a:xfrm>
            <a:off x="949033" y="858700"/>
            <a:ext cx="2148800" cy="22560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0"/>
          <p:cNvSpPr/>
          <p:nvPr/>
        </p:nvSpPr>
        <p:spPr>
          <a:xfrm>
            <a:off x="1486184" y="10318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0"/>
          <p:cNvSpPr/>
          <p:nvPr/>
        </p:nvSpPr>
        <p:spPr>
          <a:xfrm>
            <a:off x="1883317" y="861833"/>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0"/>
          <p:cNvSpPr/>
          <p:nvPr/>
        </p:nvSpPr>
        <p:spPr>
          <a:xfrm>
            <a:off x="2692100" y="10318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0"/>
          <p:cNvSpPr/>
          <p:nvPr/>
        </p:nvSpPr>
        <p:spPr>
          <a:xfrm>
            <a:off x="2692100" y="2385733"/>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0"/>
          <p:cNvSpPr/>
          <p:nvPr/>
        </p:nvSpPr>
        <p:spPr>
          <a:xfrm>
            <a:off x="2004833" y="19575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0"/>
          <p:cNvSpPr/>
          <p:nvPr/>
        </p:nvSpPr>
        <p:spPr>
          <a:xfrm>
            <a:off x="1522000" y="2624933"/>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20"/>
          <p:cNvSpPr/>
          <p:nvPr/>
        </p:nvSpPr>
        <p:spPr>
          <a:xfrm>
            <a:off x="1468200" y="1867100"/>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97;p20"/>
          <p:cNvSpPr/>
          <p:nvPr/>
        </p:nvSpPr>
        <p:spPr>
          <a:xfrm>
            <a:off x="966933" y="876600"/>
            <a:ext cx="465600" cy="2256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98;p20"/>
          <p:cNvSpPr/>
          <p:nvPr/>
        </p:nvSpPr>
        <p:spPr>
          <a:xfrm>
            <a:off x="1039167" y="19575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20"/>
          <p:cNvSpPr/>
          <p:nvPr/>
        </p:nvSpPr>
        <p:spPr>
          <a:xfrm>
            <a:off x="1020733" y="12710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20"/>
          <p:cNvSpPr/>
          <p:nvPr/>
        </p:nvSpPr>
        <p:spPr>
          <a:xfrm>
            <a:off x="7936767" y="867651"/>
            <a:ext cx="2148800" cy="22560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0"/>
          <p:cNvSpPr/>
          <p:nvPr/>
        </p:nvSpPr>
        <p:spPr>
          <a:xfrm>
            <a:off x="8408133" y="96341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0"/>
          <p:cNvSpPr/>
          <p:nvPr/>
        </p:nvSpPr>
        <p:spPr>
          <a:xfrm>
            <a:off x="8837767" y="86181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0"/>
          <p:cNvSpPr/>
          <p:nvPr/>
        </p:nvSpPr>
        <p:spPr>
          <a:xfrm>
            <a:off x="8992567" y="196651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0"/>
          <p:cNvSpPr/>
          <p:nvPr/>
        </p:nvSpPr>
        <p:spPr>
          <a:xfrm>
            <a:off x="8509733" y="2633884"/>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0"/>
          <p:cNvSpPr/>
          <p:nvPr/>
        </p:nvSpPr>
        <p:spPr>
          <a:xfrm>
            <a:off x="8455933" y="1876051"/>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20"/>
          <p:cNvSpPr/>
          <p:nvPr/>
        </p:nvSpPr>
        <p:spPr>
          <a:xfrm>
            <a:off x="9609333" y="876584"/>
            <a:ext cx="465600" cy="2256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7" name="Google Shape;207;p20"/>
          <p:cNvSpPr/>
          <p:nvPr/>
        </p:nvSpPr>
        <p:spPr>
          <a:xfrm>
            <a:off x="8026900" y="196651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8" name="Google Shape;208;p20"/>
          <p:cNvSpPr/>
          <p:nvPr/>
        </p:nvSpPr>
        <p:spPr>
          <a:xfrm>
            <a:off x="8008467" y="128001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9" name="Google Shape;209;p20"/>
          <p:cNvSpPr/>
          <p:nvPr/>
        </p:nvSpPr>
        <p:spPr>
          <a:xfrm>
            <a:off x="4179533" y="858700"/>
            <a:ext cx="2148800" cy="22560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0" name="Google Shape;210;p20"/>
          <p:cNvSpPr/>
          <p:nvPr/>
        </p:nvSpPr>
        <p:spPr>
          <a:xfrm>
            <a:off x="5934400" y="25292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1" name="Google Shape;211;p20"/>
          <p:cNvSpPr/>
          <p:nvPr/>
        </p:nvSpPr>
        <p:spPr>
          <a:xfrm>
            <a:off x="5235333" y="19575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2" name="Google Shape;212;p20"/>
          <p:cNvSpPr/>
          <p:nvPr/>
        </p:nvSpPr>
        <p:spPr>
          <a:xfrm>
            <a:off x="4752500" y="2624933"/>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 name="Google Shape;213;p20"/>
          <p:cNvSpPr/>
          <p:nvPr/>
        </p:nvSpPr>
        <p:spPr>
          <a:xfrm>
            <a:off x="4698700" y="1867100"/>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4" name="Google Shape;214;p20"/>
          <p:cNvSpPr/>
          <p:nvPr/>
        </p:nvSpPr>
        <p:spPr>
          <a:xfrm rot="-5400000">
            <a:off x="5021133" y="41267"/>
            <a:ext cx="465600" cy="2148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5" name="Google Shape;215;p20"/>
          <p:cNvSpPr/>
          <p:nvPr/>
        </p:nvSpPr>
        <p:spPr>
          <a:xfrm>
            <a:off x="4269667" y="19575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6" name="Google Shape;216;p20"/>
          <p:cNvSpPr/>
          <p:nvPr/>
        </p:nvSpPr>
        <p:spPr>
          <a:xfrm>
            <a:off x="4251233" y="12710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 name="Google Shape;217;p20"/>
          <p:cNvSpPr/>
          <p:nvPr/>
        </p:nvSpPr>
        <p:spPr>
          <a:xfrm>
            <a:off x="9631400" y="238571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 name="Google Shape;218;p20"/>
          <p:cNvSpPr/>
          <p:nvPr/>
        </p:nvSpPr>
        <p:spPr>
          <a:xfrm>
            <a:off x="9609333" y="1031851"/>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 name="Google Shape;219;p20"/>
          <p:cNvSpPr/>
          <p:nvPr/>
        </p:nvSpPr>
        <p:spPr>
          <a:xfrm>
            <a:off x="2208533" y="963433"/>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 name="Google Shape;220;p20"/>
          <p:cNvSpPr/>
          <p:nvPr/>
        </p:nvSpPr>
        <p:spPr>
          <a:xfrm>
            <a:off x="9142567" y="96341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20"/>
          <p:cNvSpPr/>
          <p:nvPr/>
        </p:nvSpPr>
        <p:spPr>
          <a:xfrm>
            <a:off x="5582467" y="972400"/>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20"/>
          <p:cNvSpPr/>
          <p:nvPr/>
        </p:nvSpPr>
        <p:spPr>
          <a:xfrm>
            <a:off x="5289133" y="870800"/>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20"/>
          <p:cNvSpPr/>
          <p:nvPr/>
        </p:nvSpPr>
        <p:spPr>
          <a:xfrm>
            <a:off x="4719867" y="1040833"/>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20"/>
          <p:cNvSpPr/>
          <p:nvPr/>
        </p:nvSpPr>
        <p:spPr>
          <a:xfrm>
            <a:off x="5858400" y="10318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 name="Google Shape;225;p20"/>
          <p:cNvSpPr/>
          <p:nvPr/>
        </p:nvSpPr>
        <p:spPr>
          <a:xfrm rot="-5400000">
            <a:off x="4964387" y="-260319"/>
            <a:ext cx="680400" cy="7793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 name="Google Shape;226;p20"/>
          <p:cNvSpPr txBox="1"/>
          <p:nvPr/>
        </p:nvSpPr>
        <p:spPr>
          <a:xfrm>
            <a:off x="1504100" y="286500"/>
            <a:ext cx="737200" cy="394000"/>
          </a:xfrm>
          <a:prstGeom prst="rect">
            <a:avLst/>
          </a:prstGeom>
          <a:noFill/>
          <a:ln>
            <a:noFill/>
          </a:ln>
        </p:spPr>
        <p:txBody>
          <a:bodyPr spcFirstLastPara="1" wrap="square" lIns="121900" tIns="121900" rIns="121900" bIns="121900" anchor="t" anchorCtr="0">
            <a:noAutofit/>
          </a:bodyPr>
          <a:lstStyle/>
          <a:p>
            <a:r>
              <a:rPr lang="en-GB" sz="2267" b="1">
                <a:latin typeface="Lato"/>
                <a:ea typeface="Lato"/>
                <a:cs typeface="Lato"/>
                <a:sym typeface="Lato"/>
              </a:rPr>
              <a:t>D1</a:t>
            </a:r>
            <a:endParaRPr sz="2267" b="1">
              <a:latin typeface="Lato"/>
              <a:ea typeface="Lato"/>
              <a:cs typeface="Lato"/>
              <a:sym typeface="Lato"/>
            </a:endParaRPr>
          </a:p>
        </p:txBody>
      </p:sp>
      <p:sp>
        <p:nvSpPr>
          <p:cNvPr id="227" name="Google Shape;227;p20"/>
          <p:cNvSpPr txBox="1"/>
          <p:nvPr/>
        </p:nvSpPr>
        <p:spPr>
          <a:xfrm>
            <a:off x="4885333" y="377900"/>
            <a:ext cx="737200" cy="394000"/>
          </a:xfrm>
          <a:prstGeom prst="rect">
            <a:avLst/>
          </a:prstGeom>
          <a:noFill/>
          <a:ln>
            <a:noFill/>
          </a:ln>
        </p:spPr>
        <p:txBody>
          <a:bodyPr spcFirstLastPara="1" wrap="square" lIns="121900" tIns="121900" rIns="121900" bIns="121900" anchor="t" anchorCtr="0">
            <a:noAutofit/>
          </a:bodyPr>
          <a:lstStyle/>
          <a:p>
            <a:r>
              <a:rPr lang="en-GB" sz="2267" b="1">
                <a:latin typeface="Lato"/>
                <a:ea typeface="Lato"/>
                <a:cs typeface="Lato"/>
                <a:sym typeface="Lato"/>
              </a:rPr>
              <a:t>D2</a:t>
            </a:r>
            <a:endParaRPr sz="2267" b="1">
              <a:latin typeface="Lato"/>
              <a:ea typeface="Lato"/>
              <a:cs typeface="Lato"/>
              <a:sym typeface="Lato"/>
            </a:endParaRPr>
          </a:p>
        </p:txBody>
      </p:sp>
      <p:sp>
        <p:nvSpPr>
          <p:cNvPr id="228" name="Google Shape;228;p20"/>
          <p:cNvSpPr txBox="1"/>
          <p:nvPr/>
        </p:nvSpPr>
        <p:spPr>
          <a:xfrm>
            <a:off x="8642567" y="325467"/>
            <a:ext cx="737200" cy="394000"/>
          </a:xfrm>
          <a:prstGeom prst="rect">
            <a:avLst/>
          </a:prstGeom>
          <a:noFill/>
          <a:ln>
            <a:noFill/>
          </a:ln>
        </p:spPr>
        <p:txBody>
          <a:bodyPr spcFirstLastPara="1" wrap="square" lIns="121900" tIns="121900" rIns="121900" bIns="121900" anchor="t" anchorCtr="0">
            <a:noAutofit/>
          </a:bodyPr>
          <a:lstStyle/>
          <a:p>
            <a:r>
              <a:rPr lang="en-GB" sz="2267" b="1">
                <a:latin typeface="Lato"/>
                <a:ea typeface="Lato"/>
                <a:cs typeface="Lato"/>
                <a:sym typeface="Lato"/>
              </a:rPr>
              <a:t>D3</a:t>
            </a:r>
            <a:endParaRPr sz="2267" b="1">
              <a:latin typeface="Lato"/>
              <a:ea typeface="Lato"/>
              <a:cs typeface="Lato"/>
              <a:sym typeface="Lato"/>
            </a:endParaRPr>
          </a:p>
        </p:txBody>
      </p:sp>
      <p:sp>
        <p:nvSpPr>
          <p:cNvPr id="229" name="Google Shape;229;p20"/>
          <p:cNvSpPr/>
          <p:nvPr/>
        </p:nvSpPr>
        <p:spPr>
          <a:xfrm>
            <a:off x="4585267" y="4026667"/>
            <a:ext cx="2148800" cy="22560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 name="Google Shape;230;p20"/>
          <p:cNvSpPr/>
          <p:nvPr/>
        </p:nvSpPr>
        <p:spPr>
          <a:xfrm>
            <a:off x="6328333" y="5553700"/>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20"/>
          <p:cNvSpPr/>
          <p:nvPr/>
        </p:nvSpPr>
        <p:spPr>
          <a:xfrm>
            <a:off x="5641067" y="5125533"/>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 name="Google Shape;232;p20"/>
          <p:cNvSpPr/>
          <p:nvPr/>
        </p:nvSpPr>
        <p:spPr>
          <a:xfrm>
            <a:off x="5158233" y="5792900"/>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3" name="Google Shape;233;p20"/>
          <p:cNvSpPr/>
          <p:nvPr/>
        </p:nvSpPr>
        <p:spPr>
          <a:xfrm>
            <a:off x="5104433" y="50350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 name="Google Shape;234;p20"/>
          <p:cNvSpPr/>
          <p:nvPr/>
        </p:nvSpPr>
        <p:spPr>
          <a:xfrm rot="-5400000">
            <a:off x="5426867" y="3209233"/>
            <a:ext cx="465600" cy="2148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5" name="Google Shape;235;p20"/>
          <p:cNvSpPr/>
          <p:nvPr/>
        </p:nvSpPr>
        <p:spPr>
          <a:xfrm>
            <a:off x="5988200" y="41403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 name="Google Shape;236;p20"/>
          <p:cNvSpPr/>
          <p:nvPr/>
        </p:nvSpPr>
        <p:spPr>
          <a:xfrm>
            <a:off x="5694867" y="40387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 name="Google Shape;237;p20"/>
          <p:cNvSpPr/>
          <p:nvPr/>
        </p:nvSpPr>
        <p:spPr>
          <a:xfrm>
            <a:off x="5125600" y="4208800"/>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 name="Google Shape;238;p20"/>
          <p:cNvSpPr/>
          <p:nvPr/>
        </p:nvSpPr>
        <p:spPr>
          <a:xfrm>
            <a:off x="6328333" y="4217767"/>
            <a:ext cx="465600" cy="239200"/>
          </a:xfrm>
          <a:prstGeom prst="mathMin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 name="Google Shape;239;p20"/>
          <p:cNvSpPr/>
          <p:nvPr/>
        </p:nvSpPr>
        <p:spPr>
          <a:xfrm>
            <a:off x="4567800" y="4026651"/>
            <a:ext cx="465600" cy="2256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 name="Google Shape;240;p20"/>
          <p:cNvSpPr/>
          <p:nvPr/>
        </p:nvSpPr>
        <p:spPr>
          <a:xfrm>
            <a:off x="4621600" y="5274267"/>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241;p20"/>
          <p:cNvSpPr/>
          <p:nvPr/>
        </p:nvSpPr>
        <p:spPr>
          <a:xfrm>
            <a:off x="4621600" y="4615000"/>
            <a:ext cx="358000" cy="394000"/>
          </a:xfrm>
          <a:prstGeom prst="mathPlus">
            <a:avLst>
              <a:gd name="adj1" fmla="val 23520"/>
            </a:avLst>
          </a:prstGeom>
          <a:solidFill>
            <a:srgbClr val="FF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20"/>
          <p:cNvSpPr txBox="1"/>
          <p:nvPr/>
        </p:nvSpPr>
        <p:spPr>
          <a:xfrm>
            <a:off x="7276067" y="4957667"/>
            <a:ext cx="2148800" cy="596000"/>
          </a:xfrm>
          <a:prstGeom prst="rect">
            <a:avLst/>
          </a:prstGeom>
          <a:noFill/>
          <a:ln>
            <a:noFill/>
          </a:ln>
        </p:spPr>
        <p:txBody>
          <a:bodyPr spcFirstLastPara="1" wrap="square" lIns="121900" tIns="121900" rIns="121900" bIns="121900" anchor="t" anchorCtr="0">
            <a:noAutofit/>
          </a:bodyPr>
          <a:lstStyle/>
          <a:p>
            <a:r>
              <a:rPr lang="en-GB" sz="2267" b="1">
                <a:latin typeface="Lato"/>
                <a:ea typeface="Lato"/>
                <a:cs typeface="Lato"/>
                <a:sym typeface="Lato"/>
              </a:rPr>
              <a:t>FINAL MODEL</a:t>
            </a:r>
            <a:endParaRPr sz="2267"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p:nvPr/>
        </p:nvSpPr>
        <p:spPr>
          <a:xfrm>
            <a:off x="1911300" y="1289033"/>
            <a:ext cx="8423200" cy="1176400"/>
          </a:xfrm>
          <a:prstGeom prst="rect">
            <a:avLst/>
          </a:prstGeom>
          <a:solidFill>
            <a:srgbClr val="FF9900"/>
          </a:solidFill>
          <a:ln>
            <a:noFill/>
          </a:ln>
        </p:spPr>
        <p:txBody>
          <a:bodyPr spcFirstLastPara="1" wrap="square" lIns="121900" tIns="121900" rIns="121900" bIns="121900" anchor="t" anchorCtr="0">
            <a:noAutofit/>
          </a:bodyPr>
          <a:lstStyle/>
          <a:p>
            <a:pPr algn="ctr"/>
            <a:r>
              <a:rPr lang="en-GB" sz="3333" b="1">
                <a:latin typeface="Lato"/>
                <a:ea typeface="Lato"/>
                <a:cs typeface="Lato"/>
                <a:sym typeface="Lato"/>
              </a:rPr>
              <a:t>MOST POPULAR BOOSTING ALGORITHMS</a:t>
            </a:r>
            <a:endParaRPr sz="3333" b="1">
              <a:latin typeface="Lato"/>
              <a:ea typeface="Lato"/>
              <a:cs typeface="Lato"/>
              <a:sym typeface="Lato"/>
            </a:endParaRPr>
          </a:p>
        </p:txBody>
      </p:sp>
      <p:sp>
        <p:nvSpPr>
          <p:cNvPr id="248" name="Google Shape;248;p21"/>
          <p:cNvSpPr/>
          <p:nvPr/>
        </p:nvSpPr>
        <p:spPr>
          <a:xfrm>
            <a:off x="1500467" y="4082633"/>
            <a:ext cx="2656400" cy="752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667" b="1"/>
              <a:t>ADABOOST</a:t>
            </a:r>
            <a:endParaRPr sz="2667" b="1"/>
          </a:p>
        </p:txBody>
      </p:sp>
      <p:sp>
        <p:nvSpPr>
          <p:cNvPr id="249" name="Google Shape;249;p21"/>
          <p:cNvSpPr/>
          <p:nvPr/>
        </p:nvSpPr>
        <p:spPr>
          <a:xfrm>
            <a:off x="4742699" y="4082633"/>
            <a:ext cx="2761200" cy="7524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667" b="1"/>
              <a:t>GRADIENT BOOSTING</a:t>
            </a:r>
            <a:endParaRPr sz="2667" b="1"/>
          </a:p>
        </p:txBody>
      </p:sp>
      <p:cxnSp>
        <p:nvCxnSpPr>
          <p:cNvPr id="250" name="Google Shape;250;p21"/>
          <p:cNvCxnSpPr/>
          <p:nvPr/>
        </p:nvCxnSpPr>
        <p:spPr>
          <a:xfrm flipH="1">
            <a:off x="3470100" y="2465433"/>
            <a:ext cx="2652800" cy="1492400"/>
          </a:xfrm>
          <a:prstGeom prst="straightConnector1">
            <a:avLst/>
          </a:prstGeom>
          <a:noFill/>
          <a:ln w="28575" cap="flat" cmpd="sng">
            <a:solidFill>
              <a:schemeClr val="dk2"/>
            </a:solidFill>
            <a:prstDash val="solid"/>
            <a:round/>
            <a:headEnd type="none" w="med" len="med"/>
            <a:tailEnd type="triangle" w="med" len="med"/>
          </a:ln>
        </p:spPr>
      </p:cxnSp>
      <p:cxnSp>
        <p:nvCxnSpPr>
          <p:cNvPr id="251" name="Google Shape;251;p21"/>
          <p:cNvCxnSpPr/>
          <p:nvPr/>
        </p:nvCxnSpPr>
        <p:spPr>
          <a:xfrm>
            <a:off x="6122900" y="2465433"/>
            <a:ext cx="800" cy="1617200"/>
          </a:xfrm>
          <a:prstGeom prst="straightConnector1">
            <a:avLst/>
          </a:prstGeom>
          <a:noFill/>
          <a:ln w="28575" cap="flat" cmpd="sng">
            <a:solidFill>
              <a:schemeClr val="dk2"/>
            </a:solidFill>
            <a:prstDash val="solid"/>
            <a:round/>
            <a:headEnd type="none" w="med" len="med"/>
            <a:tailEnd type="triangle" w="med" len="med"/>
          </a:ln>
        </p:spPr>
      </p:cxnSp>
      <p:sp>
        <p:nvSpPr>
          <p:cNvPr id="252" name="Google Shape;252;p21"/>
          <p:cNvSpPr/>
          <p:nvPr/>
        </p:nvSpPr>
        <p:spPr>
          <a:xfrm>
            <a:off x="8185633" y="4082633"/>
            <a:ext cx="2656400" cy="7524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GB" sz="2667" b="1"/>
              <a:t>XGBOOST</a:t>
            </a:r>
            <a:endParaRPr sz="2667" b="1"/>
          </a:p>
        </p:txBody>
      </p:sp>
      <p:cxnSp>
        <p:nvCxnSpPr>
          <p:cNvPr id="253" name="Google Shape;253;p21"/>
          <p:cNvCxnSpPr>
            <a:stCxn id="247" idx="2"/>
            <a:endCxn id="252" idx="0"/>
          </p:cNvCxnSpPr>
          <p:nvPr/>
        </p:nvCxnSpPr>
        <p:spPr>
          <a:xfrm>
            <a:off x="6122900" y="2465433"/>
            <a:ext cx="3390800" cy="16172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par>
                                <p:cTn id="8" presetID="10" presetClass="entr" presetSubtype="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1000"/>
                                        <p:tgtEl>
                                          <p:spTgt spid="251"/>
                                        </p:tgtEl>
                                      </p:cBhvr>
                                    </p:animEffect>
                                  </p:childTnLst>
                                </p:cTn>
                              </p:par>
                              <p:par>
                                <p:cTn id="11" presetID="10"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animEffect transition="in" filter="fade">
                                      <p:cBhvr>
                                        <p:cTn id="13" dur="1000"/>
                                        <p:tgtEl>
                                          <p:spTgt spid="2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8"/>
                                        </p:tgtEl>
                                        <p:attrNameLst>
                                          <p:attrName>style.visibility</p:attrName>
                                        </p:attrNameLst>
                                      </p:cBhvr>
                                      <p:to>
                                        <p:strVal val="visible"/>
                                      </p:to>
                                    </p:set>
                                    <p:animEffect transition="in" filter="fade">
                                      <p:cBhvr>
                                        <p:cTn id="18" dur="1000"/>
                                        <p:tgtEl>
                                          <p:spTgt spid="248"/>
                                        </p:tgtEl>
                                      </p:cBhvr>
                                    </p:animEffect>
                                  </p:childTnLst>
                                </p:cTn>
                              </p:par>
                              <p:par>
                                <p:cTn id="19" presetID="10" presetClass="entr" presetSubtype="0" fill="hold" nodeType="withEffect">
                                  <p:stCondLst>
                                    <p:cond delay="0"/>
                                  </p:stCondLst>
                                  <p:childTnLst>
                                    <p:set>
                                      <p:cBhvr>
                                        <p:cTn id="20" dur="1" fill="hold">
                                          <p:stCondLst>
                                            <p:cond delay="0"/>
                                          </p:stCondLst>
                                        </p:cTn>
                                        <p:tgtEl>
                                          <p:spTgt spid="249"/>
                                        </p:tgtEl>
                                        <p:attrNameLst>
                                          <p:attrName>style.visibility</p:attrName>
                                        </p:attrNameLst>
                                      </p:cBhvr>
                                      <p:to>
                                        <p:strVal val="visible"/>
                                      </p:to>
                                    </p:set>
                                    <p:animEffect transition="in" filter="fade">
                                      <p:cBhvr>
                                        <p:cTn id="21" dur="1000"/>
                                        <p:tgtEl>
                                          <p:spTgt spid="249"/>
                                        </p:tgtEl>
                                      </p:cBhvr>
                                    </p:animEffect>
                                  </p:childTnLst>
                                </p:cTn>
                              </p:par>
                              <p:par>
                                <p:cTn id="22" presetID="10" presetClass="entr" presetSubtype="0" fill="hold"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490</Words>
  <Application>Microsoft Office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Lato</vt:lpstr>
      <vt:lpstr>Nunito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Faizal Ahmed</dc:creator>
  <cp:lastModifiedBy>Faizal Ahmed</cp:lastModifiedBy>
  <cp:revision>3</cp:revision>
  <dcterms:created xsi:type="dcterms:W3CDTF">2024-06-29T11:51:28Z</dcterms:created>
  <dcterms:modified xsi:type="dcterms:W3CDTF">2024-06-30T11:29:11Z</dcterms:modified>
</cp:coreProperties>
</file>