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6858000" cx="9144000"/>
  <p:notesSz cx="6858000" cy="99456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63" roundtripDataSignature="AMtx7mgIsW1YuqT0fa2PGPew8HoCa65F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3"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968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968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724400"/>
            <a:ext cx="5486400" cy="4475162"/>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447212"/>
            <a:ext cx="2971800" cy="4968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9447212"/>
            <a:ext cx="297180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3: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5: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6: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7: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8: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8: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9: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9: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0: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0: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1: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1: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2: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2: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3: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3: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4: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4: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5: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5: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6: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6: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7: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7: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8: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8: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9: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9: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0: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30: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1: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31: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2: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32: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3: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33: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4: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34: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5: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5: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6: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36: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7: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37: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8: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38: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9: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39: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0: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40: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1: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41: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2: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42: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3: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43: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4: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44: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5: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45: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6: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46: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7: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47: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8: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48: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9: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49: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50: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50: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51: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51: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52: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52: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53: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53: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54: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54: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55: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55: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56: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56: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724400"/>
            <a:ext cx="5486400" cy="447516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942975" y="746125"/>
            <a:ext cx="4972050" cy="3729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58"/>
          <p:cNvSpPr txBox="1"/>
          <p:nvPr>
            <p:ph type="ctrTitle"/>
          </p:nvPr>
        </p:nvSpPr>
        <p:spPr>
          <a:xfrm>
            <a:off x="685800" y="2130425"/>
            <a:ext cx="69342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58"/>
          <p:cNvSpPr txBox="1"/>
          <p:nvPr>
            <p:ph idx="1" type="subTitle"/>
          </p:nvPr>
        </p:nvSpPr>
        <p:spPr>
          <a:xfrm>
            <a:off x="1371600" y="3886200"/>
            <a:ext cx="62484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lt1"/>
              </a:buClr>
              <a:buSzPts val="3200"/>
              <a:buNone/>
              <a:defRPr>
                <a:solidFill>
                  <a:schemeClr val="lt1"/>
                </a:solidFill>
              </a:defRPr>
            </a:lvl1pPr>
            <a:lvl2pPr lvl="1" algn="ctr">
              <a:spcBef>
                <a:spcPts val="560"/>
              </a:spcBef>
              <a:spcAft>
                <a:spcPts val="0"/>
              </a:spcAft>
              <a:buClr>
                <a:schemeClr val="lt1"/>
              </a:buClr>
              <a:buSzPts val="2800"/>
              <a:buNone/>
              <a:defRPr>
                <a:solidFill>
                  <a:schemeClr val="lt1"/>
                </a:solidFill>
              </a:defRPr>
            </a:lvl2pPr>
            <a:lvl3pPr lvl="2" algn="ctr">
              <a:spcBef>
                <a:spcPts val="480"/>
              </a:spcBef>
              <a:spcAft>
                <a:spcPts val="0"/>
              </a:spcAft>
              <a:buClr>
                <a:schemeClr val="lt1"/>
              </a:buClr>
              <a:buSzPts val="2400"/>
              <a:buNone/>
              <a:defRPr>
                <a:solidFill>
                  <a:schemeClr val="lt1"/>
                </a:solidFill>
              </a:defRPr>
            </a:lvl3pPr>
            <a:lvl4pPr lvl="3" algn="ctr">
              <a:spcBef>
                <a:spcPts val="400"/>
              </a:spcBef>
              <a:spcAft>
                <a:spcPts val="0"/>
              </a:spcAft>
              <a:buClr>
                <a:schemeClr val="lt1"/>
              </a:buClr>
              <a:buSzPts val="2000"/>
              <a:buNone/>
              <a:defRPr>
                <a:solidFill>
                  <a:schemeClr val="lt1"/>
                </a:solidFill>
              </a:defRPr>
            </a:lvl4pPr>
            <a:lvl5pPr lvl="4" algn="ctr">
              <a:spcBef>
                <a:spcPts val="400"/>
              </a:spcBef>
              <a:spcAft>
                <a:spcPts val="0"/>
              </a:spcAft>
              <a:buClr>
                <a:schemeClr val="lt1"/>
              </a:buClr>
              <a:buSzPts val="2000"/>
              <a:buNone/>
              <a:defRPr>
                <a:solidFill>
                  <a:schemeClr val="lt1"/>
                </a:solidFill>
              </a:defRPr>
            </a:lvl5pPr>
            <a:lvl6pPr lvl="5" algn="ctr">
              <a:spcBef>
                <a:spcPts val="400"/>
              </a:spcBef>
              <a:spcAft>
                <a:spcPts val="0"/>
              </a:spcAft>
              <a:buClr>
                <a:schemeClr val="lt1"/>
              </a:buClr>
              <a:buSzPts val="2000"/>
              <a:buNone/>
              <a:defRPr>
                <a:solidFill>
                  <a:schemeClr val="lt1"/>
                </a:solidFill>
              </a:defRPr>
            </a:lvl6pPr>
            <a:lvl7pPr lvl="6" algn="ctr">
              <a:spcBef>
                <a:spcPts val="400"/>
              </a:spcBef>
              <a:spcAft>
                <a:spcPts val="0"/>
              </a:spcAft>
              <a:buClr>
                <a:schemeClr val="lt1"/>
              </a:buClr>
              <a:buSzPts val="2000"/>
              <a:buNone/>
              <a:defRPr>
                <a:solidFill>
                  <a:schemeClr val="lt1"/>
                </a:solidFill>
              </a:defRPr>
            </a:lvl7pPr>
            <a:lvl8pPr lvl="7" algn="ctr">
              <a:spcBef>
                <a:spcPts val="400"/>
              </a:spcBef>
              <a:spcAft>
                <a:spcPts val="0"/>
              </a:spcAft>
              <a:buClr>
                <a:schemeClr val="lt1"/>
              </a:buClr>
              <a:buSzPts val="2000"/>
              <a:buNone/>
              <a:defRPr>
                <a:solidFill>
                  <a:schemeClr val="lt1"/>
                </a:solidFill>
              </a:defRPr>
            </a:lvl8pPr>
            <a:lvl9pPr lvl="8" algn="ctr">
              <a:spcBef>
                <a:spcPts val="400"/>
              </a:spcBef>
              <a:spcAft>
                <a:spcPts val="0"/>
              </a:spcAft>
              <a:buClr>
                <a:schemeClr val="lt1"/>
              </a:buClr>
              <a:buSzPts val="2000"/>
              <a:buNone/>
              <a:defRPr>
                <a:solidFill>
                  <a:schemeClr val="lt1"/>
                </a:solidFill>
              </a:defRPr>
            </a:lvl9pPr>
          </a:lstStyle>
          <a:p/>
        </p:txBody>
      </p:sp>
      <p:sp>
        <p:nvSpPr>
          <p:cNvPr id="26" name="Google Shape;26;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9" name="Shape 89"/>
        <p:cNvGrpSpPr/>
        <p:nvPr/>
      </p:nvGrpSpPr>
      <p:grpSpPr>
        <a:xfrm>
          <a:off x="0" y="0"/>
          <a:ext cx="0" cy="0"/>
          <a:chOff x="0" y="0"/>
          <a:chExt cx="0" cy="0"/>
        </a:xfrm>
      </p:grpSpPr>
      <p:sp>
        <p:nvSpPr>
          <p:cNvPr id="90" name="Google Shape;90;p68"/>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1" name="Google Shape;91;p68"/>
          <p:cNvSpPr txBox="1"/>
          <p:nvPr>
            <p:ph idx="1" type="body"/>
          </p:nvPr>
        </p:nvSpPr>
        <p:spPr>
          <a:xfrm>
            <a:off x="457200" y="1600200"/>
            <a:ext cx="3276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lt1"/>
              </a:buClr>
              <a:buSzPts val="2800"/>
              <a:buChar char="•"/>
              <a:defRPr sz="2800"/>
            </a:lvl1pPr>
            <a:lvl2pPr indent="-381000" lvl="1" marL="914400" algn="l">
              <a:spcBef>
                <a:spcPts val="480"/>
              </a:spcBef>
              <a:spcAft>
                <a:spcPts val="0"/>
              </a:spcAft>
              <a:buClr>
                <a:schemeClr val="lt1"/>
              </a:buClr>
              <a:buSzPts val="2400"/>
              <a:buChar char="–"/>
              <a:defRPr sz="2400"/>
            </a:lvl2pPr>
            <a:lvl3pPr indent="-355600" lvl="2" marL="1371600" algn="l">
              <a:spcBef>
                <a:spcPts val="400"/>
              </a:spcBef>
              <a:spcAft>
                <a:spcPts val="0"/>
              </a:spcAft>
              <a:buClr>
                <a:schemeClr val="lt1"/>
              </a:buClr>
              <a:buSzPts val="2000"/>
              <a:buChar char="•"/>
              <a:defRPr sz="2000"/>
            </a:lvl3pPr>
            <a:lvl4pPr indent="-342900" lvl="3" marL="1828800" algn="l">
              <a:spcBef>
                <a:spcPts val="360"/>
              </a:spcBef>
              <a:spcAft>
                <a:spcPts val="0"/>
              </a:spcAft>
              <a:buClr>
                <a:schemeClr val="lt1"/>
              </a:buClr>
              <a:buSzPts val="1800"/>
              <a:buChar char="–"/>
              <a:defRPr sz="1800"/>
            </a:lvl4pPr>
            <a:lvl5pPr indent="-342900" lvl="4" marL="2286000" algn="l">
              <a:spcBef>
                <a:spcPts val="360"/>
              </a:spcBef>
              <a:spcAft>
                <a:spcPts val="0"/>
              </a:spcAft>
              <a:buClr>
                <a:schemeClr val="lt1"/>
              </a:buClr>
              <a:buSzPts val="1800"/>
              <a:buChar char="»"/>
              <a:defRPr sz="1800"/>
            </a:lvl5pPr>
            <a:lvl6pPr indent="-342900" lvl="5" marL="2743200" algn="l">
              <a:spcBef>
                <a:spcPts val="360"/>
              </a:spcBef>
              <a:spcAft>
                <a:spcPts val="0"/>
              </a:spcAft>
              <a:buClr>
                <a:schemeClr val="lt1"/>
              </a:buClr>
              <a:buSzPts val="1800"/>
              <a:buChar char="•"/>
              <a:defRPr sz="1800"/>
            </a:lvl6pPr>
            <a:lvl7pPr indent="-342900" lvl="6" marL="3200400" algn="l">
              <a:spcBef>
                <a:spcPts val="360"/>
              </a:spcBef>
              <a:spcAft>
                <a:spcPts val="0"/>
              </a:spcAft>
              <a:buClr>
                <a:schemeClr val="lt1"/>
              </a:buClr>
              <a:buSzPts val="1800"/>
              <a:buChar char="•"/>
              <a:defRPr sz="1800"/>
            </a:lvl7pPr>
            <a:lvl8pPr indent="-342900" lvl="7" marL="3657600" algn="l">
              <a:spcBef>
                <a:spcPts val="360"/>
              </a:spcBef>
              <a:spcAft>
                <a:spcPts val="0"/>
              </a:spcAft>
              <a:buClr>
                <a:schemeClr val="lt1"/>
              </a:buClr>
              <a:buSzPts val="1800"/>
              <a:buChar char="•"/>
              <a:defRPr sz="1800"/>
            </a:lvl8pPr>
            <a:lvl9pPr indent="-342900" lvl="8" marL="4114800" algn="l">
              <a:spcBef>
                <a:spcPts val="360"/>
              </a:spcBef>
              <a:spcAft>
                <a:spcPts val="0"/>
              </a:spcAft>
              <a:buClr>
                <a:schemeClr val="lt1"/>
              </a:buClr>
              <a:buSzPts val="1800"/>
              <a:buChar char="•"/>
              <a:defRPr sz="1800"/>
            </a:lvl9pPr>
          </a:lstStyle>
          <a:p/>
        </p:txBody>
      </p:sp>
      <p:sp>
        <p:nvSpPr>
          <p:cNvPr id="92" name="Google Shape;92;p68"/>
          <p:cNvSpPr txBox="1"/>
          <p:nvPr>
            <p:ph idx="2" type="body"/>
          </p:nvPr>
        </p:nvSpPr>
        <p:spPr>
          <a:xfrm>
            <a:off x="4038600" y="1600200"/>
            <a:ext cx="35814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lt1"/>
              </a:buClr>
              <a:buSzPts val="2800"/>
              <a:buChar char="•"/>
              <a:defRPr sz="2800"/>
            </a:lvl1pPr>
            <a:lvl2pPr indent="-381000" lvl="1" marL="914400" algn="l">
              <a:spcBef>
                <a:spcPts val="480"/>
              </a:spcBef>
              <a:spcAft>
                <a:spcPts val="0"/>
              </a:spcAft>
              <a:buClr>
                <a:schemeClr val="lt1"/>
              </a:buClr>
              <a:buSzPts val="2400"/>
              <a:buChar char="–"/>
              <a:defRPr sz="2400"/>
            </a:lvl2pPr>
            <a:lvl3pPr indent="-355600" lvl="2" marL="1371600" algn="l">
              <a:spcBef>
                <a:spcPts val="400"/>
              </a:spcBef>
              <a:spcAft>
                <a:spcPts val="0"/>
              </a:spcAft>
              <a:buClr>
                <a:schemeClr val="lt1"/>
              </a:buClr>
              <a:buSzPts val="2000"/>
              <a:buChar char="•"/>
              <a:defRPr sz="2000"/>
            </a:lvl3pPr>
            <a:lvl4pPr indent="-342900" lvl="3" marL="1828800" algn="l">
              <a:spcBef>
                <a:spcPts val="360"/>
              </a:spcBef>
              <a:spcAft>
                <a:spcPts val="0"/>
              </a:spcAft>
              <a:buClr>
                <a:schemeClr val="lt1"/>
              </a:buClr>
              <a:buSzPts val="1800"/>
              <a:buChar char="–"/>
              <a:defRPr sz="1800"/>
            </a:lvl4pPr>
            <a:lvl5pPr indent="-342900" lvl="4" marL="2286000" algn="l">
              <a:spcBef>
                <a:spcPts val="360"/>
              </a:spcBef>
              <a:spcAft>
                <a:spcPts val="0"/>
              </a:spcAft>
              <a:buClr>
                <a:schemeClr val="lt1"/>
              </a:buClr>
              <a:buSzPts val="1800"/>
              <a:buChar char="»"/>
              <a:defRPr sz="1800"/>
            </a:lvl5pPr>
            <a:lvl6pPr indent="-342900" lvl="5" marL="2743200" algn="l">
              <a:spcBef>
                <a:spcPts val="360"/>
              </a:spcBef>
              <a:spcAft>
                <a:spcPts val="0"/>
              </a:spcAft>
              <a:buClr>
                <a:schemeClr val="lt1"/>
              </a:buClr>
              <a:buSzPts val="1800"/>
              <a:buChar char="•"/>
              <a:defRPr sz="1800"/>
            </a:lvl6pPr>
            <a:lvl7pPr indent="-342900" lvl="6" marL="3200400" algn="l">
              <a:spcBef>
                <a:spcPts val="360"/>
              </a:spcBef>
              <a:spcAft>
                <a:spcPts val="0"/>
              </a:spcAft>
              <a:buClr>
                <a:schemeClr val="lt1"/>
              </a:buClr>
              <a:buSzPts val="1800"/>
              <a:buChar char="•"/>
              <a:defRPr sz="1800"/>
            </a:lvl7pPr>
            <a:lvl8pPr indent="-342900" lvl="7" marL="3657600" algn="l">
              <a:spcBef>
                <a:spcPts val="360"/>
              </a:spcBef>
              <a:spcAft>
                <a:spcPts val="0"/>
              </a:spcAft>
              <a:buClr>
                <a:schemeClr val="lt1"/>
              </a:buClr>
              <a:buSzPts val="1800"/>
              <a:buChar char="•"/>
              <a:defRPr sz="1800"/>
            </a:lvl8pPr>
            <a:lvl9pPr indent="-342900" lvl="8" marL="4114800" algn="l">
              <a:spcBef>
                <a:spcPts val="360"/>
              </a:spcBef>
              <a:spcAft>
                <a:spcPts val="0"/>
              </a:spcAft>
              <a:buClr>
                <a:schemeClr val="lt1"/>
              </a:buClr>
              <a:buSzPts val="1800"/>
              <a:buChar char="•"/>
              <a:defRPr sz="1800"/>
            </a:lvl9pPr>
          </a:lstStyle>
          <a:p/>
        </p:txBody>
      </p:sp>
      <p:sp>
        <p:nvSpPr>
          <p:cNvPr id="93" name="Google Shape;93;p6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6" name="Shape 96"/>
        <p:cNvGrpSpPr/>
        <p:nvPr/>
      </p:nvGrpSpPr>
      <p:grpSpPr>
        <a:xfrm>
          <a:off x="0" y="0"/>
          <a:ext cx="0" cy="0"/>
          <a:chOff x="0" y="0"/>
          <a:chExt cx="0" cy="0"/>
        </a:xfrm>
      </p:grpSpPr>
      <p:sp>
        <p:nvSpPr>
          <p:cNvPr id="97" name="Google Shape;97;p69"/>
          <p:cNvSpPr txBox="1"/>
          <p:nvPr>
            <p:ph type="title"/>
          </p:nvPr>
        </p:nvSpPr>
        <p:spPr>
          <a:xfrm>
            <a:off x="722313" y="4406900"/>
            <a:ext cx="6897687"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8" name="Google Shape;98;p69"/>
          <p:cNvSpPr txBox="1"/>
          <p:nvPr>
            <p:ph idx="1" type="body"/>
          </p:nvPr>
        </p:nvSpPr>
        <p:spPr>
          <a:xfrm>
            <a:off x="722313" y="2906713"/>
            <a:ext cx="6897687"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lt1"/>
              </a:buClr>
              <a:buSzPts val="2000"/>
              <a:buNone/>
              <a:defRPr sz="2000">
                <a:solidFill>
                  <a:schemeClr val="lt1"/>
                </a:solidFill>
              </a:defRPr>
            </a:lvl1pPr>
            <a:lvl2pPr indent="-228600" lvl="1" marL="914400" algn="l">
              <a:spcBef>
                <a:spcPts val="360"/>
              </a:spcBef>
              <a:spcAft>
                <a:spcPts val="0"/>
              </a:spcAft>
              <a:buClr>
                <a:schemeClr val="lt1"/>
              </a:buClr>
              <a:buSzPts val="1800"/>
              <a:buNone/>
              <a:defRPr sz="1800">
                <a:solidFill>
                  <a:schemeClr val="lt1"/>
                </a:solidFill>
              </a:defRPr>
            </a:lvl2pPr>
            <a:lvl3pPr indent="-228600" lvl="2" marL="1371600" algn="l">
              <a:spcBef>
                <a:spcPts val="320"/>
              </a:spcBef>
              <a:spcAft>
                <a:spcPts val="0"/>
              </a:spcAft>
              <a:buClr>
                <a:schemeClr val="lt1"/>
              </a:buClr>
              <a:buSzPts val="1600"/>
              <a:buNone/>
              <a:defRPr sz="1600">
                <a:solidFill>
                  <a:schemeClr val="lt1"/>
                </a:solidFill>
              </a:defRPr>
            </a:lvl3pPr>
            <a:lvl4pPr indent="-228600" lvl="3" marL="1828800" algn="l">
              <a:spcBef>
                <a:spcPts val="280"/>
              </a:spcBef>
              <a:spcAft>
                <a:spcPts val="0"/>
              </a:spcAft>
              <a:buClr>
                <a:schemeClr val="lt1"/>
              </a:buClr>
              <a:buSzPts val="1400"/>
              <a:buNone/>
              <a:defRPr sz="1400">
                <a:solidFill>
                  <a:schemeClr val="lt1"/>
                </a:solidFill>
              </a:defRPr>
            </a:lvl4pPr>
            <a:lvl5pPr indent="-228600" lvl="4" marL="2286000" algn="l">
              <a:spcBef>
                <a:spcPts val="280"/>
              </a:spcBef>
              <a:spcAft>
                <a:spcPts val="0"/>
              </a:spcAft>
              <a:buClr>
                <a:schemeClr val="lt1"/>
              </a:buClr>
              <a:buSzPts val="1400"/>
              <a:buNone/>
              <a:defRPr sz="1400">
                <a:solidFill>
                  <a:schemeClr val="lt1"/>
                </a:solidFill>
              </a:defRPr>
            </a:lvl5pPr>
            <a:lvl6pPr indent="-228600" lvl="5" marL="2743200" algn="l">
              <a:spcBef>
                <a:spcPts val="280"/>
              </a:spcBef>
              <a:spcAft>
                <a:spcPts val="0"/>
              </a:spcAft>
              <a:buClr>
                <a:schemeClr val="lt1"/>
              </a:buClr>
              <a:buSzPts val="1400"/>
              <a:buNone/>
              <a:defRPr sz="1400">
                <a:solidFill>
                  <a:schemeClr val="lt1"/>
                </a:solidFill>
              </a:defRPr>
            </a:lvl6pPr>
            <a:lvl7pPr indent="-228600" lvl="6" marL="3200400" algn="l">
              <a:spcBef>
                <a:spcPts val="280"/>
              </a:spcBef>
              <a:spcAft>
                <a:spcPts val="0"/>
              </a:spcAft>
              <a:buClr>
                <a:schemeClr val="lt1"/>
              </a:buClr>
              <a:buSzPts val="1400"/>
              <a:buNone/>
              <a:defRPr sz="1400">
                <a:solidFill>
                  <a:schemeClr val="lt1"/>
                </a:solidFill>
              </a:defRPr>
            </a:lvl7pPr>
            <a:lvl8pPr indent="-228600" lvl="7" marL="3657600" algn="l">
              <a:spcBef>
                <a:spcPts val="280"/>
              </a:spcBef>
              <a:spcAft>
                <a:spcPts val="0"/>
              </a:spcAft>
              <a:buClr>
                <a:schemeClr val="lt1"/>
              </a:buClr>
              <a:buSzPts val="1400"/>
              <a:buNone/>
              <a:defRPr sz="1400">
                <a:solidFill>
                  <a:schemeClr val="lt1"/>
                </a:solidFill>
              </a:defRPr>
            </a:lvl8pPr>
            <a:lvl9pPr indent="-228600" lvl="8" marL="4114800" algn="l">
              <a:spcBef>
                <a:spcPts val="280"/>
              </a:spcBef>
              <a:spcAft>
                <a:spcPts val="0"/>
              </a:spcAft>
              <a:buClr>
                <a:schemeClr val="lt1"/>
              </a:buClr>
              <a:buSzPts val="1400"/>
              <a:buNone/>
              <a:defRPr sz="1400">
                <a:solidFill>
                  <a:schemeClr val="lt1"/>
                </a:solidFill>
              </a:defRPr>
            </a:lvl9pPr>
          </a:lstStyle>
          <a:p/>
        </p:txBody>
      </p:sp>
      <p:sp>
        <p:nvSpPr>
          <p:cNvPr id="99" name="Google Shape;99;p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6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60"/>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60"/>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42" name="Google Shape;42;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9" name="Shape 49"/>
        <p:cNvGrpSpPr/>
        <p:nvPr/>
      </p:nvGrpSpPr>
      <p:grpSpPr>
        <a:xfrm>
          <a:off x="0" y="0"/>
          <a:ext cx="0" cy="0"/>
          <a:chOff x="0" y="0"/>
          <a:chExt cx="0" cy="0"/>
        </a:xfrm>
      </p:grpSpPr>
      <p:sp>
        <p:nvSpPr>
          <p:cNvPr id="50" name="Google Shape;50;p6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6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52" name="Google Shape;52;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5" name="Shape 55"/>
        <p:cNvGrpSpPr/>
        <p:nvPr/>
      </p:nvGrpSpPr>
      <p:grpSpPr>
        <a:xfrm>
          <a:off x="0" y="0"/>
          <a:ext cx="0" cy="0"/>
          <a:chOff x="0" y="0"/>
          <a:chExt cx="0" cy="0"/>
        </a:xfrm>
      </p:grpSpPr>
      <p:sp>
        <p:nvSpPr>
          <p:cNvPr id="56" name="Google Shape;56;p63"/>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7" name="Google Shape;57;p63"/>
          <p:cNvSpPr txBox="1"/>
          <p:nvPr>
            <p:ph idx="1" type="body"/>
          </p:nvPr>
        </p:nvSpPr>
        <p:spPr>
          <a:xfrm rot="5400000">
            <a:off x="1737519" y="319881"/>
            <a:ext cx="4525962" cy="7086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58" name="Google Shape;58;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6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64"/>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lt1"/>
              </a:buClr>
              <a:buSzPts val="3200"/>
              <a:buFont typeface="Arial"/>
              <a:buNone/>
              <a:defRPr sz="3200">
                <a:solidFill>
                  <a:schemeClr val="lt1"/>
                </a:solidFill>
                <a:latin typeface="Calibri"/>
                <a:ea typeface="Calibri"/>
                <a:cs typeface="Calibri"/>
                <a:sym typeface="Calibri"/>
              </a:defRPr>
            </a:lvl1pPr>
            <a:lvl2pPr lvl="1" marR="0" rtl="0" algn="l">
              <a:spcBef>
                <a:spcPts val="56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l">
              <a:spcBef>
                <a:spcPts val="48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64" name="Google Shape;64;p6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lt1"/>
              </a:buClr>
              <a:buSzPts val="1400"/>
              <a:buNone/>
              <a:defRPr sz="1400"/>
            </a:lvl1pPr>
            <a:lvl2pPr indent="-228600" lvl="1" marL="914400" algn="l">
              <a:spcBef>
                <a:spcPts val="240"/>
              </a:spcBef>
              <a:spcAft>
                <a:spcPts val="0"/>
              </a:spcAft>
              <a:buClr>
                <a:schemeClr val="lt1"/>
              </a:buClr>
              <a:buSzPts val="1200"/>
              <a:buNone/>
              <a:defRPr sz="1200"/>
            </a:lvl2pPr>
            <a:lvl3pPr indent="-228600" lvl="2" marL="1371600" algn="l">
              <a:spcBef>
                <a:spcPts val="200"/>
              </a:spcBef>
              <a:spcAft>
                <a:spcPts val="0"/>
              </a:spcAft>
              <a:buClr>
                <a:schemeClr val="lt1"/>
              </a:buClr>
              <a:buSzPts val="1000"/>
              <a:buNone/>
              <a:defRPr sz="1000"/>
            </a:lvl3pPr>
            <a:lvl4pPr indent="-228600" lvl="3" marL="1828800" algn="l">
              <a:spcBef>
                <a:spcPts val="180"/>
              </a:spcBef>
              <a:spcAft>
                <a:spcPts val="0"/>
              </a:spcAft>
              <a:buClr>
                <a:schemeClr val="lt1"/>
              </a:buClr>
              <a:buSzPts val="900"/>
              <a:buNone/>
              <a:defRPr sz="900"/>
            </a:lvl4pPr>
            <a:lvl5pPr indent="-228600" lvl="4" marL="2286000" algn="l">
              <a:spcBef>
                <a:spcPts val="180"/>
              </a:spcBef>
              <a:spcAft>
                <a:spcPts val="0"/>
              </a:spcAft>
              <a:buClr>
                <a:schemeClr val="lt1"/>
              </a:buClr>
              <a:buSzPts val="900"/>
              <a:buNone/>
              <a:defRPr sz="900"/>
            </a:lvl5pPr>
            <a:lvl6pPr indent="-228600" lvl="5" marL="2743200" algn="l">
              <a:spcBef>
                <a:spcPts val="180"/>
              </a:spcBef>
              <a:spcAft>
                <a:spcPts val="0"/>
              </a:spcAft>
              <a:buClr>
                <a:schemeClr val="lt1"/>
              </a:buClr>
              <a:buSzPts val="900"/>
              <a:buNone/>
              <a:defRPr sz="900"/>
            </a:lvl6pPr>
            <a:lvl7pPr indent="-228600" lvl="6" marL="3200400" algn="l">
              <a:spcBef>
                <a:spcPts val="180"/>
              </a:spcBef>
              <a:spcAft>
                <a:spcPts val="0"/>
              </a:spcAft>
              <a:buClr>
                <a:schemeClr val="lt1"/>
              </a:buClr>
              <a:buSzPts val="900"/>
              <a:buNone/>
              <a:defRPr sz="900"/>
            </a:lvl7pPr>
            <a:lvl8pPr indent="-228600" lvl="7" marL="3657600" algn="l">
              <a:spcBef>
                <a:spcPts val="180"/>
              </a:spcBef>
              <a:spcAft>
                <a:spcPts val="0"/>
              </a:spcAft>
              <a:buClr>
                <a:schemeClr val="lt1"/>
              </a:buClr>
              <a:buSzPts val="900"/>
              <a:buNone/>
              <a:defRPr sz="900"/>
            </a:lvl8pPr>
            <a:lvl9pPr indent="-228600" lvl="8" marL="4114800" algn="l">
              <a:spcBef>
                <a:spcPts val="180"/>
              </a:spcBef>
              <a:spcAft>
                <a:spcPts val="0"/>
              </a:spcAft>
              <a:buClr>
                <a:schemeClr val="lt1"/>
              </a:buClr>
              <a:buSzPts val="900"/>
              <a:buNone/>
              <a:defRPr sz="900"/>
            </a:lvl9pPr>
          </a:lstStyle>
          <a:p/>
        </p:txBody>
      </p:sp>
      <p:sp>
        <p:nvSpPr>
          <p:cNvPr id="65" name="Google Shape;65;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6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65"/>
          <p:cNvSpPr txBox="1"/>
          <p:nvPr>
            <p:ph idx="1" type="body"/>
          </p:nvPr>
        </p:nvSpPr>
        <p:spPr>
          <a:xfrm>
            <a:off x="3575050" y="273050"/>
            <a:ext cx="3968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lt1"/>
              </a:buClr>
              <a:buSzPts val="3200"/>
              <a:buChar char="•"/>
              <a:defRPr sz="3200"/>
            </a:lvl1pPr>
            <a:lvl2pPr indent="-406400" lvl="1" marL="914400" algn="l">
              <a:spcBef>
                <a:spcPts val="560"/>
              </a:spcBef>
              <a:spcAft>
                <a:spcPts val="0"/>
              </a:spcAft>
              <a:buClr>
                <a:schemeClr val="lt1"/>
              </a:buClr>
              <a:buSzPts val="2800"/>
              <a:buChar char="–"/>
              <a:defRPr sz="2800"/>
            </a:lvl2pPr>
            <a:lvl3pPr indent="-381000" lvl="2" marL="1371600" algn="l">
              <a:spcBef>
                <a:spcPts val="480"/>
              </a:spcBef>
              <a:spcAft>
                <a:spcPts val="0"/>
              </a:spcAft>
              <a:buClr>
                <a:schemeClr val="lt1"/>
              </a:buClr>
              <a:buSzPts val="2400"/>
              <a:buChar char="•"/>
              <a:defRPr sz="2400"/>
            </a:lvl3pPr>
            <a:lvl4pPr indent="-355600" lvl="3" marL="1828800" algn="l">
              <a:spcBef>
                <a:spcPts val="400"/>
              </a:spcBef>
              <a:spcAft>
                <a:spcPts val="0"/>
              </a:spcAft>
              <a:buClr>
                <a:schemeClr val="lt1"/>
              </a:buClr>
              <a:buSzPts val="2000"/>
              <a:buChar char="–"/>
              <a:defRPr sz="2000"/>
            </a:lvl4pPr>
            <a:lvl5pPr indent="-355600" lvl="4" marL="2286000" algn="l">
              <a:spcBef>
                <a:spcPts val="400"/>
              </a:spcBef>
              <a:spcAft>
                <a:spcPts val="0"/>
              </a:spcAft>
              <a:buClr>
                <a:schemeClr val="lt1"/>
              </a:buClr>
              <a:buSzPts val="2000"/>
              <a:buChar char="»"/>
              <a:defRPr sz="2000"/>
            </a:lvl5pPr>
            <a:lvl6pPr indent="-355600" lvl="5" marL="2743200" algn="l">
              <a:spcBef>
                <a:spcPts val="400"/>
              </a:spcBef>
              <a:spcAft>
                <a:spcPts val="0"/>
              </a:spcAft>
              <a:buClr>
                <a:schemeClr val="lt1"/>
              </a:buClr>
              <a:buSzPts val="2000"/>
              <a:buChar char="•"/>
              <a:defRPr sz="2000"/>
            </a:lvl6pPr>
            <a:lvl7pPr indent="-355600" lvl="6" marL="3200400" algn="l">
              <a:spcBef>
                <a:spcPts val="400"/>
              </a:spcBef>
              <a:spcAft>
                <a:spcPts val="0"/>
              </a:spcAft>
              <a:buClr>
                <a:schemeClr val="lt1"/>
              </a:buClr>
              <a:buSzPts val="2000"/>
              <a:buChar char="•"/>
              <a:defRPr sz="2000"/>
            </a:lvl7pPr>
            <a:lvl8pPr indent="-355600" lvl="7" marL="3657600" algn="l">
              <a:spcBef>
                <a:spcPts val="400"/>
              </a:spcBef>
              <a:spcAft>
                <a:spcPts val="0"/>
              </a:spcAft>
              <a:buClr>
                <a:schemeClr val="lt1"/>
              </a:buClr>
              <a:buSzPts val="2000"/>
              <a:buChar char="•"/>
              <a:defRPr sz="2000"/>
            </a:lvl8pPr>
            <a:lvl9pPr indent="-355600" lvl="8" marL="4114800" algn="l">
              <a:spcBef>
                <a:spcPts val="400"/>
              </a:spcBef>
              <a:spcAft>
                <a:spcPts val="0"/>
              </a:spcAft>
              <a:buClr>
                <a:schemeClr val="lt1"/>
              </a:buClr>
              <a:buSzPts val="2000"/>
              <a:buChar char="•"/>
              <a:defRPr sz="2000"/>
            </a:lvl9pPr>
          </a:lstStyle>
          <a:p/>
        </p:txBody>
      </p:sp>
      <p:sp>
        <p:nvSpPr>
          <p:cNvPr id="71" name="Google Shape;71;p6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lt1"/>
              </a:buClr>
              <a:buSzPts val="1400"/>
              <a:buNone/>
              <a:defRPr sz="1400"/>
            </a:lvl1pPr>
            <a:lvl2pPr indent="-228600" lvl="1" marL="914400" algn="l">
              <a:spcBef>
                <a:spcPts val="240"/>
              </a:spcBef>
              <a:spcAft>
                <a:spcPts val="0"/>
              </a:spcAft>
              <a:buClr>
                <a:schemeClr val="lt1"/>
              </a:buClr>
              <a:buSzPts val="1200"/>
              <a:buNone/>
              <a:defRPr sz="1200"/>
            </a:lvl2pPr>
            <a:lvl3pPr indent="-228600" lvl="2" marL="1371600" algn="l">
              <a:spcBef>
                <a:spcPts val="200"/>
              </a:spcBef>
              <a:spcAft>
                <a:spcPts val="0"/>
              </a:spcAft>
              <a:buClr>
                <a:schemeClr val="lt1"/>
              </a:buClr>
              <a:buSzPts val="1000"/>
              <a:buNone/>
              <a:defRPr sz="1000"/>
            </a:lvl3pPr>
            <a:lvl4pPr indent="-228600" lvl="3" marL="1828800" algn="l">
              <a:spcBef>
                <a:spcPts val="180"/>
              </a:spcBef>
              <a:spcAft>
                <a:spcPts val="0"/>
              </a:spcAft>
              <a:buClr>
                <a:schemeClr val="lt1"/>
              </a:buClr>
              <a:buSzPts val="900"/>
              <a:buNone/>
              <a:defRPr sz="900"/>
            </a:lvl4pPr>
            <a:lvl5pPr indent="-228600" lvl="4" marL="2286000" algn="l">
              <a:spcBef>
                <a:spcPts val="180"/>
              </a:spcBef>
              <a:spcAft>
                <a:spcPts val="0"/>
              </a:spcAft>
              <a:buClr>
                <a:schemeClr val="lt1"/>
              </a:buClr>
              <a:buSzPts val="900"/>
              <a:buNone/>
              <a:defRPr sz="900"/>
            </a:lvl5pPr>
            <a:lvl6pPr indent="-228600" lvl="5" marL="2743200" algn="l">
              <a:spcBef>
                <a:spcPts val="180"/>
              </a:spcBef>
              <a:spcAft>
                <a:spcPts val="0"/>
              </a:spcAft>
              <a:buClr>
                <a:schemeClr val="lt1"/>
              </a:buClr>
              <a:buSzPts val="900"/>
              <a:buNone/>
              <a:defRPr sz="900"/>
            </a:lvl6pPr>
            <a:lvl7pPr indent="-228600" lvl="6" marL="3200400" algn="l">
              <a:spcBef>
                <a:spcPts val="180"/>
              </a:spcBef>
              <a:spcAft>
                <a:spcPts val="0"/>
              </a:spcAft>
              <a:buClr>
                <a:schemeClr val="lt1"/>
              </a:buClr>
              <a:buSzPts val="900"/>
              <a:buNone/>
              <a:defRPr sz="900"/>
            </a:lvl7pPr>
            <a:lvl8pPr indent="-228600" lvl="7" marL="3657600" algn="l">
              <a:spcBef>
                <a:spcPts val="180"/>
              </a:spcBef>
              <a:spcAft>
                <a:spcPts val="0"/>
              </a:spcAft>
              <a:buClr>
                <a:schemeClr val="lt1"/>
              </a:buClr>
              <a:buSzPts val="900"/>
              <a:buNone/>
              <a:defRPr sz="900"/>
            </a:lvl8pPr>
            <a:lvl9pPr indent="-228600" lvl="8" marL="4114800" algn="l">
              <a:spcBef>
                <a:spcPts val="180"/>
              </a:spcBef>
              <a:spcAft>
                <a:spcPts val="0"/>
              </a:spcAft>
              <a:buClr>
                <a:schemeClr val="lt1"/>
              </a:buClr>
              <a:buSzPts val="900"/>
              <a:buNone/>
              <a:defRPr sz="900"/>
            </a:lvl9pPr>
          </a:lstStyle>
          <a:p/>
        </p:txBody>
      </p:sp>
      <p:sp>
        <p:nvSpPr>
          <p:cNvPr id="72" name="Google Shape;72;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66"/>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7" name="Google Shape;77;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0" name="Shape 80"/>
        <p:cNvGrpSpPr/>
        <p:nvPr/>
      </p:nvGrpSpPr>
      <p:grpSpPr>
        <a:xfrm>
          <a:off x="0" y="0"/>
          <a:ext cx="0" cy="0"/>
          <a:chOff x="0" y="0"/>
          <a:chExt cx="0" cy="0"/>
        </a:xfrm>
      </p:grpSpPr>
      <p:sp>
        <p:nvSpPr>
          <p:cNvPr id="81" name="Google Shape;81;p67"/>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2" name="Google Shape;82;p67"/>
          <p:cNvSpPr txBox="1"/>
          <p:nvPr>
            <p:ph idx="1" type="body"/>
          </p:nvPr>
        </p:nvSpPr>
        <p:spPr>
          <a:xfrm>
            <a:off x="457200" y="1535113"/>
            <a:ext cx="3352800"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lt1"/>
              </a:buClr>
              <a:buSzPts val="2400"/>
              <a:buNone/>
              <a:defRPr b="1" sz="2400"/>
            </a:lvl1pPr>
            <a:lvl2pPr indent="-228600" lvl="1" marL="914400" algn="l">
              <a:spcBef>
                <a:spcPts val="400"/>
              </a:spcBef>
              <a:spcAft>
                <a:spcPts val="0"/>
              </a:spcAft>
              <a:buClr>
                <a:schemeClr val="lt1"/>
              </a:buClr>
              <a:buSzPts val="2000"/>
              <a:buNone/>
              <a:defRPr b="1" sz="2000"/>
            </a:lvl2pPr>
            <a:lvl3pPr indent="-228600" lvl="2" marL="1371600" algn="l">
              <a:spcBef>
                <a:spcPts val="360"/>
              </a:spcBef>
              <a:spcAft>
                <a:spcPts val="0"/>
              </a:spcAft>
              <a:buClr>
                <a:schemeClr val="lt1"/>
              </a:buClr>
              <a:buSzPts val="1800"/>
              <a:buNone/>
              <a:defRPr b="1" sz="1800"/>
            </a:lvl3pPr>
            <a:lvl4pPr indent="-228600" lvl="3" marL="1828800" algn="l">
              <a:spcBef>
                <a:spcPts val="320"/>
              </a:spcBef>
              <a:spcAft>
                <a:spcPts val="0"/>
              </a:spcAft>
              <a:buClr>
                <a:schemeClr val="lt1"/>
              </a:buClr>
              <a:buSzPts val="1600"/>
              <a:buNone/>
              <a:defRPr b="1" sz="1600"/>
            </a:lvl4pPr>
            <a:lvl5pPr indent="-228600" lvl="4" marL="2286000" algn="l">
              <a:spcBef>
                <a:spcPts val="320"/>
              </a:spcBef>
              <a:spcAft>
                <a:spcPts val="0"/>
              </a:spcAft>
              <a:buClr>
                <a:schemeClr val="lt1"/>
              </a:buClr>
              <a:buSzPts val="1600"/>
              <a:buNone/>
              <a:defRPr b="1" sz="1600"/>
            </a:lvl5pPr>
            <a:lvl6pPr indent="-228600" lvl="5" marL="2743200" algn="l">
              <a:spcBef>
                <a:spcPts val="320"/>
              </a:spcBef>
              <a:spcAft>
                <a:spcPts val="0"/>
              </a:spcAft>
              <a:buClr>
                <a:schemeClr val="lt1"/>
              </a:buClr>
              <a:buSzPts val="1600"/>
              <a:buNone/>
              <a:defRPr b="1" sz="1600"/>
            </a:lvl6pPr>
            <a:lvl7pPr indent="-228600" lvl="6" marL="3200400" algn="l">
              <a:spcBef>
                <a:spcPts val="320"/>
              </a:spcBef>
              <a:spcAft>
                <a:spcPts val="0"/>
              </a:spcAft>
              <a:buClr>
                <a:schemeClr val="lt1"/>
              </a:buClr>
              <a:buSzPts val="1600"/>
              <a:buNone/>
              <a:defRPr b="1" sz="1600"/>
            </a:lvl7pPr>
            <a:lvl8pPr indent="-228600" lvl="7" marL="3657600" algn="l">
              <a:spcBef>
                <a:spcPts val="320"/>
              </a:spcBef>
              <a:spcAft>
                <a:spcPts val="0"/>
              </a:spcAft>
              <a:buClr>
                <a:schemeClr val="lt1"/>
              </a:buClr>
              <a:buSzPts val="1600"/>
              <a:buNone/>
              <a:defRPr b="1" sz="1600"/>
            </a:lvl8pPr>
            <a:lvl9pPr indent="-228600" lvl="8" marL="4114800" algn="l">
              <a:spcBef>
                <a:spcPts val="320"/>
              </a:spcBef>
              <a:spcAft>
                <a:spcPts val="0"/>
              </a:spcAft>
              <a:buClr>
                <a:schemeClr val="lt1"/>
              </a:buClr>
              <a:buSzPts val="1600"/>
              <a:buNone/>
              <a:defRPr b="1" sz="1600"/>
            </a:lvl9pPr>
          </a:lstStyle>
          <a:p/>
        </p:txBody>
      </p:sp>
      <p:sp>
        <p:nvSpPr>
          <p:cNvPr id="83" name="Google Shape;83;p67"/>
          <p:cNvSpPr txBox="1"/>
          <p:nvPr>
            <p:ph idx="2" type="body"/>
          </p:nvPr>
        </p:nvSpPr>
        <p:spPr>
          <a:xfrm>
            <a:off x="457200" y="2174875"/>
            <a:ext cx="3352800"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lt1"/>
              </a:buClr>
              <a:buSzPts val="2400"/>
              <a:buChar char="•"/>
              <a:defRPr sz="2400"/>
            </a:lvl1pPr>
            <a:lvl2pPr indent="-355600" lvl="1" marL="914400" algn="l">
              <a:spcBef>
                <a:spcPts val="400"/>
              </a:spcBef>
              <a:spcAft>
                <a:spcPts val="0"/>
              </a:spcAft>
              <a:buClr>
                <a:schemeClr val="lt1"/>
              </a:buClr>
              <a:buSzPts val="2000"/>
              <a:buChar char="–"/>
              <a:defRPr sz="2000"/>
            </a:lvl2pPr>
            <a:lvl3pPr indent="-342900" lvl="2" marL="1371600" algn="l">
              <a:spcBef>
                <a:spcPts val="360"/>
              </a:spcBef>
              <a:spcAft>
                <a:spcPts val="0"/>
              </a:spcAft>
              <a:buClr>
                <a:schemeClr val="lt1"/>
              </a:buClr>
              <a:buSzPts val="1800"/>
              <a:buChar char="•"/>
              <a:defRPr sz="1800"/>
            </a:lvl3pPr>
            <a:lvl4pPr indent="-330200" lvl="3" marL="1828800" algn="l">
              <a:spcBef>
                <a:spcPts val="320"/>
              </a:spcBef>
              <a:spcAft>
                <a:spcPts val="0"/>
              </a:spcAft>
              <a:buClr>
                <a:schemeClr val="lt1"/>
              </a:buClr>
              <a:buSzPts val="1600"/>
              <a:buChar char="–"/>
              <a:defRPr sz="1600"/>
            </a:lvl4pPr>
            <a:lvl5pPr indent="-330200" lvl="4" marL="2286000" algn="l">
              <a:spcBef>
                <a:spcPts val="320"/>
              </a:spcBef>
              <a:spcAft>
                <a:spcPts val="0"/>
              </a:spcAft>
              <a:buClr>
                <a:schemeClr val="lt1"/>
              </a:buClr>
              <a:buSzPts val="1600"/>
              <a:buChar char="»"/>
              <a:defRPr sz="1600"/>
            </a:lvl5pPr>
            <a:lvl6pPr indent="-330200" lvl="5" marL="2743200" algn="l">
              <a:spcBef>
                <a:spcPts val="320"/>
              </a:spcBef>
              <a:spcAft>
                <a:spcPts val="0"/>
              </a:spcAft>
              <a:buClr>
                <a:schemeClr val="lt1"/>
              </a:buClr>
              <a:buSzPts val="1600"/>
              <a:buChar char="•"/>
              <a:defRPr sz="1600"/>
            </a:lvl6pPr>
            <a:lvl7pPr indent="-330200" lvl="6" marL="3200400" algn="l">
              <a:spcBef>
                <a:spcPts val="320"/>
              </a:spcBef>
              <a:spcAft>
                <a:spcPts val="0"/>
              </a:spcAft>
              <a:buClr>
                <a:schemeClr val="lt1"/>
              </a:buClr>
              <a:buSzPts val="1600"/>
              <a:buChar char="•"/>
              <a:defRPr sz="1600"/>
            </a:lvl7pPr>
            <a:lvl8pPr indent="-330200" lvl="7" marL="3657600" algn="l">
              <a:spcBef>
                <a:spcPts val="320"/>
              </a:spcBef>
              <a:spcAft>
                <a:spcPts val="0"/>
              </a:spcAft>
              <a:buClr>
                <a:schemeClr val="lt1"/>
              </a:buClr>
              <a:buSzPts val="1600"/>
              <a:buChar char="•"/>
              <a:defRPr sz="1600"/>
            </a:lvl8pPr>
            <a:lvl9pPr indent="-330200" lvl="8" marL="4114800" algn="l">
              <a:spcBef>
                <a:spcPts val="320"/>
              </a:spcBef>
              <a:spcAft>
                <a:spcPts val="0"/>
              </a:spcAft>
              <a:buClr>
                <a:schemeClr val="lt1"/>
              </a:buClr>
              <a:buSzPts val="1600"/>
              <a:buChar char="•"/>
              <a:defRPr sz="1600"/>
            </a:lvl9pPr>
          </a:lstStyle>
          <a:p/>
        </p:txBody>
      </p:sp>
      <p:sp>
        <p:nvSpPr>
          <p:cNvPr id="84" name="Google Shape;84;p67"/>
          <p:cNvSpPr txBox="1"/>
          <p:nvPr>
            <p:ph idx="3" type="body"/>
          </p:nvPr>
        </p:nvSpPr>
        <p:spPr>
          <a:xfrm>
            <a:off x="3962401"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lt1"/>
              </a:buClr>
              <a:buSzPts val="2400"/>
              <a:buNone/>
              <a:defRPr b="1" sz="2400"/>
            </a:lvl1pPr>
            <a:lvl2pPr indent="-228600" lvl="1" marL="914400" algn="l">
              <a:spcBef>
                <a:spcPts val="400"/>
              </a:spcBef>
              <a:spcAft>
                <a:spcPts val="0"/>
              </a:spcAft>
              <a:buClr>
                <a:schemeClr val="lt1"/>
              </a:buClr>
              <a:buSzPts val="2000"/>
              <a:buNone/>
              <a:defRPr b="1" sz="2000"/>
            </a:lvl2pPr>
            <a:lvl3pPr indent="-228600" lvl="2" marL="1371600" algn="l">
              <a:spcBef>
                <a:spcPts val="360"/>
              </a:spcBef>
              <a:spcAft>
                <a:spcPts val="0"/>
              </a:spcAft>
              <a:buClr>
                <a:schemeClr val="lt1"/>
              </a:buClr>
              <a:buSzPts val="1800"/>
              <a:buNone/>
              <a:defRPr b="1" sz="1800"/>
            </a:lvl3pPr>
            <a:lvl4pPr indent="-228600" lvl="3" marL="1828800" algn="l">
              <a:spcBef>
                <a:spcPts val="320"/>
              </a:spcBef>
              <a:spcAft>
                <a:spcPts val="0"/>
              </a:spcAft>
              <a:buClr>
                <a:schemeClr val="lt1"/>
              </a:buClr>
              <a:buSzPts val="1600"/>
              <a:buNone/>
              <a:defRPr b="1" sz="1600"/>
            </a:lvl4pPr>
            <a:lvl5pPr indent="-228600" lvl="4" marL="2286000" algn="l">
              <a:spcBef>
                <a:spcPts val="320"/>
              </a:spcBef>
              <a:spcAft>
                <a:spcPts val="0"/>
              </a:spcAft>
              <a:buClr>
                <a:schemeClr val="lt1"/>
              </a:buClr>
              <a:buSzPts val="1600"/>
              <a:buNone/>
              <a:defRPr b="1" sz="1600"/>
            </a:lvl5pPr>
            <a:lvl6pPr indent="-228600" lvl="5" marL="2743200" algn="l">
              <a:spcBef>
                <a:spcPts val="320"/>
              </a:spcBef>
              <a:spcAft>
                <a:spcPts val="0"/>
              </a:spcAft>
              <a:buClr>
                <a:schemeClr val="lt1"/>
              </a:buClr>
              <a:buSzPts val="1600"/>
              <a:buNone/>
              <a:defRPr b="1" sz="1600"/>
            </a:lvl6pPr>
            <a:lvl7pPr indent="-228600" lvl="6" marL="3200400" algn="l">
              <a:spcBef>
                <a:spcPts val="320"/>
              </a:spcBef>
              <a:spcAft>
                <a:spcPts val="0"/>
              </a:spcAft>
              <a:buClr>
                <a:schemeClr val="lt1"/>
              </a:buClr>
              <a:buSzPts val="1600"/>
              <a:buNone/>
              <a:defRPr b="1" sz="1600"/>
            </a:lvl7pPr>
            <a:lvl8pPr indent="-228600" lvl="7" marL="3657600" algn="l">
              <a:spcBef>
                <a:spcPts val="320"/>
              </a:spcBef>
              <a:spcAft>
                <a:spcPts val="0"/>
              </a:spcAft>
              <a:buClr>
                <a:schemeClr val="lt1"/>
              </a:buClr>
              <a:buSzPts val="1600"/>
              <a:buNone/>
              <a:defRPr b="1" sz="1600"/>
            </a:lvl8pPr>
            <a:lvl9pPr indent="-228600" lvl="8" marL="4114800" algn="l">
              <a:spcBef>
                <a:spcPts val="320"/>
              </a:spcBef>
              <a:spcAft>
                <a:spcPts val="0"/>
              </a:spcAft>
              <a:buClr>
                <a:schemeClr val="lt1"/>
              </a:buClr>
              <a:buSzPts val="1600"/>
              <a:buNone/>
              <a:defRPr b="1" sz="1600"/>
            </a:lvl9pPr>
          </a:lstStyle>
          <a:p/>
        </p:txBody>
      </p:sp>
      <p:sp>
        <p:nvSpPr>
          <p:cNvPr id="85" name="Google Shape;85;p67"/>
          <p:cNvSpPr txBox="1"/>
          <p:nvPr>
            <p:ph idx="4" type="body"/>
          </p:nvPr>
        </p:nvSpPr>
        <p:spPr>
          <a:xfrm>
            <a:off x="3962401" y="2174875"/>
            <a:ext cx="3657600"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lt1"/>
              </a:buClr>
              <a:buSzPts val="2400"/>
              <a:buChar char="•"/>
              <a:defRPr sz="2400"/>
            </a:lvl1pPr>
            <a:lvl2pPr indent="-355600" lvl="1" marL="914400" algn="l">
              <a:spcBef>
                <a:spcPts val="400"/>
              </a:spcBef>
              <a:spcAft>
                <a:spcPts val="0"/>
              </a:spcAft>
              <a:buClr>
                <a:schemeClr val="lt1"/>
              </a:buClr>
              <a:buSzPts val="2000"/>
              <a:buChar char="–"/>
              <a:defRPr sz="2000"/>
            </a:lvl2pPr>
            <a:lvl3pPr indent="-342900" lvl="2" marL="1371600" algn="l">
              <a:spcBef>
                <a:spcPts val="360"/>
              </a:spcBef>
              <a:spcAft>
                <a:spcPts val="0"/>
              </a:spcAft>
              <a:buClr>
                <a:schemeClr val="lt1"/>
              </a:buClr>
              <a:buSzPts val="1800"/>
              <a:buChar char="•"/>
              <a:defRPr sz="1800"/>
            </a:lvl3pPr>
            <a:lvl4pPr indent="-330200" lvl="3" marL="1828800" algn="l">
              <a:spcBef>
                <a:spcPts val="320"/>
              </a:spcBef>
              <a:spcAft>
                <a:spcPts val="0"/>
              </a:spcAft>
              <a:buClr>
                <a:schemeClr val="lt1"/>
              </a:buClr>
              <a:buSzPts val="1600"/>
              <a:buChar char="–"/>
              <a:defRPr sz="1600"/>
            </a:lvl4pPr>
            <a:lvl5pPr indent="-330200" lvl="4" marL="2286000" algn="l">
              <a:spcBef>
                <a:spcPts val="320"/>
              </a:spcBef>
              <a:spcAft>
                <a:spcPts val="0"/>
              </a:spcAft>
              <a:buClr>
                <a:schemeClr val="lt1"/>
              </a:buClr>
              <a:buSzPts val="1600"/>
              <a:buChar char="»"/>
              <a:defRPr sz="1600"/>
            </a:lvl5pPr>
            <a:lvl6pPr indent="-330200" lvl="5" marL="2743200" algn="l">
              <a:spcBef>
                <a:spcPts val="320"/>
              </a:spcBef>
              <a:spcAft>
                <a:spcPts val="0"/>
              </a:spcAft>
              <a:buClr>
                <a:schemeClr val="lt1"/>
              </a:buClr>
              <a:buSzPts val="1600"/>
              <a:buChar char="•"/>
              <a:defRPr sz="1600"/>
            </a:lvl6pPr>
            <a:lvl7pPr indent="-330200" lvl="6" marL="3200400" algn="l">
              <a:spcBef>
                <a:spcPts val="320"/>
              </a:spcBef>
              <a:spcAft>
                <a:spcPts val="0"/>
              </a:spcAft>
              <a:buClr>
                <a:schemeClr val="lt1"/>
              </a:buClr>
              <a:buSzPts val="1600"/>
              <a:buChar char="•"/>
              <a:defRPr sz="1600"/>
            </a:lvl7pPr>
            <a:lvl8pPr indent="-330200" lvl="7" marL="3657600" algn="l">
              <a:spcBef>
                <a:spcPts val="320"/>
              </a:spcBef>
              <a:spcAft>
                <a:spcPts val="0"/>
              </a:spcAft>
              <a:buClr>
                <a:schemeClr val="lt1"/>
              </a:buClr>
              <a:buSzPts val="1600"/>
              <a:buChar char="•"/>
              <a:defRPr sz="1600"/>
            </a:lvl8pPr>
            <a:lvl9pPr indent="-330200" lvl="8" marL="4114800" algn="l">
              <a:spcBef>
                <a:spcPts val="320"/>
              </a:spcBef>
              <a:spcAft>
                <a:spcPts val="0"/>
              </a:spcAft>
              <a:buClr>
                <a:schemeClr val="lt1"/>
              </a:buClr>
              <a:buSzPts val="1600"/>
              <a:buChar char="•"/>
              <a:defRPr sz="1600"/>
            </a:lvl9pPr>
          </a:lstStyle>
          <a:p/>
        </p:txBody>
      </p:sp>
      <p:sp>
        <p:nvSpPr>
          <p:cNvPr id="86" name="Google Shape;86;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3.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57"/>
          <p:cNvSpPr txBox="1"/>
          <p:nvPr/>
        </p:nvSpPr>
        <p:spPr>
          <a:xfrm>
            <a:off x="7696200" y="0"/>
            <a:ext cx="1447800" cy="6858000"/>
          </a:xfrm>
          <a:prstGeom prst="rect">
            <a:avLst/>
          </a:prstGeom>
          <a:solidFill>
            <a:srgbClr val="0D0D0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 name="Google Shape;11;p57"/>
          <p:cNvSpPr txBox="1"/>
          <p:nvPr/>
        </p:nvSpPr>
        <p:spPr>
          <a:xfrm rot="-5400000">
            <a:off x="5143500" y="2857500"/>
            <a:ext cx="68580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B0F0"/>
              </a:buClr>
              <a:buSzPts val="7200"/>
              <a:buFont typeface="Arial Rounded"/>
              <a:buNone/>
            </a:pPr>
            <a:r>
              <a:rPr b="1" i="0" lang="en-US" sz="7200" u="none">
                <a:solidFill>
                  <a:srgbClr val="00B0F0"/>
                </a:solidFill>
                <a:latin typeface="Arial Rounded"/>
                <a:ea typeface="Arial Rounded"/>
                <a:cs typeface="Arial Rounded"/>
                <a:sym typeface="Arial Rounded"/>
              </a:rPr>
              <a:t>WEB</a:t>
            </a:r>
            <a:r>
              <a:rPr b="1" i="0" lang="en-US" sz="7200" u="none">
                <a:solidFill>
                  <a:srgbClr val="FF0000"/>
                </a:solidFill>
                <a:latin typeface="Arial Rounded"/>
                <a:ea typeface="Arial Rounded"/>
                <a:cs typeface="Arial Rounded"/>
                <a:sym typeface="Arial Rounded"/>
              </a:rPr>
              <a:t>.</a:t>
            </a:r>
            <a:r>
              <a:rPr b="1" i="0" lang="en-US" sz="7200" u="none">
                <a:solidFill>
                  <a:srgbClr val="FFC000"/>
                </a:solidFill>
                <a:latin typeface="Arial Rounded"/>
                <a:ea typeface="Arial Rounded"/>
                <a:cs typeface="Arial Rounded"/>
                <a:sym typeface="Arial Rounded"/>
              </a:rPr>
              <a:t>DESIGN</a:t>
            </a:r>
            <a:endParaRPr/>
          </a:p>
        </p:txBody>
      </p:sp>
      <p:sp>
        <p:nvSpPr>
          <p:cNvPr id="12" name="Google Shape;12;p57"/>
          <p:cNvSpPr txBox="1"/>
          <p:nvPr/>
        </p:nvSpPr>
        <p:spPr>
          <a:xfrm rot="-5400000">
            <a:off x="4686300" y="2857500"/>
            <a:ext cx="6705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Arial Rounded"/>
              <a:buNone/>
            </a:pPr>
            <a:r>
              <a:rPr b="1" i="0" lang="en-US" sz="1600" u="none">
                <a:solidFill>
                  <a:schemeClr val="lt1"/>
                </a:solidFill>
                <a:latin typeface="Arial Rounded"/>
                <a:ea typeface="Arial Rounded"/>
                <a:cs typeface="Arial Rounded"/>
                <a:sym typeface="Arial Rounded"/>
              </a:rPr>
              <a:t>IMD208 – Introduction to Web Content Management &amp; Design</a:t>
            </a:r>
            <a:endParaRPr/>
          </a:p>
        </p:txBody>
      </p:sp>
      <p:sp>
        <p:nvSpPr>
          <p:cNvPr id="13" name="Google Shape;13;p57"/>
          <p:cNvSpPr txBox="1"/>
          <p:nvPr/>
        </p:nvSpPr>
        <p:spPr>
          <a:xfrm rot="-5400000">
            <a:off x="7264400" y="4589462"/>
            <a:ext cx="3543300" cy="231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C000"/>
              </a:buClr>
              <a:buSzPts val="900"/>
              <a:buFont typeface="Calibri"/>
              <a:buNone/>
            </a:pPr>
            <a:r>
              <a:rPr b="0" i="0" lang="en-US" sz="900" u="none">
                <a:solidFill>
                  <a:srgbClr val="FFC000"/>
                </a:solidFill>
                <a:latin typeface="Calibri"/>
                <a:ea typeface="Calibri"/>
                <a:cs typeface="Calibri"/>
                <a:sym typeface="Calibri"/>
              </a:rPr>
              <a:t>MOHAMAD RAHIMI MOHAMAD ROSMAN </a:t>
            </a:r>
            <a:r>
              <a:rPr b="0" i="0" lang="en-US" sz="900" u="none">
                <a:solidFill>
                  <a:srgbClr val="FF0000"/>
                </a:solidFill>
                <a:latin typeface="Calibri"/>
                <a:ea typeface="Calibri"/>
                <a:cs typeface="Calibri"/>
                <a:sym typeface="Calibri"/>
              </a:rPr>
              <a:t>|</a:t>
            </a:r>
            <a:r>
              <a:rPr b="0" i="0" lang="en-US" sz="900" u="none">
                <a:solidFill>
                  <a:schemeClr val="lt1"/>
                </a:solidFill>
                <a:latin typeface="Calibri"/>
                <a:ea typeface="Calibri"/>
                <a:cs typeface="Calibri"/>
                <a:sym typeface="Calibri"/>
              </a:rPr>
              <a:t> </a:t>
            </a:r>
            <a:r>
              <a:rPr b="0" i="0" lang="en-US" sz="900" u="none">
                <a:solidFill>
                  <a:srgbClr val="00B0F0"/>
                </a:solidFill>
                <a:latin typeface="Calibri"/>
                <a:ea typeface="Calibri"/>
                <a:cs typeface="Calibri"/>
                <a:sym typeface="Calibri"/>
              </a:rPr>
              <a:t>http://rahimi.uitm.edu.my </a:t>
            </a:r>
            <a:endParaRPr/>
          </a:p>
        </p:txBody>
      </p:sp>
      <p:sp>
        <p:nvSpPr>
          <p:cNvPr id="14" name="Google Shape;14;p57"/>
          <p:cNvSpPr txBox="1"/>
          <p:nvPr/>
        </p:nvSpPr>
        <p:spPr>
          <a:xfrm>
            <a:off x="7696200" y="0"/>
            <a:ext cx="1447800" cy="6858000"/>
          </a:xfrm>
          <a:prstGeom prst="rect">
            <a:avLst/>
          </a:prstGeom>
          <a:solidFill>
            <a:srgbClr val="0D0D0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 name="Google Shape;15;p57"/>
          <p:cNvSpPr txBox="1"/>
          <p:nvPr/>
        </p:nvSpPr>
        <p:spPr>
          <a:xfrm rot="-5400000">
            <a:off x="5143500" y="2857500"/>
            <a:ext cx="68580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B0F0"/>
              </a:buClr>
              <a:buSzPts val="7200"/>
              <a:buFont typeface="Arial Rounded"/>
              <a:buNone/>
            </a:pPr>
            <a:r>
              <a:rPr b="1" i="0" lang="en-US" sz="7200" u="none">
                <a:solidFill>
                  <a:srgbClr val="00B0F0"/>
                </a:solidFill>
                <a:latin typeface="Arial Rounded"/>
                <a:ea typeface="Arial Rounded"/>
                <a:cs typeface="Arial Rounded"/>
                <a:sym typeface="Arial Rounded"/>
              </a:rPr>
              <a:t>WEB</a:t>
            </a:r>
            <a:r>
              <a:rPr b="1" i="0" lang="en-US" sz="7200" u="none">
                <a:solidFill>
                  <a:srgbClr val="FF0000"/>
                </a:solidFill>
                <a:latin typeface="Arial Rounded"/>
                <a:ea typeface="Arial Rounded"/>
                <a:cs typeface="Arial Rounded"/>
                <a:sym typeface="Arial Rounded"/>
              </a:rPr>
              <a:t>.</a:t>
            </a:r>
            <a:r>
              <a:rPr b="1" i="0" lang="en-US" sz="7200" u="none">
                <a:solidFill>
                  <a:srgbClr val="FFC000"/>
                </a:solidFill>
                <a:latin typeface="Arial Rounded"/>
                <a:ea typeface="Arial Rounded"/>
                <a:cs typeface="Arial Rounded"/>
                <a:sym typeface="Arial Rounded"/>
              </a:rPr>
              <a:t>DESIGN</a:t>
            </a:r>
            <a:endParaRPr/>
          </a:p>
        </p:txBody>
      </p:sp>
      <p:sp>
        <p:nvSpPr>
          <p:cNvPr id="16" name="Google Shape;16;p57"/>
          <p:cNvSpPr txBox="1"/>
          <p:nvPr/>
        </p:nvSpPr>
        <p:spPr>
          <a:xfrm rot="-5400000">
            <a:off x="4686300" y="2857500"/>
            <a:ext cx="6705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Arial Rounded"/>
              <a:buNone/>
            </a:pPr>
            <a:r>
              <a:rPr b="1" i="0" lang="en-US" sz="1600" u="none">
                <a:solidFill>
                  <a:schemeClr val="lt1"/>
                </a:solidFill>
                <a:latin typeface="Arial Rounded"/>
                <a:ea typeface="Arial Rounded"/>
                <a:cs typeface="Arial Rounded"/>
                <a:sym typeface="Arial Rounded"/>
              </a:rPr>
              <a:t>IMD208 – Introduction to Web Content Management &amp; Design</a:t>
            </a:r>
            <a:endParaRPr/>
          </a:p>
        </p:txBody>
      </p:sp>
      <p:sp>
        <p:nvSpPr>
          <p:cNvPr id="17" name="Google Shape;17;p57"/>
          <p:cNvSpPr txBox="1"/>
          <p:nvPr/>
        </p:nvSpPr>
        <p:spPr>
          <a:xfrm rot="-5400000">
            <a:off x="7264400" y="4589462"/>
            <a:ext cx="3543300" cy="231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C000"/>
              </a:buClr>
              <a:buSzPts val="900"/>
              <a:buFont typeface="Calibri"/>
              <a:buNone/>
            </a:pPr>
            <a:r>
              <a:rPr b="0" i="0" lang="en-US" sz="900" u="none">
                <a:solidFill>
                  <a:srgbClr val="FFC000"/>
                </a:solidFill>
                <a:latin typeface="Calibri"/>
                <a:ea typeface="Calibri"/>
                <a:cs typeface="Calibri"/>
                <a:sym typeface="Calibri"/>
              </a:rPr>
              <a:t>MOHAMAD RAHIMI MOHAMAD ROSMAN </a:t>
            </a:r>
            <a:r>
              <a:rPr b="0" i="0" lang="en-US" sz="900" u="none">
                <a:solidFill>
                  <a:srgbClr val="FF0000"/>
                </a:solidFill>
                <a:latin typeface="Calibri"/>
                <a:ea typeface="Calibri"/>
                <a:cs typeface="Calibri"/>
                <a:sym typeface="Calibri"/>
              </a:rPr>
              <a:t>|</a:t>
            </a:r>
            <a:r>
              <a:rPr b="0" i="0" lang="en-US" sz="900" u="none">
                <a:solidFill>
                  <a:schemeClr val="lt1"/>
                </a:solidFill>
                <a:latin typeface="Calibri"/>
                <a:ea typeface="Calibri"/>
                <a:cs typeface="Calibri"/>
                <a:sym typeface="Calibri"/>
              </a:rPr>
              <a:t> </a:t>
            </a:r>
            <a:r>
              <a:rPr b="0" i="0" lang="en-US" sz="900" u="none">
                <a:solidFill>
                  <a:srgbClr val="00B0F0"/>
                </a:solidFill>
                <a:latin typeface="Calibri"/>
                <a:ea typeface="Calibri"/>
                <a:cs typeface="Calibri"/>
                <a:sym typeface="Calibri"/>
              </a:rPr>
              <a:t>http://rahimi.uitm.edu.my </a:t>
            </a:r>
            <a:endParaRPr/>
          </a:p>
        </p:txBody>
      </p:sp>
      <p:sp>
        <p:nvSpPr>
          <p:cNvPr id="18" name="Google Shape;18;p57"/>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19" name="Google Shape;19;p57"/>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20" name="Google Shape;20;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1" name="Google Shape;21;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2" name="Google Shape;22;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 name="Shape 29"/>
        <p:cNvGrpSpPr/>
        <p:nvPr/>
      </p:nvGrpSpPr>
      <p:grpSpPr>
        <a:xfrm>
          <a:off x="0" y="0"/>
          <a:ext cx="0" cy="0"/>
          <a:chOff x="0" y="0"/>
          <a:chExt cx="0" cy="0"/>
        </a:xfrm>
      </p:grpSpPr>
      <p:sp>
        <p:nvSpPr>
          <p:cNvPr id="30" name="Google Shape;30;p59"/>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31" name="Google Shape;31;p59"/>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32" name="Google Shape;32;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3" name="Google Shape;33;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4" name="Google Shape;34;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200"/>
              <a:buFont typeface="Calibri"/>
              <a:buNone/>
              <a:defRPr b="0" i="0" sz="12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35" name="Google Shape;35;p59"/>
          <p:cNvSpPr txBox="1"/>
          <p:nvPr/>
        </p:nvSpPr>
        <p:spPr>
          <a:xfrm>
            <a:off x="7696200" y="0"/>
            <a:ext cx="1447800" cy="6858000"/>
          </a:xfrm>
          <a:prstGeom prst="rect">
            <a:avLst/>
          </a:prstGeom>
          <a:solidFill>
            <a:srgbClr val="0D0D0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6" name="Google Shape;36;p59"/>
          <p:cNvSpPr txBox="1"/>
          <p:nvPr/>
        </p:nvSpPr>
        <p:spPr>
          <a:xfrm rot="-5400000">
            <a:off x="5143500" y="2857500"/>
            <a:ext cx="68580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B0F0"/>
              </a:buClr>
              <a:buSzPts val="7200"/>
              <a:buFont typeface="Arial Rounded"/>
              <a:buNone/>
            </a:pPr>
            <a:r>
              <a:rPr b="1" i="0" lang="en-US" sz="7200" u="none">
                <a:solidFill>
                  <a:srgbClr val="00B0F0"/>
                </a:solidFill>
                <a:latin typeface="Arial Rounded"/>
                <a:ea typeface="Arial Rounded"/>
                <a:cs typeface="Arial Rounded"/>
                <a:sym typeface="Arial Rounded"/>
              </a:rPr>
              <a:t>WEB</a:t>
            </a:r>
            <a:r>
              <a:rPr b="1" i="0" lang="en-US" sz="7200" u="none">
                <a:solidFill>
                  <a:srgbClr val="FF0000"/>
                </a:solidFill>
                <a:latin typeface="Arial Rounded"/>
                <a:ea typeface="Arial Rounded"/>
                <a:cs typeface="Arial Rounded"/>
                <a:sym typeface="Arial Rounded"/>
              </a:rPr>
              <a:t>.</a:t>
            </a:r>
            <a:r>
              <a:rPr b="1" i="0" lang="en-US" sz="7200" u="none">
                <a:solidFill>
                  <a:srgbClr val="FFC000"/>
                </a:solidFill>
                <a:latin typeface="Arial Rounded"/>
                <a:ea typeface="Arial Rounded"/>
                <a:cs typeface="Arial Rounded"/>
                <a:sym typeface="Arial Rounded"/>
              </a:rPr>
              <a:t>DESIGN</a:t>
            </a:r>
            <a:endParaRPr/>
          </a:p>
        </p:txBody>
      </p:sp>
      <p:sp>
        <p:nvSpPr>
          <p:cNvPr id="37" name="Google Shape;37;p59"/>
          <p:cNvSpPr txBox="1"/>
          <p:nvPr/>
        </p:nvSpPr>
        <p:spPr>
          <a:xfrm rot="-5400000">
            <a:off x="4686300" y="2857500"/>
            <a:ext cx="6705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Arial Rounded"/>
              <a:buNone/>
            </a:pPr>
            <a:r>
              <a:rPr b="1" i="0" lang="en-US" sz="1600" u="none">
                <a:solidFill>
                  <a:schemeClr val="lt1"/>
                </a:solidFill>
                <a:latin typeface="Arial Rounded"/>
                <a:ea typeface="Arial Rounded"/>
                <a:cs typeface="Arial Rounded"/>
                <a:sym typeface="Arial Rounded"/>
              </a:rPr>
              <a:t>IMD208 – Introduction to Web Content Management &amp; Design</a:t>
            </a:r>
            <a:endParaRPr/>
          </a:p>
        </p:txBody>
      </p:sp>
      <p:sp>
        <p:nvSpPr>
          <p:cNvPr id="38" name="Google Shape;38;p59"/>
          <p:cNvSpPr txBox="1"/>
          <p:nvPr/>
        </p:nvSpPr>
        <p:spPr>
          <a:xfrm rot="-5400000">
            <a:off x="7264400" y="4589462"/>
            <a:ext cx="3543300" cy="231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C000"/>
              </a:buClr>
              <a:buSzPts val="900"/>
              <a:buFont typeface="Calibri"/>
              <a:buNone/>
            </a:pPr>
            <a:r>
              <a:rPr b="0" i="0" lang="en-US" sz="900" u="none">
                <a:solidFill>
                  <a:srgbClr val="FFC000"/>
                </a:solidFill>
                <a:latin typeface="Calibri"/>
                <a:ea typeface="Calibri"/>
                <a:cs typeface="Calibri"/>
                <a:sym typeface="Calibri"/>
              </a:rPr>
              <a:t>MOHAMAD RAHIMI MOHAMAD ROSMAN </a:t>
            </a:r>
            <a:r>
              <a:rPr b="0" i="0" lang="en-US" sz="900" u="none">
                <a:solidFill>
                  <a:srgbClr val="FF0000"/>
                </a:solidFill>
                <a:latin typeface="Calibri"/>
                <a:ea typeface="Calibri"/>
                <a:cs typeface="Calibri"/>
                <a:sym typeface="Calibri"/>
              </a:rPr>
              <a:t>|</a:t>
            </a:r>
            <a:r>
              <a:rPr b="0" i="0" lang="en-US" sz="900" u="none">
                <a:solidFill>
                  <a:schemeClr val="lt1"/>
                </a:solidFill>
                <a:latin typeface="Calibri"/>
                <a:ea typeface="Calibri"/>
                <a:cs typeface="Calibri"/>
                <a:sym typeface="Calibri"/>
              </a:rPr>
              <a:t> </a:t>
            </a:r>
            <a:r>
              <a:rPr b="0" i="0" lang="en-US" sz="900" u="none">
                <a:solidFill>
                  <a:srgbClr val="00B0F0"/>
                </a:solidFill>
                <a:latin typeface="Calibri"/>
                <a:ea typeface="Calibri"/>
                <a:cs typeface="Calibri"/>
                <a:sym typeface="Calibri"/>
              </a:rPr>
              <a:t>http://rahimi.uitm.edu.my </a:t>
            </a:r>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type="ctrTitle"/>
          </p:nvPr>
        </p:nvSpPr>
        <p:spPr>
          <a:xfrm>
            <a:off x="685800" y="2130425"/>
            <a:ext cx="69342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C000"/>
              </a:buClr>
              <a:buSzPts val="6600"/>
              <a:buFont typeface="Calibri"/>
              <a:buNone/>
            </a:pPr>
            <a:r>
              <a:rPr b="1" i="0" lang="en-US" sz="6600" u="none">
                <a:solidFill>
                  <a:srgbClr val="FFC000"/>
                </a:solidFill>
                <a:latin typeface="Calibri"/>
                <a:ea typeface="Calibri"/>
                <a:cs typeface="Calibri"/>
                <a:sym typeface="Calibri"/>
              </a:rPr>
              <a:t>topic</a:t>
            </a:r>
            <a:r>
              <a:rPr b="0" i="0" lang="en-US" sz="8800" u="none">
                <a:solidFill>
                  <a:srgbClr val="00B0F0"/>
                </a:solidFill>
                <a:latin typeface="Calibri"/>
                <a:ea typeface="Calibri"/>
                <a:cs typeface="Calibri"/>
                <a:sym typeface="Calibri"/>
              </a:rPr>
              <a:t>ONE</a:t>
            </a:r>
            <a:r>
              <a:rPr b="0" i="0" lang="en-US" sz="4400" u="none">
                <a:solidFill>
                  <a:schemeClr val="lt1"/>
                </a:solidFill>
                <a:latin typeface="Calibri"/>
                <a:ea typeface="Calibri"/>
                <a:cs typeface="Calibri"/>
                <a:sym typeface="Calibri"/>
              </a:rPr>
              <a:t> </a:t>
            </a:r>
            <a:endParaRPr/>
          </a:p>
        </p:txBody>
      </p:sp>
      <p:sp>
        <p:nvSpPr>
          <p:cNvPr id="107" name="Google Shape;107;p1"/>
          <p:cNvSpPr txBox="1"/>
          <p:nvPr>
            <p:ph idx="1" type="subTitle"/>
          </p:nvPr>
        </p:nvSpPr>
        <p:spPr>
          <a:xfrm>
            <a:off x="1371600" y="3886200"/>
            <a:ext cx="6248400" cy="1752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00B0F0"/>
              </a:buClr>
              <a:buSzPts val="3200"/>
              <a:buNone/>
            </a:pPr>
            <a:r>
              <a:rPr b="0" i="0" lang="en-US" sz="3200" u="none">
                <a:solidFill>
                  <a:srgbClr val="00B0F0"/>
                </a:solidFill>
                <a:latin typeface="Calibri"/>
                <a:ea typeface="Calibri"/>
                <a:cs typeface="Calibri"/>
                <a:sym typeface="Calibri"/>
              </a:rPr>
              <a:t>Introduction </a:t>
            </a:r>
            <a:r>
              <a:rPr b="0" i="0" lang="en-US" sz="3200" u="none">
                <a:solidFill>
                  <a:srgbClr val="FFC000"/>
                </a:solidFill>
                <a:latin typeface="Calibri"/>
                <a:ea typeface="Calibri"/>
                <a:cs typeface="Calibri"/>
                <a:sym typeface="Calibri"/>
              </a:rPr>
              <a:t>to Internet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Calibri"/>
              <a:buNone/>
            </a:pPr>
            <a:r>
              <a:rPr b="1" i="0" lang="en-US" sz="4000" u="none">
                <a:solidFill>
                  <a:schemeClr val="lt1"/>
                </a:solidFill>
                <a:latin typeface="Calibri"/>
                <a:ea typeface="Calibri"/>
                <a:cs typeface="Calibri"/>
                <a:sym typeface="Calibri"/>
              </a:rPr>
              <a:t>Characteristics of good web page</a:t>
            </a:r>
            <a:endParaRPr/>
          </a:p>
        </p:txBody>
      </p:sp>
      <p:sp>
        <p:nvSpPr>
          <p:cNvPr id="161" name="Google Shape;161;p10"/>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rgbClr val="FFC000"/>
              </a:buClr>
              <a:buSzPts val="3000"/>
              <a:buFont typeface="Arial"/>
              <a:buChar char="•"/>
            </a:pPr>
            <a:r>
              <a:rPr b="0" i="0" lang="en-US" sz="3000" u="none">
                <a:solidFill>
                  <a:srgbClr val="FFC000"/>
                </a:solidFill>
                <a:latin typeface="Calibri"/>
                <a:ea typeface="Calibri"/>
                <a:cs typeface="Calibri"/>
                <a:sym typeface="Calibri"/>
              </a:rPr>
              <a:t>Unique, consistent and suitable visual presentation can meet the purpose of its development.</a:t>
            </a:r>
            <a:endParaRPr/>
          </a:p>
          <a:p>
            <a:pPr indent="-342900" lvl="0" marL="342900" marR="0" rtl="0" algn="just">
              <a:lnSpc>
                <a:spcPct val="80000"/>
              </a:lnSpc>
              <a:spcBef>
                <a:spcPts val="600"/>
              </a:spcBef>
              <a:spcAft>
                <a:spcPts val="0"/>
              </a:spcAft>
              <a:buClr>
                <a:srgbClr val="00B0F0"/>
              </a:buClr>
              <a:buSzPts val="3000"/>
              <a:buFont typeface="Arial"/>
              <a:buChar char="•"/>
            </a:pPr>
            <a:r>
              <a:rPr b="0" i="0" lang="en-US" sz="3000" u="none">
                <a:solidFill>
                  <a:srgbClr val="00B0F0"/>
                </a:solidFill>
                <a:latin typeface="Calibri"/>
                <a:ea typeface="Calibri"/>
                <a:cs typeface="Calibri"/>
                <a:sym typeface="Calibri"/>
              </a:rPr>
              <a:t>Systematic, organized presentation and the structure of contents.</a:t>
            </a:r>
            <a:endParaRPr/>
          </a:p>
          <a:p>
            <a:pPr indent="-342900" lvl="0" marL="342900" marR="0" rtl="0" algn="just">
              <a:lnSpc>
                <a:spcPct val="80000"/>
              </a:lnSpc>
              <a:spcBef>
                <a:spcPts val="600"/>
              </a:spcBef>
              <a:spcAft>
                <a:spcPts val="0"/>
              </a:spcAft>
              <a:buClr>
                <a:srgbClr val="FFC000"/>
              </a:buClr>
              <a:buSzPts val="3000"/>
              <a:buFont typeface="Arial"/>
              <a:buChar char="•"/>
            </a:pPr>
            <a:r>
              <a:rPr b="0" i="0" lang="en-US" sz="3000" u="none">
                <a:solidFill>
                  <a:srgbClr val="FFC000"/>
                </a:solidFill>
                <a:latin typeface="Calibri"/>
                <a:ea typeface="Calibri"/>
                <a:cs typeface="Calibri"/>
                <a:sym typeface="Calibri"/>
              </a:rPr>
              <a:t>Include navigational feature to enable visitor to navigate easily. </a:t>
            </a:r>
            <a:endParaRPr/>
          </a:p>
          <a:p>
            <a:pPr indent="-342900" lvl="0" marL="342900" marR="0" rtl="0" algn="just">
              <a:lnSpc>
                <a:spcPct val="80000"/>
              </a:lnSpc>
              <a:spcBef>
                <a:spcPts val="600"/>
              </a:spcBef>
              <a:spcAft>
                <a:spcPts val="0"/>
              </a:spcAft>
              <a:buClr>
                <a:srgbClr val="00B0F0"/>
              </a:buClr>
              <a:buSzPts val="3000"/>
              <a:buFont typeface="Arial"/>
              <a:buChar char="•"/>
            </a:pPr>
            <a:r>
              <a:rPr b="0" i="0" lang="en-US" sz="3000" u="none">
                <a:solidFill>
                  <a:srgbClr val="00B0F0"/>
                </a:solidFill>
                <a:latin typeface="Calibri"/>
                <a:ea typeface="Calibri"/>
                <a:cs typeface="Calibri"/>
                <a:sym typeface="Calibri"/>
              </a:rPr>
              <a:t>Interactivity.</a:t>
            </a:r>
            <a:endParaRPr/>
          </a:p>
          <a:p>
            <a:pPr indent="-342900" lvl="0" marL="342900" marR="0" rtl="0" algn="just">
              <a:lnSpc>
                <a:spcPct val="80000"/>
              </a:lnSpc>
              <a:spcBef>
                <a:spcPts val="600"/>
              </a:spcBef>
              <a:spcAft>
                <a:spcPts val="0"/>
              </a:spcAft>
              <a:buClr>
                <a:srgbClr val="FFC000"/>
              </a:buClr>
              <a:buSzPts val="3000"/>
              <a:buFont typeface="Arial"/>
              <a:buChar char="•"/>
            </a:pPr>
            <a:r>
              <a:rPr b="0" i="0" lang="en-US" sz="3000" u="none">
                <a:solidFill>
                  <a:srgbClr val="FFC000"/>
                </a:solidFill>
                <a:latin typeface="Calibri"/>
                <a:ea typeface="Calibri"/>
                <a:cs typeface="Calibri"/>
                <a:sym typeface="Calibri"/>
              </a:rPr>
              <a:t>Attraction’s elements to fascinate visitors to re-visit the homepage.</a:t>
            </a:r>
            <a:endParaRPr/>
          </a:p>
          <a:p>
            <a:pPr indent="-152400" lvl="0" marL="342900" marR="0" rtl="0" algn="l">
              <a:spcBef>
                <a:spcPts val="600"/>
              </a:spcBef>
              <a:spcAft>
                <a:spcPts val="0"/>
              </a:spcAft>
              <a:buClr>
                <a:schemeClr val="lt1"/>
              </a:buClr>
              <a:buSzPts val="3000"/>
              <a:buFont typeface="Arial"/>
              <a:buNone/>
            </a:pPr>
            <a:r>
              <a:t/>
            </a:r>
            <a:endParaRPr b="0" i="0" sz="3000" u="none">
              <a:solidFill>
                <a:srgbClr val="FFC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1"/>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rmAutofit/>
          </a:bodyPr>
          <a:lstStyle/>
          <a:p>
            <a:pPr indent="-342900" lvl="0" marL="342900" rtl="0" algn="ctr">
              <a:lnSpc>
                <a:spcPct val="100000"/>
              </a:lnSpc>
              <a:spcBef>
                <a:spcPts val="0"/>
              </a:spcBef>
              <a:spcAft>
                <a:spcPts val="0"/>
              </a:spcAft>
              <a:buClr>
                <a:schemeClr val="lt1"/>
              </a:buClr>
              <a:buSzPts val="2500"/>
              <a:buFont typeface="Calibri"/>
              <a:buNone/>
            </a:pPr>
            <a:br>
              <a:rPr b="1" i="0" lang="en-US" sz="2500" u="none">
                <a:solidFill>
                  <a:schemeClr val="lt1"/>
                </a:solidFill>
                <a:latin typeface="Calibri"/>
                <a:ea typeface="Calibri"/>
                <a:cs typeface="Calibri"/>
                <a:sym typeface="Calibri"/>
              </a:rPr>
            </a:br>
            <a:r>
              <a:rPr b="1" i="0" lang="en-US" sz="4000" u="none">
                <a:solidFill>
                  <a:schemeClr val="lt1"/>
                </a:solidFill>
                <a:latin typeface="Calibri"/>
                <a:ea typeface="Calibri"/>
                <a:cs typeface="Calibri"/>
                <a:sym typeface="Calibri"/>
              </a:rPr>
              <a:t>Domain Name</a:t>
            </a:r>
            <a:br>
              <a:rPr b="0" i="0" lang="en-US" sz="2500" u="none">
                <a:solidFill>
                  <a:schemeClr val="lt1"/>
                </a:solidFill>
                <a:latin typeface="Calibri"/>
                <a:ea typeface="Calibri"/>
                <a:cs typeface="Calibri"/>
                <a:sym typeface="Calibri"/>
              </a:rPr>
            </a:br>
            <a:endParaRPr/>
          </a:p>
        </p:txBody>
      </p:sp>
      <p:sp>
        <p:nvSpPr>
          <p:cNvPr id="167" name="Google Shape;167;p11"/>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FFC000"/>
              </a:buClr>
              <a:buSzPts val="3200"/>
              <a:buFont typeface="Arial"/>
              <a:buChar char="•"/>
            </a:pPr>
            <a:r>
              <a:rPr b="0" i="0" lang="en-US" sz="3200" u="none">
                <a:solidFill>
                  <a:srgbClr val="FFC000"/>
                </a:solidFill>
                <a:latin typeface="Calibri"/>
                <a:ea typeface="Calibri"/>
                <a:cs typeface="Calibri"/>
                <a:sym typeface="Calibri"/>
              </a:rPr>
              <a:t>A unique, text-based name</a:t>
            </a:r>
            <a:r>
              <a:rPr b="1" i="0" lang="en-US" sz="3200" u="none">
                <a:solidFill>
                  <a:srgbClr val="FFC000"/>
                </a:solidFill>
                <a:latin typeface="Calibri"/>
                <a:ea typeface="Calibri"/>
                <a:cs typeface="Calibri"/>
                <a:sym typeface="Calibri"/>
              </a:rPr>
              <a:t> </a:t>
            </a:r>
            <a:r>
              <a:rPr b="0" i="0" lang="en-US" sz="3200" u="none">
                <a:solidFill>
                  <a:srgbClr val="FFC000"/>
                </a:solidFill>
                <a:latin typeface="Calibri"/>
                <a:ea typeface="Calibri"/>
                <a:cs typeface="Calibri"/>
                <a:sym typeface="Calibri"/>
              </a:rPr>
              <a:t>that identifies an Internet address. </a:t>
            </a:r>
            <a:endParaRPr/>
          </a:p>
          <a:p>
            <a:pPr indent="-342900" lvl="0" marL="342900" marR="0" rtl="0" algn="just">
              <a:lnSpc>
                <a:spcPct val="100000"/>
              </a:lnSpc>
              <a:spcBef>
                <a:spcPts val="640"/>
              </a:spcBef>
              <a:spcAft>
                <a:spcPts val="0"/>
              </a:spcAft>
              <a:buClr>
                <a:srgbClr val="00B0F0"/>
              </a:buClr>
              <a:buSzPts val="3200"/>
              <a:buFont typeface="Arial"/>
              <a:buChar char="•"/>
            </a:pPr>
            <a:r>
              <a:rPr b="0" i="0" lang="en-US" sz="3200" u="none">
                <a:solidFill>
                  <a:srgbClr val="00B0F0"/>
                </a:solidFill>
                <a:latin typeface="Calibri"/>
                <a:ea typeface="Calibri"/>
                <a:cs typeface="Calibri"/>
                <a:sym typeface="Calibri"/>
              </a:rPr>
              <a:t>Example of a typical ending in the United States:  .edu, .gov, .com, .org, .net. </a:t>
            </a:r>
            <a:endParaRPr/>
          </a:p>
          <a:p>
            <a:pPr indent="-342900" lvl="0" marL="342900" marR="0" rtl="0" algn="just">
              <a:lnSpc>
                <a:spcPct val="100000"/>
              </a:lnSpc>
              <a:spcBef>
                <a:spcPts val="640"/>
              </a:spcBef>
              <a:spcAft>
                <a:spcPts val="0"/>
              </a:spcAft>
              <a:buClr>
                <a:srgbClr val="FFC000"/>
              </a:buClr>
              <a:buSzPts val="3200"/>
              <a:buFont typeface="Arial"/>
              <a:buChar char="•"/>
            </a:pPr>
            <a:r>
              <a:rPr b="0" i="0" lang="en-US" sz="3200" u="none">
                <a:solidFill>
                  <a:srgbClr val="FFC000"/>
                </a:solidFill>
                <a:latin typeface="Calibri"/>
                <a:ea typeface="Calibri"/>
                <a:cs typeface="Calibri"/>
                <a:sym typeface="Calibri"/>
              </a:rPr>
              <a:t>Domain name also include a country code</a:t>
            </a:r>
            <a:endParaRPr/>
          </a:p>
          <a:p>
            <a:pPr indent="-139700" lvl="0" marL="342900" marR="0" rtl="0" algn="l">
              <a:spcBef>
                <a:spcPts val="640"/>
              </a:spcBef>
              <a:spcAft>
                <a:spcPts val="0"/>
              </a:spcAft>
              <a:buClr>
                <a:schemeClr val="lt1"/>
              </a:buClr>
              <a:buSzPts val="3200"/>
              <a:buFont typeface="Arial"/>
              <a:buNone/>
            </a:pPr>
            <a:r>
              <a:t/>
            </a:r>
            <a:endParaRPr b="0" i="0" sz="3200" u="none">
              <a:solidFill>
                <a:srgbClr val="FFC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2"/>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Calibri"/>
              <a:buNone/>
            </a:pPr>
            <a:r>
              <a:rPr b="0" i="0" lang="en-US" sz="4400" u="none">
                <a:solidFill>
                  <a:schemeClr val="lt1"/>
                </a:solidFill>
                <a:latin typeface="Calibri"/>
                <a:ea typeface="Calibri"/>
                <a:cs typeface="Calibri"/>
                <a:sym typeface="Calibri"/>
              </a:rPr>
              <a:t>Domain Name (cont.)</a:t>
            </a:r>
            <a:endParaRPr/>
          </a:p>
        </p:txBody>
      </p:sp>
      <p:sp>
        <p:nvSpPr>
          <p:cNvPr id="173" name="Google Shape;173;p12"/>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rgbClr val="FFC000"/>
              </a:buClr>
              <a:buSzPts val="2200"/>
              <a:buFont typeface="Arial"/>
              <a:buChar char="•"/>
            </a:pPr>
            <a:r>
              <a:rPr b="1" i="0" lang="en-US" sz="2200" u="none">
                <a:solidFill>
                  <a:srgbClr val="FFC000"/>
                </a:solidFill>
                <a:latin typeface="Calibri"/>
                <a:ea typeface="Calibri"/>
                <a:cs typeface="Calibri"/>
                <a:sym typeface="Calibri"/>
              </a:rPr>
              <a:t>Example:</a:t>
            </a:r>
            <a:endParaRPr/>
          </a:p>
          <a:p>
            <a:pPr indent="-342900" lvl="0" marL="342900" marR="0" rtl="0" algn="l">
              <a:lnSpc>
                <a:spcPct val="80000"/>
              </a:lnSpc>
              <a:spcBef>
                <a:spcPts val="440"/>
              </a:spcBef>
              <a:spcAft>
                <a:spcPts val="0"/>
              </a:spcAft>
              <a:buClr>
                <a:schemeClr val="lt1"/>
              </a:buClr>
              <a:buSzPts val="2200"/>
              <a:buFont typeface="Arial"/>
              <a:buNone/>
            </a:pPr>
            <a:r>
              <a:t/>
            </a:r>
            <a:endParaRPr b="0" i="0" sz="2200" u="none">
              <a:solidFill>
                <a:srgbClr val="FFC000"/>
              </a:solidFill>
              <a:latin typeface="Calibri"/>
              <a:ea typeface="Calibri"/>
              <a:cs typeface="Calibri"/>
              <a:sym typeface="Calibri"/>
            </a:endParaRPr>
          </a:p>
          <a:p>
            <a:pPr indent="-342900" lvl="0" marL="342900" marR="0" rtl="0" algn="l">
              <a:lnSpc>
                <a:spcPct val="80000"/>
              </a:lnSpc>
              <a:spcBef>
                <a:spcPts val="440"/>
              </a:spcBef>
              <a:spcAft>
                <a:spcPts val="0"/>
              </a:spcAft>
              <a:buClr>
                <a:srgbClr val="FFC000"/>
              </a:buClr>
              <a:buSzPts val="2200"/>
              <a:buFont typeface="Arial"/>
              <a:buNone/>
            </a:pPr>
            <a:r>
              <a:rPr b="1" i="0" lang="en-US" sz="2200" u="none">
                <a:solidFill>
                  <a:srgbClr val="FFC000"/>
                </a:solidFill>
                <a:latin typeface="Calibri"/>
                <a:ea typeface="Calibri"/>
                <a:cs typeface="Calibri"/>
                <a:sym typeface="Calibri"/>
              </a:rPr>
              <a:t>		http://www.kelantan.uitm.edu.my/IS110</a:t>
            </a:r>
            <a:endParaRPr/>
          </a:p>
          <a:p>
            <a:pPr indent="-342900" lvl="0" marL="342900" marR="0" rtl="0" algn="l">
              <a:lnSpc>
                <a:spcPct val="80000"/>
              </a:lnSpc>
              <a:spcBef>
                <a:spcPts val="440"/>
              </a:spcBef>
              <a:spcAft>
                <a:spcPts val="0"/>
              </a:spcAft>
              <a:buClr>
                <a:schemeClr val="lt1"/>
              </a:buClr>
              <a:buSzPts val="2200"/>
              <a:buFont typeface="Arial"/>
              <a:buNone/>
            </a:pPr>
            <a:r>
              <a:t/>
            </a:r>
            <a:endParaRPr b="0" i="0" sz="2200" u="none">
              <a:solidFill>
                <a:srgbClr val="FFC000"/>
              </a:solidFill>
              <a:latin typeface="Calibri"/>
              <a:ea typeface="Calibri"/>
              <a:cs typeface="Calibri"/>
              <a:sym typeface="Calibri"/>
            </a:endParaRPr>
          </a:p>
          <a:p>
            <a:pPr indent="-342900" lvl="0" marL="342900" marR="0" rtl="0" algn="l">
              <a:lnSpc>
                <a:spcPct val="80000"/>
              </a:lnSpc>
              <a:spcBef>
                <a:spcPts val="440"/>
              </a:spcBef>
              <a:spcAft>
                <a:spcPts val="0"/>
              </a:spcAft>
              <a:buClr>
                <a:schemeClr val="lt1"/>
              </a:buClr>
              <a:buSzPts val="2200"/>
              <a:buFont typeface="Arial"/>
              <a:buNone/>
            </a:pPr>
            <a:r>
              <a:t/>
            </a:r>
            <a:endParaRPr b="0" i="0" sz="2200" u="none">
              <a:solidFill>
                <a:srgbClr val="FFC000"/>
              </a:solidFill>
              <a:latin typeface="Calibri"/>
              <a:ea typeface="Calibri"/>
              <a:cs typeface="Calibri"/>
              <a:sym typeface="Calibri"/>
            </a:endParaRPr>
          </a:p>
          <a:p>
            <a:pPr indent="-342900" lvl="0" marL="342900" marR="0" rtl="0" algn="l">
              <a:lnSpc>
                <a:spcPct val="80000"/>
              </a:lnSpc>
              <a:spcBef>
                <a:spcPts val="440"/>
              </a:spcBef>
              <a:spcAft>
                <a:spcPts val="0"/>
              </a:spcAft>
              <a:buClr>
                <a:srgbClr val="FFC000"/>
              </a:buClr>
              <a:buSzPts val="2200"/>
              <a:buFont typeface="Arial"/>
              <a:buNone/>
            </a:pPr>
            <a:r>
              <a:rPr b="0" i="0" lang="en-US" sz="2200" u="none">
                <a:solidFill>
                  <a:srgbClr val="FFC000"/>
                </a:solidFill>
                <a:latin typeface="Calibri"/>
                <a:ea typeface="Calibri"/>
                <a:cs typeface="Calibri"/>
                <a:sym typeface="Calibri"/>
              </a:rPr>
              <a:t>		  	</a:t>
            </a:r>
            <a:endParaRPr/>
          </a:p>
          <a:p>
            <a:pPr indent="-342900" lvl="0" marL="342900" marR="0" rtl="0" algn="l">
              <a:lnSpc>
                <a:spcPct val="80000"/>
              </a:lnSpc>
              <a:spcBef>
                <a:spcPts val="440"/>
              </a:spcBef>
              <a:spcAft>
                <a:spcPts val="0"/>
              </a:spcAft>
              <a:buClr>
                <a:schemeClr val="lt1"/>
              </a:buClr>
              <a:buSzPts val="2200"/>
              <a:buFont typeface="Arial"/>
              <a:buNone/>
            </a:pPr>
            <a:r>
              <a:t/>
            </a:r>
            <a:endParaRPr b="0" i="0" sz="2200" u="none">
              <a:solidFill>
                <a:srgbClr val="FFC000"/>
              </a:solidFill>
              <a:latin typeface="Calibri"/>
              <a:ea typeface="Calibri"/>
              <a:cs typeface="Calibri"/>
              <a:sym typeface="Calibri"/>
            </a:endParaRPr>
          </a:p>
          <a:p>
            <a:pPr indent="-203200" lvl="0" marL="342900" marR="0" rtl="0" algn="l">
              <a:lnSpc>
                <a:spcPct val="80000"/>
              </a:lnSpc>
              <a:spcBef>
                <a:spcPts val="440"/>
              </a:spcBef>
              <a:spcAft>
                <a:spcPts val="0"/>
              </a:spcAft>
              <a:buClr>
                <a:schemeClr val="lt1"/>
              </a:buClr>
              <a:buSzPts val="2200"/>
              <a:buFont typeface="Arial"/>
              <a:buNone/>
            </a:pPr>
            <a:r>
              <a:t/>
            </a:r>
            <a:endParaRPr b="0" i="0" sz="2200" u="none">
              <a:solidFill>
                <a:srgbClr val="FFC000"/>
              </a:solidFill>
              <a:latin typeface="Calibri"/>
              <a:ea typeface="Calibri"/>
              <a:cs typeface="Calibri"/>
              <a:sym typeface="Calibri"/>
            </a:endParaRPr>
          </a:p>
          <a:p>
            <a:pPr indent="-342900" lvl="0" marL="342900" marR="0" rtl="0" algn="l">
              <a:lnSpc>
                <a:spcPct val="80000"/>
              </a:lnSpc>
              <a:spcBef>
                <a:spcPts val="440"/>
              </a:spcBef>
              <a:spcAft>
                <a:spcPts val="0"/>
              </a:spcAft>
              <a:buClr>
                <a:srgbClr val="00B0F0"/>
              </a:buClr>
              <a:buSzPts val="2200"/>
              <a:buFont typeface="Arial"/>
              <a:buChar char="•"/>
            </a:pPr>
            <a:r>
              <a:rPr b="0" i="0" lang="en-US" sz="2200" u="none">
                <a:solidFill>
                  <a:srgbClr val="00B0F0"/>
                </a:solidFill>
                <a:latin typeface="Calibri"/>
                <a:ea typeface="Calibri"/>
                <a:cs typeface="Calibri"/>
                <a:sym typeface="Calibri"/>
              </a:rPr>
              <a:t>MS-DOS command prompt can be used to obtain the IP number for a specified URL addresses. For example:</a:t>
            </a:r>
            <a:endParaRPr/>
          </a:p>
          <a:p>
            <a:pPr indent="-342900" lvl="0" marL="342900" marR="0" rtl="0" algn="l">
              <a:lnSpc>
                <a:spcPct val="80000"/>
              </a:lnSpc>
              <a:spcBef>
                <a:spcPts val="440"/>
              </a:spcBef>
              <a:spcAft>
                <a:spcPts val="0"/>
              </a:spcAft>
              <a:buClr>
                <a:schemeClr val="lt1"/>
              </a:buClr>
              <a:buSzPts val="2200"/>
              <a:buFont typeface="Arial"/>
              <a:buNone/>
            </a:pPr>
            <a:r>
              <a:t/>
            </a:r>
            <a:endParaRPr b="0" i="0" sz="2200" u="none">
              <a:solidFill>
                <a:srgbClr val="FFC000"/>
              </a:solidFill>
              <a:latin typeface="Calibri"/>
              <a:ea typeface="Calibri"/>
              <a:cs typeface="Calibri"/>
              <a:sym typeface="Calibri"/>
            </a:endParaRPr>
          </a:p>
          <a:p>
            <a:pPr indent="-342900" lvl="0" marL="342900" marR="0" rtl="0" algn="l">
              <a:lnSpc>
                <a:spcPct val="80000"/>
              </a:lnSpc>
              <a:spcBef>
                <a:spcPts val="440"/>
              </a:spcBef>
              <a:spcAft>
                <a:spcPts val="0"/>
              </a:spcAft>
              <a:buClr>
                <a:srgbClr val="FFC000"/>
              </a:buClr>
              <a:buSzPts val="2200"/>
              <a:buFont typeface="Arial"/>
              <a:buNone/>
            </a:pPr>
            <a:r>
              <a:rPr b="0" i="0" lang="en-US" sz="2200" u="none">
                <a:solidFill>
                  <a:srgbClr val="FFC000"/>
                </a:solidFill>
                <a:latin typeface="Calibri"/>
                <a:ea typeface="Calibri"/>
                <a:cs typeface="Calibri"/>
                <a:sym typeface="Calibri"/>
              </a:rPr>
              <a:t>	</a:t>
            </a:r>
            <a:r>
              <a:rPr b="0" i="1" lang="en-US" sz="2200" u="none">
                <a:solidFill>
                  <a:srgbClr val="FFC000"/>
                </a:solidFill>
                <a:latin typeface="Calibri"/>
                <a:ea typeface="Calibri"/>
                <a:cs typeface="Calibri"/>
                <a:sym typeface="Calibri"/>
              </a:rPr>
              <a:t>URL: http://www.kelantan.uitm.edu.my</a:t>
            </a:r>
            <a:endParaRPr/>
          </a:p>
          <a:p>
            <a:pPr indent="-342900" lvl="0" marL="342900" marR="0" rtl="0" algn="l">
              <a:lnSpc>
                <a:spcPct val="80000"/>
              </a:lnSpc>
              <a:spcBef>
                <a:spcPts val="440"/>
              </a:spcBef>
              <a:spcAft>
                <a:spcPts val="0"/>
              </a:spcAft>
              <a:buClr>
                <a:srgbClr val="00B0F0"/>
              </a:buClr>
              <a:buSzPts val="2200"/>
              <a:buFont typeface="Arial"/>
              <a:buNone/>
            </a:pPr>
            <a:r>
              <a:rPr b="0" i="1" lang="en-US" sz="2200" u="none">
                <a:solidFill>
                  <a:srgbClr val="00B0F0"/>
                </a:solidFill>
                <a:latin typeface="Calibri"/>
                <a:ea typeface="Calibri"/>
                <a:cs typeface="Calibri"/>
                <a:sym typeface="Calibri"/>
              </a:rPr>
              <a:t>	IP Addresses	: 209.131.36.158</a:t>
            </a:r>
            <a:endParaRPr/>
          </a:p>
          <a:p>
            <a:pPr indent="-203200" lvl="0" marL="342900" marR="0" rtl="0" algn="l">
              <a:spcBef>
                <a:spcPts val="440"/>
              </a:spcBef>
              <a:spcAft>
                <a:spcPts val="0"/>
              </a:spcAft>
              <a:buClr>
                <a:schemeClr val="lt1"/>
              </a:buClr>
              <a:buSzPts val="2200"/>
              <a:buFont typeface="Arial"/>
              <a:buNone/>
            </a:pPr>
            <a:r>
              <a:t/>
            </a:r>
            <a:endParaRPr b="0" i="1" sz="2200" u="none">
              <a:solidFill>
                <a:srgbClr val="00B0F0"/>
              </a:solidFill>
              <a:latin typeface="Calibri"/>
              <a:ea typeface="Calibri"/>
              <a:cs typeface="Calibri"/>
              <a:sym typeface="Calibri"/>
            </a:endParaRPr>
          </a:p>
        </p:txBody>
      </p:sp>
      <p:cxnSp>
        <p:nvCxnSpPr>
          <p:cNvPr id="174" name="Google Shape;174;p12"/>
          <p:cNvCxnSpPr/>
          <p:nvPr/>
        </p:nvCxnSpPr>
        <p:spPr>
          <a:xfrm rot="-5400000">
            <a:off x="1486693" y="2932906"/>
            <a:ext cx="685800" cy="1587"/>
          </a:xfrm>
          <a:prstGeom prst="straightConnector1">
            <a:avLst/>
          </a:prstGeom>
          <a:noFill/>
          <a:ln cap="flat" cmpd="sng" w="38100">
            <a:solidFill>
              <a:schemeClr val="accent2"/>
            </a:solidFill>
            <a:prstDash val="solid"/>
            <a:miter lim="800000"/>
            <a:headEnd len="med" w="med" type="none"/>
            <a:tailEnd len="med" w="med" type="stealth"/>
          </a:ln>
          <a:effectLst>
            <a:outerShdw blurRad="63500" dir="5400000" dist="23000">
              <a:srgbClr val="000000">
                <a:alpha val="34901"/>
              </a:srgbClr>
            </a:outerShdw>
          </a:effectLst>
        </p:spPr>
      </p:cxnSp>
      <p:cxnSp>
        <p:nvCxnSpPr>
          <p:cNvPr id="175" name="Google Shape;175;p12"/>
          <p:cNvCxnSpPr/>
          <p:nvPr/>
        </p:nvCxnSpPr>
        <p:spPr>
          <a:xfrm rot="-5400000">
            <a:off x="4039393" y="2894806"/>
            <a:ext cx="762000" cy="1587"/>
          </a:xfrm>
          <a:prstGeom prst="straightConnector1">
            <a:avLst/>
          </a:prstGeom>
          <a:noFill/>
          <a:ln cap="flat" cmpd="sng" w="38100">
            <a:solidFill>
              <a:schemeClr val="accent2"/>
            </a:solidFill>
            <a:prstDash val="solid"/>
            <a:miter lim="800000"/>
            <a:headEnd len="med" w="med" type="none"/>
            <a:tailEnd len="med" w="med" type="stealth"/>
          </a:ln>
          <a:effectLst>
            <a:outerShdw blurRad="63500" dir="5400000" dist="23000">
              <a:srgbClr val="000000">
                <a:alpha val="34901"/>
              </a:srgbClr>
            </a:outerShdw>
          </a:effectLst>
        </p:spPr>
      </p:cxnSp>
      <p:cxnSp>
        <p:nvCxnSpPr>
          <p:cNvPr id="176" name="Google Shape;176;p12"/>
          <p:cNvCxnSpPr/>
          <p:nvPr/>
        </p:nvCxnSpPr>
        <p:spPr>
          <a:xfrm rot="-5400000">
            <a:off x="5677693" y="2932906"/>
            <a:ext cx="685800" cy="1587"/>
          </a:xfrm>
          <a:prstGeom prst="straightConnector1">
            <a:avLst/>
          </a:prstGeom>
          <a:noFill/>
          <a:ln cap="flat" cmpd="sng" w="38100">
            <a:solidFill>
              <a:schemeClr val="accent2"/>
            </a:solidFill>
            <a:prstDash val="solid"/>
            <a:miter lim="800000"/>
            <a:headEnd len="med" w="med" type="none"/>
            <a:tailEnd len="med" w="med" type="stealth"/>
          </a:ln>
          <a:effectLst>
            <a:outerShdw blurRad="63500" dir="5400000" dist="23000">
              <a:srgbClr val="000000">
                <a:alpha val="34901"/>
              </a:srgbClr>
            </a:outerShdw>
          </a:effectLst>
        </p:spPr>
      </p:cxnSp>
      <p:sp>
        <p:nvSpPr>
          <p:cNvPr id="177" name="Google Shape;177;p12"/>
          <p:cNvSpPr txBox="1"/>
          <p:nvPr/>
        </p:nvSpPr>
        <p:spPr>
          <a:xfrm>
            <a:off x="1143000" y="3276600"/>
            <a:ext cx="1371600" cy="533400"/>
          </a:xfrm>
          <a:prstGeom prst="rect">
            <a:avLst/>
          </a:prstGeom>
          <a:no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a:solidFill>
                  <a:srgbClr val="FFFFFF"/>
                </a:solidFill>
                <a:latin typeface="Calibri"/>
                <a:ea typeface="Calibri"/>
                <a:cs typeface="Calibri"/>
                <a:sym typeface="Calibri"/>
              </a:rPr>
              <a:t>Protocol</a:t>
            </a:r>
            <a:endParaRPr/>
          </a:p>
        </p:txBody>
      </p:sp>
      <p:sp>
        <p:nvSpPr>
          <p:cNvPr id="178" name="Google Shape;178;p12"/>
          <p:cNvSpPr txBox="1"/>
          <p:nvPr/>
        </p:nvSpPr>
        <p:spPr>
          <a:xfrm>
            <a:off x="3657600" y="3276600"/>
            <a:ext cx="1752600" cy="685800"/>
          </a:xfrm>
          <a:prstGeom prst="rect">
            <a:avLst/>
          </a:prstGeom>
          <a:no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a:solidFill>
                  <a:srgbClr val="FFFFFF"/>
                </a:solidFill>
                <a:latin typeface="Calibri"/>
                <a:ea typeface="Calibri"/>
                <a:cs typeface="Calibri"/>
                <a:sym typeface="Calibri"/>
              </a:rPr>
              <a:t> Domain name</a:t>
            </a:r>
            <a:endParaRPr/>
          </a:p>
        </p:txBody>
      </p:sp>
      <p:sp>
        <p:nvSpPr>
          <p:cNvPr id="179" name="Google Shape;179;p12"/>
          <p:cNvSpPr txBox="1"/>
          <p:nvPr/>
        </p:nvSpPr>
        <p:spPr>
          <a:xfrm>
            <a:off x="5715000" y="3276600"/>
            <a:ext cx="1371600" cy="609600"/>
          </a:xfrm>
          <a:prstGeom prst="rect">
            <a:avLst/>
          </a:prstGeom>
          <a:no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a:solidFill>
                  <a:srgbClr val="FFFFFF"/>
                </a:solidFill>
                <a:latin typeface="Calibri"/>
                <a:ea typeface="Calibri"/>
                <a:cs typeface="Calibri"/>
                <a:sym typeface="Calibri"/>
              </a:rPr>
              <a:t>Path or filename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13"/>
          <p:cNvPicPr preferRelativeResize="0"/>
          <p:nvPr/>
        </p:nvPicPr>
        <p:blipFill rotWithShape="1">
          <a:blip r:embed="rId3">
            <a:alphaModFix/>
          </a:blip>
          <a:srcRect b="45880" l="4125" r="33605" t="6314"/>
          <a:stretch/>
        </p:blipFill>
        <p:spPr>
          <a:xfrm>
            <a:off x="228600" y="228600"/>
            <a:ext cx="7389812" cy="4267200"/>
          </a:xfrm>
          <a:prstGeom prst="rect">
            <a:avLst/>
          </a:prstGeom>
          <a:noFill/>
          <a:ln>
            <a:noFill/>
          </a:ln>
        </p:spPr>
      </p:pic>
      <p:sp>
        <p:nvSpPr>
          <p:cNvPr id="185" name="Google Shape;185;p13"/>
          <p:cNvSpPr txBox="1"/>
          <p:nvPr/>
        </p:nvSpPr>
        <p:spPr>
          <a:xfrm>
            <a:off x="381000" y="4648200"/>
            <a:ext cx="7391400" cy="1477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Times New Roman"/>
              <a:buNone/>
            </a:pPr>
            <a:r>
              <a:rPr b="0" i="0" lang="en-US" sz="1800" u="none">
                <a:solidFill>
                  <a:schemeClr val="lt1"/>
                </a:solidFill>
                <a:latin typeface="Times New Roman"/>
                <a:ea typeface="Times New Roman"/>
                <a:cs typeface="Times New Roman"/>
                <a:sym typeface="Times New Roman"/>
              </a:rPr>
              <a:t>Instruction to retrieve IP addresses.</a:t>
            </a:r>
            <a:endParaRPr/>
          </a:p>
          <a:p>
            <a:pPr indent="-114300" lvl="0" marL="0" marR="0" rtl="0" algn="l">
              <a:lnSpc>
                <a:spcPct val="100000"/>
              </a:lnSpc>
              <a:spcBef>
                <a:spcPts val="0"/>
              </a:spcBef>
              <a:spcAft>
                <a:spcPts val="0"/>
              </a:spcAft>
              <a:buClr>
                <a:schemeClr val="lt1"/>
              </a:buClr>
              <a:buSzPts val="1800"/>
              <a:buFont typeface="Calibri"/>
              <a:buAutoNum type="arabicPeriod"/>
            </a:pPr>
            <a:r>
              <a:rPr b="0" i="0" lang="en-US" sz="1800" u="none">
                <a:solidFill>
                  <a:schemeClr val="lt1"/>
                </a:solidFill>
                <a:latin typeface="Times New Roman"/>
                <a:ea typeface="Times New Roman"/>
                <a:cs typeface="Times New Roman"/>
                <a:sym typeface="Times New Roman"/>
              </a:rPr>
              <a:t>Goto Start, Click Run.</a:t>
            </a:r>
            <a:endParaRPr/>
          </a:p>
          <a:p>
            <a:pPr indent="-114300" lvl="0" marL="0" marR="0" rtl="0" algn="l">
              <a:lnSpc>
                <a:spcPct val="100000"/>
              </a:lnSpc>
              <a:spcBef>
                <a:spcPts val="0"/>
              </a:spcBef>
              <a:spcAft>
                <a:spcPts val="0"/>
              </a:spcAft>
              <a:buClr>
                <a:schemeClr val="lt1"/>
              </a:buClr>
              <a:buSzPts val="1800"/>
              <a:buFont typeface="Calibri"/>
              <a:buAutoNum type="arabicPeriod"/>
            </a:pPr>
            <a:r>
              <a:rPr b="0" i="0" lang="en-US" sz="1800" u="none">
                <a:solidFill>
                  <a:schemeClr val="lt1"/>
                </a:solidFill>
                <a:latin typeface="Times New Roman"/>
                <a:ea typeface="Times New Roman"/>
                <a:cs typeface="Times New Roman"/>
                <a:sym typeface="Times New Roman"/>
              </a:rPr>
              <a:t>Type “cmd” and click Ok</a:t>
            </a:r>
            <a:endParaRPr/>
          </a:p>
          <a:p>
            <a:pPr indent="-114300" lvl="0" marL="0" marR="0" rtl="0" algn="l">
              <a:lnSpc>
                <a:spcPct val="100000"/>
              </a:lnSpc>
              <a:spcBef>
                <a:spcPts val="0"/>
              </a:spcBef>
              <a:spcAft>
                <a:spcPts val="0"/>
              </a:spcAft>
              <a:buClr>
                <a:schemeClr val="lt1"/>
              </a:buClr>
              <a:buSzPts val="1800"/>
              <a:buFont typeface="Calibri"/>
              <a:buAutoNum type="arabicPeriod"/>
            </a:pPr>
            <a:r>
              <a:rPr b="0" i="0" lang="en-US" sz="1800" u="none">
                <a:solidFill>
                  <a:schemeClr val="lt1"/>
                </a:solidFill>
                <a:latin typeface="Times New Roman"/>
                <a:ea typeface="Times New Roman"/>
                <a:cs typeface="Times New Roman"/>
                <a:sym typeface="Times New Roman"/>
              </a:rPr>
              <a:t>Type ping&lt;space&gt;&lt;website url&gt;. For example: </a:t>
            </a:r>
            <a:r>
              <a:rPr b="0" i="1" lang="en-US" sz="1800" u="none">
                <a:solidFill>
                  <a:schemeClr val="lt1"/>
                </a:solidFill>
                <a:latin typeface="Times New Roman"/>
                <a:ea typeface="Times New Roman"/>
                <a:cs typeface="Times New Roman"/>
                <a:sym typeface="Times New Roman"/>
              </a:rPr>
              <a:t>ping www.kelantan.uitm.edu.my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4"/>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rmAutofit/>
          </a:bodyPr>
          <a:lstStyle/>
          <a:p>
            <a:pPr indent="-342900" lvl="0" marL="342900" rtl="0" algn="ctr">
              <a:lnSpc>
                <a:spcPct val="100000"/>
              </a:lnSpc>
              <a:spcBef>
                <a:spcPts val="0"/>
              </a:spcBef>
              <a:spcAft>
                <a:spcPts val="0"/>
              </a:spcAft>
              <a:buClr>
                <a:schemeClr val="lt1"/>
              </a:buClr>
              <a:buSzPts val="2500"/>
              <a:buFont typeface="Calibri"/>
              <a:buNone/>
            </a:pPr>
            <a:br>
              <a:rPr b="1" i="0" lang="en-US" sz="2500" u="none">
                <a:solidFill>
                  <a:schemeClr val="lt1"/>
                </a:solidFill>
                <a:latin typeface="Calibri"/>
                <a:ea typeface="Calibri"/>
                <a:cs typeface="Calibri"/>
                <a:sym typeface="Calibri"/>
              </a:rPr>
            </a:br>
            <a:r>
              <a:rPr b="1" i="0" lang="en-US" sz="3200" u="none">
                <a:solidFill>
                  <a:schemeClr val="lt1"/>
                </a:solidFill>
                <a:latin typeface="Calibri"/>
                <a:ea typeface="Calibri"/>
                <a:cs typeface="Calibri"/>
                <a:sym typeface="Calibri"/>
              </a:rPr>
              <a:t>Preparing for a Web Project</a:t>
            </a:r>
            <a:br>
              <a:rPr b="0" i="0" lang="en-US" sz="1600" u="none">
                <a:solidFill>
                  <a:schemeClr val="lt1"/>
                </a:solidFill>
                <a:latin typeface="Calibri"/>
                <a:ea typeface="Calibri"/>
                <a:cs typeface="Calibri"/>
                <a:sym typeface="Calibri"/>
              </a:rPr>
            </a:br>
            <a:endParaRPr/>
          </a:p>
        </p:txBody>
      </p:sp>
      <p:sp>
        <p:nvSpPr>
          <p:cNvPr id="191" name="Google Shape;191;p14"/>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rgbClr val="FFC000"/>
              </a:buClr>
              <a:buSzPts val="3000"/>
              <a:buFont typeface="Arial"/>
              <a:buChar char="•"/>
            </a:pPr>
            <a:r>
              <a:rPr b="1" i="1" lang="en-US" sz="3000" u="none">
                <a:solidFill>
                  <a:srgbClr val="FFC000"/>
                </a:solidFill>
                <a:latin typeface="Calibri"/>
                <a:ea typeface="Calibri"/>
                <a:cs typeface="Calibri"/>
                <a:sym typeface="Calibri"/>
              </a:rPr>
              <a:t>Communicate</a:t>
            </a:r>
            <a:r>
              <a:rPr b="0" i="0" lang="en-US" sz="3000" u="none">
                <a:solidFill>
                  <a:srgbClr val="FFC000"/>
                </a:solidFill>
                <a:latin typeface="Calibri"/>
                <a:ea typeface="Calibri"/>
                <a:cs typeface="Calibri"/>
                <a:sym typeface="Calibri"/>
              </a:rPr>
              <a:t> With Your Clients or Site Owners</a:t>
            </a:r>
            <a:endParaRPr/>
          </a:p>
          <a:p>
            <a:pPr indent="-342900" lvl="0" marL="342900" marR="0" rtl="0" algn="just">
              <a:lnSpc>
                <a:spcPct val="80000"/>
              </a:lnSpc>
              <a:spcBef>
                <a:spcPts val="600"/>
              </a:spcBef>
              <a:spcAft>
                <a:spcPts val="0"/>
              </a:spcAft>
              <a:buClr>
                <a:srgbClr val="00B0F0"/>
              </a:buClr>
              <a:buSzPts val="3000"/>
              <a:buFont typeface="Arial"/>
              <a:buChar char="•"/>
            </a:pPr>
            <a:r>
              <a:rPr b="0" i="0" lang="en-US" sz="3000" u="none">
                <a:solidFill>
                  <a:srgbClr val="00B0F0"/>
                </a:solidFill>
                <a:latin typeface="Calibri"/>
                <a:ea typeface="Calibri"/>
                <a:cs typeface="Calibri"/>
                <a:sym typeface="Calibri"/>
              </a:rPr>
              <a:t>Tell Your Client or site owner </a:t>
            </a:r>
            <a:r>
              <a:rPr b="1" i="1" lang="en-US" sz="3000" u="none">
                <a:solidFill>
                  <a:srgbClr val="00B0F0"/>
                </a:solidFill>
                <a:latin typeface="Calibri"/>
                <a:ea typeface="Calibri"/>
                <a:cs typeface="Calibri"/>
                <a:sym typeface="Calibri"/>
              </a:rPr>
              <a:t>What You Want</a:t>
            </a:r>
            <a:endParaRPr b="0" i="0" sz="3000" u="none">
              <a:solidFill>
                <a:srgbClr val="00B0F0"/>
              </a:solidFill>
              <a:latin typeface="Calibri"/>
              <a:ea typeface="Calibri"/>
              <a:cs typeface="Calibri"/>
              <a:sym typeface="Calibri"/>
            </a:endParaRPr>
          </a:p>
          <a:p>
            <a:pPr indent="-342900" lvl="0" marL="342900" marR="0" rtl="0" algn="just">
              <a:lnSpc>
                <a:spcPct val="80000"/>
              </a:lnSpc>
              <a:spcBef>
                <a:spcPts val="600"/>
              </a:spcBef>
              <a:spcAft>
                <a:spcPts val="0"/>
              </a:spcAft>
              <a:buClr>
                <a:srgbClr val="FFC000"/>
              </a:buClr>
              <a:buSzPts val="3000"/>
              <a:buFont typeface="Arial"/>
              <a:buChar char="•"/>
            </a:pPr>
            <a:r>
              <a:rPr b="1" i="1" lang="en-US" sz="3000" u="none">
                <a:solidFill>
                  <a:srgbClr val="FFC000"/>
                </a:solidFill>
                <a:latin typeface="Calibri"/>
                <a:ea typeface="Calibri"/>
                <a:cs typeface="Calibri"/>
                <a:sym typeface="Calibri"/>
              </a:rPr>
              <a:t>Defining Goals</a:t>
            </a:r>
            <a:r>
              <a:rPr b="0" i="0" lang="en-US" sz="3000" u="none">
                <a:solidFill>
                  <a:srgbClr val="FFC000"/>
                </a:solidFill>
                <a:latin typeface="Calibri"/>
                <a:ea typeface="Calibri"/>
                <a:cs typeface="Calibri"/>
                <a:sym typeface="Calibri"/>
              </a:rPr>
              <a:t> (Clients vs. Users)</a:t>
            </a:r>
            <a:endParaRPr/>
          </a:p>
          <a:p>
            <a:pPr indent="-342900" lvl="0" marL="342900" marR="0" rtl="0" algn="just">
              <a:lnSpc>
                <a:spcPct val="80000"/>
              </a:lnSpc>
              <a:spcBef>
                <a:spcPts val="600"/>
              </a:spcBef>
              <a:spcAft>
                <a:spcPts val="0"/>
              </a:spcAft>
              <a:buClr>
                <a:srgbClr val="00B0F0"/>
              </a:buClr>
              <a:buSzPts val="3000"/>
              <a:buFont typeface="Arial"/>
              <a:buChar char="•"/>
            </a:pPr>
            <a:r>
              <a:rPr b="0" i="0" lang="en-US" sz="3000" u="none">
                <a:solidFill>
                  <a:srgbClr val="00B0F0"/>
                </a:solidFill>
                <a:latin typeface="Calibri"/>
                <a:ea typeface="Calibri"/>
                <a:cs typeface="Calibri"/>
                <a:sym typeface="Calibri"/>
              </a:rPr>
              <a:t>Ask Your Client or Site Owner </a:t>
            </a:r>
            <a:r>
              <a:rPr b="1" i="1" lang="en-US" sz="3000" u="none">
                <a:solidFill>
                  <a:srgbClr val="00B0F0"/>
                </a:solidFill>
                <a:latin typeface="Calibri"/>
                <a:ea typeface="Calibri"/>
                <a:cs typeface="Calibri"/>
                <a:sym typeface="Calibri"/>
              </a:rPr>
              <a:t>What He/She Wants</a:t>
            </a:r>
            <a:endParaRPr b="0" i="0" sz="3000" u="none">
              <a:solidFill>
                <a:srgbClr val="00B0F0"/>
              </a:solidFill>
              <a:latin typeface="Calibri"/>
              <a:ea typeface="Calibri"/>
              <a:cs typeface="Calibri"/>
              <a:sym typeface="Calibri"/>
            </a:endParaRPr>
          </a:p>
          <a:p>
            <a:pPr indent="-342900" lvl="0" marL="342900" marR="0" rtl="0" algn="just">
              <a:lnSpc>
                <a:spcPct val="80000"/>
              </a:lnSpc>
              <a:spcBef>
                <a:spcPts val="600"/>
              </a:spcBef>
              <a:spcAft>
                <a:spcPts val="0"/>
              </a:spcAft>
              <a:buClr>
                <a:srgbClr val="FFC000"/>
              </a:buClr>
              <a:buSzPts val="3000"/>
              <a:buFont typeface="Arial"/>
              <a:buChar char="•"/>
            </a:pPr>
            <a:r>
              <a:rPr b="0" i="0" lang="en-US" sz="3000" u="none">
                <a:solidFill>
                  <a:srgbClr val="FFC000"/>
                </a:solidFill>
                <a:latin typeface="Calibri"/>
                <a:ea typeface="Calibri"/>
                <a:cs typeface="Calibri"/>
                <a:sym typeface="Calibri"/>
              </a:rPr>
              <a:t>Build a </a:t>
            </a:r>
            <a:r>
              <a:rPr b="1" i="1" lang="en-US" sz="3000" u="none">
                <a:solidFill>
                  <a:srgbClr val="FFC000"/>
                </a:solidFill>
                <a:latin typeface="Calibri"/>
                <a:ea typeface="Calibri"/>
                <a:cs typeface="Calibri"/>
                <a:sym typeface="Calibri"/>
              </a:rPr>
              <a:t>Site Map</a:t>
            </a:r>
            <a:endParaRPr b="0" i="0" sz="3000" u="none">
              <a:solidFill>
                <a:srgbClr val="FFC000"/>
              </a:solidFill>
              <a:latin typeface="Calibri"/>
              <a:ea typeface="Calibri"/>
              <a:cs typeface="Calibri"/>
              <a:sym typeface="Calibri"/>
            </a:endParaRPr>
          </a:p>
          <a:p>
            <a:pPr indent="-342900" lvl="0" marL="342900" marR="0" rtl="0" algn="just">
              <a:lnSpc>
                <a:spcPct val="80000"/>
              </a:lnSpc>
              <a:spcBef>
                <a:spcPts val="600"/>
              </a:spcBef>
              <a:spcAft>
                <a:spcPts val="0"/>
              </a:spcAft>
              <a:buClr>
                <a:srgbClr val="00B0F0"/>
              </a:buClr>
              <a:buSzPts val="3000"/>
              <a:buFont typeface="Arial"/>
              <a:buChar char="•"/>
            </a:pPr>
            <a:r>
              <a:rPr b="0" i="0" lang="en-US" sz="3000" u="none">
                <a:solidFill>
                  <a:srgbClr val="00B0F0"/>
                </a:solidFill>
                <a:latin typeface="Calibri"/>
                <a:ea typeface="Calibri"/>
                <a:cs typeface="Calibri"/>
                <a:sym typeface="Calibri"/>
              </a:rPr>
              <a:t>Easy Design—</a:t>
            </a:r>
            <a:r>
              <a:rPr b="1" i="1" lang="en-US" sz="3000" u="none">
                <a:solidFill>
                  <a:srgbClr val="00B0F0"/>
                </a:solidFill>
                <a:latin typeface="Calibri"/>
                <a:ea typeface="Calibri"/>
                <a:cs typeface="Calibri"/>
                <a:sym typeface="Calibri"/>
              </a:rPr>
              <a:t>Ask For Artwork</a:t>
            </a:r>
            <a:endParaRPr b="0" i="0" sz="3000" u="none">
              <a:solidFill>
                <a:srgbClr val="00B0F0"/>
              </a:solidFill>
              <a:latin typeface="Calibri"/>
              <a:ea typeface="Calibri"/>
              <a:cs typeface="Calibri"/>
              <a:sym typeface="Calibri"/>
            </a:endParaRPr>
          </a:p>
          <a:p>
            <a:pPr indent="-342900" lvl="0" marL="342900" marR="0" rtl="0" algn="just">
              <a:lnSpc>
                <a:spcPct val="80000"/>
              </a:lnSpc>
              <a:spcBef>
                <a:spcPts val="600"/>
              </a:spcBef>
              <a:spcAft>
                <a:spcPts val="0"/>
              </a:spcAft>
              <a:buClr>
                <a:srgbClr val="FFC000"/>
              </a:buClr>
              <a:buSzPts val="3000"/>
              <a:buFont typeface="Arial"/>
              <a:buChar char="•"/>
            </a:pPr>
            <a:r>
              <a:rPr b="0" i="0" lang="en-US" sz="3000" u="none">
                <a:solidFill>
                  <a:srgbClr val="FFC000"/>
                </a:solidFill>
                <a:latin typeface="Calibri"/>
                <a:ea typeface="Calibri"/>
                <a:cs typeface="Calibri"/>
                <a:sym typeface="Calibri"/>
              </a:rPr>
              <a:t>Use </a:t>
            </a:r>
            <a:r>
              <a:rPr b="1" i="1" lang="en-US" sz="3000" u="none">
                <a:solidFill>
                  <a:srgbClr val="FFC000"/>
                </a:solidFill>
                <a:latin typeface="Calibri"/>
                <a:ea typeface="Calibri"/>
                <a:cs typeface="Calibri"/>
                <a:sym typeface="Calibri"/>
              </a:rPr>
              <a:t>Templates</a:t>
            </a:r>
            <a:endParaRPr b="0" i="0" sz="3000" u="none">
              <a:solidFill>
                <a:srgbClr val="FFC000"/>
              </a:solidFill>
              <a:latin typeface="Calibri"/>
              <a:ea typeface="Calibri"/>
              <a:cs typeface="Calibri"/>
              <a:sym typeface="Calibri"/>
            </a:endParaRPr>
          </a:p>
          <a:p>
            <a:pPr indent="-152400" lvl="0" marL="342900" marR="0" rtl="0" algn="l">
              <a:spcBef>
                <a:spcPts val="600"/>
              </a:spcBef>
              <a:spcAft>
                <a:spcPts val="0"/>
              </a:spcAft>
              <a:buClr>
                <a:schemeClr val="lt1"/>
              </a:buClr>
              <a:buSzPts val="3000"/>
              <a:buFont typeface="Arial"/>
              <a:buNone/>
            </a:pPr>
            <a:r>
              <a:t/>
            </a:r>
            <a:endParaRPr b="0" i="0" sz="3000" u="none">
              <a:solidFill>
                <a:srgbClr val="FFC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5"/>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Calibri"/>
              <a:buNone/>
            </a:pPr>
            <a:r>
              <a:rPr b="1" i="0" lang="en-US" sz="4000" u="none">
                <a:solidFill>
                  <a:schemeClr val="lt1"/>
                </a:solidFill>
                <a:latin typeface="Calibri"/>
                <a:ea typeface="Calibri"/>
                <a:cs typeface="Calibri"/>
                <a:sym typeface="Calibri"/>
              </a:rPr>
              <a:t>Communicate With Your Clients or Site Owners</a:t>
            </a:r>
            <a:endParaRPr/>
          </a:p>
        </p:txBody>
      </p:sp>
      <p:sp>
        <p:nvSpPr>
          <p:cNvPr id="197" name="Google Shape;197;p15"/>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rgbClr val="FFC000"/>
              </a:buClr>
              <a:buSzPts val="2500"/>
              <a:buFont typeface="Arial"/>
              <a:buChar char="•"/>
            </a:pPr>
            <a:r>
              <a:rPr b="0" i="0" lang="en-US" sz="2500" u="none">
                <a:solidFill>
                  <a:srgbClr val="FFC000"/>
                </a:solidFill>
                <a:latin typeface="Calibri"/>
                <a:ea typeface="Calibri"/>
                <a:cs typeface="Calibri"/>
                <a:sym typeface="Calibri"/>
              </a:rPr>
              <a:t>The most important steps in any website development are effectively determining what the client or site owner wants. </a:t>
            </a:r>
            <a:endParaRPr/>
          </a:p>
          <a:p>
            <a:pPr indent="-342900" lvl="0" marL="342900" marR="0" rtl="0" algn="just">
              <a:lnSpc>
                <a:spcPct val="80000"/>
              </a:lnSpc>
              <a:spcBef>
                <a:spcPts val="500"/>
              </a:spcBef>
              <a:spcAft>
                <a:spcPts val="0"/>
              </a:spcAft>
              <a:buClr>
                <a:srgbClr val="00B0F0"/>
              </a:buClr>
              <a:buSzPts val="2500"/>
              <a:buFont typeface="Arial"/>
              <a:buChar char="•"/>
            </a:pPr>
            <a:r>
              <a:rPr b="0" i="0" lang="en-US" sz="2500" u="none">
                <a:solidFill>
                  <a:srgbClr val="00B0F0"/>
                </a:solidFill>
                <a:latin typeface="Calibri"/>
                <a:ea typeface="Calibri"/>
                <a:cs typeface="Calibri"/>
                <a:sym typeface="Calibri"/>
              </a:rPr>
              <a:t>Many web designers have suffered untold hours of design toil, only to be told by the client or site owner, “Well, that’s not really what I was looking for.”  </a:t>
            </a:r>
            <a:endParaRPr/>
          </a:p>
          <a:p>
            <a:pPr indent="-342900" lvl="0" marL="342900" marR="0" rtl="0" algn="just">
              <a:lnSpc>
                <a:spcPct val="80000"/>
              </a:lnSpc>
              <a:spcBef>
                <a:spcPts val="500"/>
              </a:spcBef>
              <a:spcAft>
                <a:spcPts val="0"/>
              </a:spcAft>
              <a:buClr>
                <a:srgbClr val="FFC000"/>
              </a:buClr>
              <a:buSzPts val="2500"/>
              <a:buFont typeface="Arial"/>
              <a:buChar char="•"/>
            </a:pPr>
            <a:r>
              <a:rPr b="0" i="0" lang="en-US" sz="2500" u="none">
                <a:solidFill>
                  <a:srgbClr val="FFC000"/>
                </a:solidFill>
                <a:latin typeface="Calibri"/>
                <a:ea typeface="Calibri"/>
                <a:cs typeface="Calibri"/>
                <a:sym typeface="Calibri"/>
              </a:rPr>
              <a:t>You have to know the business goals of the site, and how to best communicate with the site user. </a:t>
            </a:r>
            <a:endParaRPr/>
          </a:p>
          <a:p>
            <a:pPr indent="-342900" lvl="0" marL="342900" marR="0" rtl="0" algn="just">
              <a:lnSpc>
                <a:spcPct val="80000"/>
              </a:lnSpc>
              <a:spcBef>
                <a:spcPts val="500"/>
              </a:spcBef>
              <a:spcAft>
                <a:spcPts val="0"/>
              </a:spcAft>
              <a:buClr>
                <a:srgbClr val="00B0F0"/>
              </a:buClr>
              <a:buSzPts val="2500"/>
              <a:buFont typeface="Arial"/>
              <a:buChar char="•"/>
            </a:pPr>
            <a:r>
              <a:rPr b="0" i="0" lang="en-US" sz="2500" u="none">
                <a:solidFill>
                  <a:srgbClr val="00B0F0"/>
                </a:solidFill>
                <a:latin typeface="Calibri"/>
                <a:ea typeface="Calibri"/>
                <a:cs typeface="Calibri"/>
                <a:sym typeface="Calibri"/>
              </a:rPr>
              <a:t>There are some important steps you should follow and questions you should answer in order to ensure that your work begins on the right foot.</a:t>
            </a:r>
            <a:endParaRPr/>
          </a:p>
        </p:txBody>
      </p:sp>
      <p:sp>
        <p:nvSpPr>
          <p:cNvPr id="198" name="Google Shape;198;p15"/>
          <p:cNvSpPr/>
          <p:nvPr/>
        </p:nvSpPr>
        <p:spPr>
          <a:xfrm>
            <a:off x="0" y="5715000"/>
            <a:ext cx="914400" cy="1143000"/>
          </a:xfrm>
          <a:prstGeom prst="rtTriangle">
            <a:avLst/>
          </a:prstGeom>
          <a:gradFill>
            <a:gsLst>
              <a:gs pos="0">
                <a:srgbClr val="9B2D2A"/>
              </a:gs>
              <a:gs pos="80000">
                <a:srgbClr val="CB3D3A"/>
              </a:gs>
              <a:gs pos="100000">
                <a:srgbClr val="CE3B37"/>
              </a:gs>
            </a:gsLst>
            <a:lin ang="16200000" scaled="0"/>
          </a:gradFill>
          <a:ln cap="flat" cmpd="sng" w="9525">
            <a:solidFill>
              <a:srgbClr val="BE4B48"/>
            </a:solidFill>
            <a:prstDash val="solid"/>
            <a:miter lim="800000"/>
            <a:headEnd len="sm" w="sm" type="none"/>
            <a:tailEnd len="sm" w="sm" type="none"/>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a:solidFill>
                  <a:srgbClr val="FFFFFF"/>
                </a:solidFill>
                <a:latin typeface="Calibri"/>
                <a:ea typeface="Calibri"/>
                <a:cs typeface="Calibri"/>
                <a:sym typeface="Calibri"/>
              </a:rPr>
              <a:t>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6"/>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Calibri"/>
              <a:buNone/>
            </a:pPr>
            <a:r>
              <a:rPr b="1" i="0" lang="en-US" sz="4000" u="none">
                <a:solidFill>
                  <a:schemeClr val="lt1"/>
                </a:solidFill>
                <a:latin typeface="Calibri"/>
                <a:ea typeface="Calibri"/>
                <a:cs typeface="Calibri"/>
                <a:sym typeface="Calibri"/>
              </a:rPr>
              <a:t>Tell Your Client or site owner What You Want</a:t>
            </a:r>
            <a:endParaRPr/>
          </a:p>
        </p:txBody>
      </p:sp>
      <p:sp>
        <p:nvSpPr>
          <p:cNvPr id="204" name="Google Shape;204;p16"/>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rgbClr val="FFC000"/>
              </a:buClr>
              <a:buSzPts val="2200"/>
              <a:buFont typeface="Arial"/>
              <a:buChar char="•"/>
            </a:pPr>
            <a:r>
              <a:rPr b="0" i="0" lang="en-US" sz="2200" u="none">
                <a:solidFill>
                  <a:srgbClr val="FFC000"/>
                </a:solidFill>
                <a:latin typeface="Calibri"/>
                <a:ea typeface="Calibri"/>
                <a:cs typeface="Calibri"/>
                <a:sym typeface="Calibri"/>
              </a:rPr>
              <a:t>If you have a certain style that you’re not willing to compromise, let the client or site owner know up front. </a:t>
            </a:r>
            <a:endParaRPr/>
          </a:p>
          <a:p>
            <a:pPr indent="-342900" lvl="0" marL="342900" marR="0" rtl="0" algn="just">
              <a:lnSpc>
                <a:spcPct val="80000"/>
              </a:lnSpc>
              <a:spcBef>
                <a:spcPts val="440"/>
              </a:spcBef>
              <a:spcAft>
                <a:spcPts val="0"/>
              </a:spcAft>
              <a:buClr>
                <a:srgbClr val="00B0F0"/>
              </a:buClr>
              <a:buSzPts val="2200"/>
              <a:buFont typeface="Arial"/>
              <a:buChar char="•"/>
            </a:pPr>
            <a:r>
              <a:rPr b="0" i="0" lang="en-US" sz="2200" u="none">
                <a:solidFill>
                  <a:srgbClr val="00B0F0"/>
                </a:solidFill>
                <a:latin typeface="Calibri"/>
                <a:ea typeface="Calibri"/>
                <a:cs typeface="Calibri"/>
                <a:sym typeface="Calibri"/>
              </a:rPr>
              <a:t>Remember, your first few jobs will serve as a vehicle towards getting your subsequent jobs. </a:t>
            </a:r>
            <a:endParaRPr/>
          </a:p>
          <a:p>
            <a:pPr indent="-342900" lvl="0" marL="342900" marR="0" rtl="0" algn="just">
              <a:lnSpc>
                <a:spcPct val="80000"/>
              </a:lnSpc>
              <a:spcBef>
                <a:spcPts val="440"/>
              </a:spcBef>
              <a:spcAft>
                <a:spcPts val="0"/>
              </a:spcAft>
              <a:buClr>
                <a:srgbClr val="FFC000"/>
              </a:buClr>
              <a:buSzPts val="2200"/>
              <a:buFont typeface="Arial"/>
              <a:buChar char="•"/>
            </a:pPr>
            <a:r>
              <a:rPr b="0" i="0" lang="en-US" sz="2200" u="none">
                <a:solidFill>
                  <a:srgbClr val="FFC000"/>
                </a:solidFill>
                <a:latin typeface="Calibri"/>
                <a:ea typeface="Calibri"/>
                <a:cs typeface="Calibri"/>
                <a:sym typeface="Calibri"/>
              </a:rPr>
              <a:t>If the client or site owner wants you to implement something that you don’t think is a good idea, tell him, and tell him why. </a:t>
            </a:r>
            <a:endParaRPr/>
          </a:p>
          <a:p>
            <a:pPr indent="-342900" lvl="0" marL="342900" marR="0" rtl="0" algn="just">
              <a:lnSpc>
                <a:spcPct val="80000"/>
              </a:lnSpc>
              <a:spcBef>
                <a:spcPts val="440"/>
              </a:spcBef>
              <a:spcAft>
                <a:spcPts val="0"/>
              </a:spcAft>
              <a:buClr>
                <a:srgbClr val="00B0F0"/>
              </a:buClr>
              <a:buSzPts val="2200"/>
              <a:buFont typeface="Arial"/>
              <a:buChar char="•"/>
            </a:pPr>
            <a:r>
              <a:rPr b="0" i="0" lang="en-US" sz="2200" u="none">
                <a:solidFill>
                  <a:srgbClr val="00B0F0"/>
                </a:solidFill>
                <a:latin typeface="Calibri"/>
                <a:ea typeface="Calibri"/>
                <a:cs typeface="Calibri"/>
                <a:sym typeface="Calibri"/>
              </a:rPr>
              <a:t>Be patient, and teach him a little about Web design. </a:t>
            </a:r>
            <a:endParaRPr/>
          </a:p>
          <a:p>
            <a:pPr indent="-342900" lvl="0" marL="342900" marR="0" rtl="0" algn="just">
              <a:lnSpc>
                <a:spcPct val="80000"/>
              </a:lnSpc>
              <a:spcBef>
                <a:spcPts val="440"/>
              </a:spcBef>
              <a:spcAft>
                <a:spcPts val="0"/>
              </a:spcAft>
              <a:buClr>
                <a:srgbClr val="FFC000"/>
              </a:buClr>
              <a:buSzPts val="2200"/>
              <a:buFont typeface="Arial"/>
              <a:buChar char="•"/>
            </a:pPr>
            <a:r>
              <a:rPr b="0" i="0" lang="en-US" sz="2200" u="none">
                <a:solidFill>
                  <a:srgbClr val="FFC000"/>
                </a:solidFill>
                <a:latin typeface="Calibri"/>
                <a:ea typeface="Calibri"/>
                <a:cs typeface="Calibri"/>
                <a:sym typeface="Calibri"/>
              </a:rPr>
              <a:t>If the client or site owner is insistent, and you don’t want to compromise, refer them to another Web designer. </a:t>
            </a:r>
            <a:endParaRPr/>
          </a:p>
          <a:p>
            <a:pPr indent="-342900" lvl="0" marL="342900" marR="0" rtl="0" algn="just">
              <a:lnSpc>
                <a:spcPct val="80000"/>
              </a:lnSpc>
              <a:spcBef>
                <a:spcPts val="440"/>
              </a:spcBef>
              <a:spcAft>
                <a:spcPts val="0"/>
              </a:spcAft>
              <a:buClr>
                <a:srgbClr val="00B0F0"/>
              </a:buClr>
              <a:buSzPts val="2200"/>
              <a:buFont typeface="Arial"/>
              <a:buChar char="•"/>
            </a:pPr>
            <a:r>
              <a:rPr b="0" i="0" lang="en-US" sz="2200" u="none">
                <a:solidFill>
                  <a:srgbClr val="00B0F0"/>
                </a:solidFill>
                <a:latin typeface="Calibri"/>
                <a:ea typeface="Calibri"/>
                <a:cs typeface="Calibri"/>
                <a:sym typeface="Calibri"/>
              </a:rPr>
              <a:t>It is not uncommon for Web designers to refer other Web designers. </a:t>
            </a:r>
            <a:endParaRPr/>
          </a:p>
          <a:p>
            <a:pPr indent="-342900" lvl="0" marL="342900" marR="0" rtl="0" algn="just">
              <a:lnSpc>
                <a:spcPct val="80000"/>
              </a:lnSpc>
              <a:spcBef>
                <a:spcPts val="440"/>
              </a:spcBef>
              <a:spcAft>
                <a:spcPts val="0"/>
              </a:spcAft>
              <a:buClr>
                <a:srgbClr val="FFC000"/>
              </a:buClr>
              <a:buSzPts val="2200"/>
              <a:buFont typeface="Arial"/>
              <a:buChar char="•"/>
            </a:pPr>
            <a:r>
              <a:rPr b="0" i="0" lang="en-US" sz="2200" u="none">
                <a:solidFill>
                  <a:srgbClr val="FFC000"/>
                </a:solidFill>
                <a:latin typeface="Calibri"/>
                <a:ea typeface="Calibri"/>
                <a:cs typeface="Calibri"/>
                <a:sym typeface="Calibri"/>
              </a:rPr>
              <a:t>As a matter of fact, it’s a good idea to build up working relationships with people whose style differs from yours</a:t>
            </a:r>
            <a:endParaRPr/>
          </a:p>
        </p:txBody>
      </p:sp>
      <p:sp>
        <p:nvSpPr>
          <p:cNvPr id="205" name="Google Shape;205;p16"/>
          <p:cNvSpPr/>
          <p:nvPr/>
        </p:nvSpPr>
        <p:spPr>
          <a:xfrm>
            <a:off x="0" y="5715000"/>
            <a:ext cx="914400" cy="1143000"/>
          </a:xfrm>
          <a:prstGeom prst="rtTriangle">
            <a:avLst/>
          </a:prstGeom>
          <a:gradFill>
            <a:gsLst>
              <a:gs pos="0">
                <a:srgbClr val="9B2D2A"/>
              </a:gs>
              <a:gs pos="80000">
                <a:srgbClr val="CB3D3A"/>
              </a:gs>
              <a:gs pos="100000">
                <a:srgbClr val="CE3B37"/>
              </a:gs>
            </a:gsLst>
            <a:lin ang="16200000" scaled="0"/>
          </a:gradFill>
          <a:ln cap="flat" cmpd="sng" w="9525">
            <a:solidFill>
              <a:srgbClr val="BE4B48"/>
            </a:solidFill>
            <a:prstDash val="solid"/>
            <a:miter lim="800000"/>
            <a:headEnd len="sm" w="sm" type="none"/>
            <a:tailEnd len="sm" w="sm" type="none"/>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a:solidFill>
                  <a:srgbClr val="FFFFFF"/>
                </a:solidFill>
                <a:latin typeface="Calibri"/>
                <a:ea typeface="Calibri"/>
                <a:cs typeface="Calibri"/>
                <a:sym typeface="Calibri"/>
              </a:rPr>
              <a:t>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7"/>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Calibri"/>
              <a:buNone/>
            </a:pPr>
            <a:r>
              <a:rPr b="1" i="0" lang="en-US" sz="4000" u="none">
                <a:solidFill>
                  <a:schemeClr val="lt1"/>
                </a:solidFill>
                <a:latin typeface="Calibri"/>
                <a:ea typeface="Calibri"/>
                <a:cs typeface="Calibri"/>
                <a:sym typeface="Calibri"/>
              </a:rPr>
              <a:t>Defining Goals (Clients vs. Users)</a:t>
            </a:r>
            <a:endParaRPr/>
          </a:p>
        </p:txBody>
      </p:sp>
      <p:sp>
        <p:nvSpPr>
          <p:cNvPr id="211" name="Google Shape;211;p17"/>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rgbClr val="FFC000"/>
              </a:buClr>
              <a:buSzPts val="2500"/>
              <a:buFont typeface="Arial"/>
              <a:buChar char="•"/>
            </a:pPr>
            <a:r>
              <a:rPr b="0" i="0" lang="en-US" sz="2500" u="none">
                <a:solidFill>
                  <a:srgbClr val="FFC000"/>
                </a:solidFill>
                <a:latin typeface="Calibri"/>
                <a:ea typeface="Calibri"/>
                <a:cs typeface="Calibri"/>
                <a:sym typeface="Calibri"/>
              </a:rPr>
              <a:t>You must define your goals when setting up a site. </a:t>
            </a:r>
            <a:endParaRPr/>
          </a:p>
          <a:p>
            <a:pPr indent="-342900" lvl="0" marL="342900" marR="0" rtl="0" algn="just">
              <a:lnSpc>
                <a:spcPct val="80000"/>
              </a:lnSpc>
              <a:spcBef>
                <a:spcPts val="500"/>
              </a:spcBef>
              <a:spcAft>
                <a:spcPts val="0"/>
              </a:spcAft>
              <a:buClr>
                <a:srgbClr val="00B0F0"/>
              </a:buClr>
              <a:buSzPts val="2500"/>
              <a:buFont typeface="Arial"/>
              <a:buChar char="•"/>
            </a:pPr>
            <a:r>
              <a:rPr b="0" i="0" lang="en-US" sz="2500" u="none">
                <a:solidFill>
                  <a:srgbClr val="00B0F0"/>
                </a:solidFill>
                <a:latin typeface="Calibri"/>
                <a:ea typeface="Calibri"/>
                <a:cs typeface="Calibri"/>
                <a:sym typeface="Calibri"/>
              </a:rPr>
              <a:t>First, ask your client or site owner what he expects the site to achieve for him.  </a:t>
            </a:r>
            <a:endParaRPr/>
          </a:p>
          <a:p>
            <a:pPr indent="-342900" lvl="0" marL="342900" marR="0" rtl="0" algn="just">
              <a:lnSpc>
                <a:spcPct val="80000"/>
              </a:lnSpc>
              <a:spcBef>
                <a:spcPts val="500"/>
              </a:spcBef>
              <a:spcAft>
                <a:spcPts val="0"/>
              </a:spcAft>
              <a:buClr>
                <a:srgbClr val="FFC000"/>
              </a:buClr>
              <a:buSzPts val="2500"/>
              <a:buFont typeface="Arial"/>
              <a:buChar char="•"/>
            </a:pPr>
            <a:r>
              <a:rPr b="0" i="0" lang="en-US" sz="2500" u="none">
                <a:solidFill>
                  <a:srgbClr val="FFC000"/>
                </a:solidFill>
                <a:latin typeface="Calibri"/>
                <a:ea typeface="Calibri"/>
                <a:cs typeface="Calibri"/>
                <a:sym typeface="Calibri"/>
              </a:rPr>
              <a:t>Next, ask yourself what users want out of the site. </a:t>
            </a:r>
            <a:endParaRPr/>
          </a:p>
          <a:p>
            <a:pPr indent="-342900" lvl="0" marL="342900" marR="0" rtl="0" algn="just">
              <a:lnSpc>
                <a:spcPct val="80000"/>
              </a:lnSpc>
              <a:spcBef>
                <a:spcPts val="500"/>
              </a:spcBef>
              <a:spcAft>
                <a:spcPts val="0"/>
              </a:spcAft>
              <a:buClr>
                <a:srgbClr val="00B0F0"/>
              </a:buClr>
              <a:buSzPts val="2500"/>
              <a:buFont typeface="Arial"/>
              <a:buChar char="•"/>
            </a:pPr>
            <a:r>
              <a:rPr b="0" i="0" lang="en-US" sz="2500" u="none">
                <a:solidFill>
                  <a:srgbClr val="00B0F0"/>
                </a:solidFill>
                <a:latin typeface="Calibri"/>
                <a:ea typeface="Calibri"/>
                <a:cs typeface="Calibri"/>
                <a:sym typeface="Calibri"/>
              </a:rPr>
              <a:t>Avoid becoming so wrapped up in giving the client or site owner what he wants that you forget to make the site user-friendly and useful</a:t>
            </a:r>
            <a:r>
              <a:rPr b="0" i="0" lang="en-US" sz="2500" u="none">
                <a:solidFill>
                  <a:srgbClr val="FFC000"/>
                </a:solidFill>
                <a:latin typeface="Calibri"/>
                <a:ea typeface="Calibri"/>
                <a:cs typeface="Calibri"/>
                <a:sym typeface="Calibri"/>
              </a:rPr>
              <a:t>. </a:t>
            </a:r>
            <a:endParaRPr/>
          </a:p>
          <a:p>
            <a:pPr indent="-342900" lvl="0" marL="342900" marR="0" rtl="0" algn="just">
              <a:lnSpc>
                <a:spcPct val="80000"/>
              </a:lnSpc>
              <a:spcBef>
                <a:spcPts val="500"/>
              </a:spcBef>
              <a:spcAft>
                <a:spcPts val="0"/>
              </a:spcAft>
              <a:buClr>
                <a:srgbClr val="FFC000"/>
              </a:buClr>
              <a:buSzPts val="2500"/>
              <a:buFont typeface="Arial"/>
              <a:buChar char="•"/>
            </a:pPr>
            <a:r>
              <a:rPr b="0" i="0" lang="en-US" sz="2500" u="none">
                <a:solidFill>
                  <a:srgbClr val="FFC000"/>
                </a:solidFill>
                <a:latin typeface="Calibri"/>
                <a:ea typeface="Calibri"/>
                <a:cs typeface="Calibri"/>
                <a:sym typeface="Calibri"/>
              </a:rPr>
              <a:t>Finally, create a site that satisfies both objectives.  </a:t>
            </a:r>
            <a:endParaRPr/>
          </a:p>
          <a:p>
            <a:pPr indent="-342900" lvl="0" marL="342900" marR="0" rtl="0" algn="just">
              <a:lnSpc>
                <a:spcPct val="80000"/>
              </a:lnSpc>
              <a:spcBef>
                <a:spcPts val="500"/>
              </a:spcBef>
              <a:spcAft>
                <a:spcPts val="0"/>
              </a:spcAft>
              <a:buClr>
                <a:srgbClr val="00B0F0"/>
              </a:buClr>
              <a:buSzPts val="2500"/>
              <a:buFont typeface="Arial"/>
              <a:buChar char="•"/>
            </a:pPr>
            <a:r>
              <a:rPr b="0" i="0" lang="en-US" sz="2500" u="none">
                <a:solidFill>
                  <a:srgbClr val="00B0F0"/>
                </a:solidFill>
                <a:latin typeface="Calibri"/>
                <a:ea typeface="Calibri"/>
                <a:cs typeface="Calibri"/>
                <a:sym typeface="Calibri"/>
              </a:rPr>
              <a:t>If the client or site owner’s ideas are not going to satisfy both objectives, patiently explain your ideas and remind your client or site owner that the happier his users are, the more successful his site will be.</a:t>
            </a:r>
            <a:endParaRPr/>
          </a:p>
          <a:p>
            <a:pPr indent="-184150" lvl="0" marL="342900" marR="0" rtl="0" algn="l">
              <a:spcBef>
                <a:spcPts val="500"/>
              </a:spcBef>
              <a:spcAft>
                <a:spcPts val="0"/>
              </a:spcAft>
              <a:buClr>
                <a:schemeClr val="lt1"/>
              </a:buClr>
              <a:buSzPts val="2500"/>
              <a:buFont typeface="Arial"/>
              <a:buNone/>
            </a:pPr>
            <a:r>
              <a:t/>
            </a:r>
            <a:endParaRPr b="0" i="0" sz="2500" u="none">
              <a:solidFill>
                <a:srgbClr val="00B0F0"/>
              </a:solidFill>
              <a:latin typeface="Calibri"/>
              <a:ea typeface="Calibri"/>
              <a:cs typeface="Calibri"/>
              <a:sym typeface="Calibri"/>
            </a:endParaRPr>
          </a:p>
        </p:txBody>
      </p:sp>
      <p:sp>
        <p:nvSpPr>
          <p:cNvPr id="212" name="Google Shape;212;p17"/>
          <p:cNvSpPr/>
          <p:nvPr/>
        </p:nvSpPr>
        <p:spPr>
          <a:xfrm>
            <a:off x="0" y="5715000"/>
            <a:ext cx="914400" cy="1143000"/>
          </a:xfrm>
          <a:prstGeom prst="rtTriangle">
            <a:avLst/>
          </a:prstGeom>
          <a:gradFill>
            <a:gsLst>
              <a:gs pos="0">
                <a:srgbClr val="9B2D2A"/>
              </a:gs>
              <a:gs pos="80000">
                <a:srgbClr val="CB3D3A"/>
              </a:gs>
              <a:gs pos="100000">
                <a:srgbClr val="CE3B37"/>
              </a:gs>
            </a:gsLst>
            <a:lin ang="16200000" scaled="0"/>
          </a:gradFill>
          <a:ln cap="flat" cmpd="sng" w="9525">
            <a:solidFill>
              <a:srgbClr val="BE4B48"/>
            </a:solidFill>
            <a:prstDash val="solid"/>
            <a:miter lim="800000"/>
            <a:headEnd len="sm" w="sm" type="none"/>
            <a:tailEnd len="sm" w="sm" type="none"/>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a:solidFill>
                  <a:srgbClr val="FFFFFF"/>
                </a:solidFill>
                <a:latin typeface="Calibri"/>
                <a:ea typeface="Calibri"/>
                <a:cs typeface="Calibri"/>
                <a:sym typeface="Calibri"/>
              </a:rPr>
              <a:t>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8"/>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Calibri"/>
              <a:buNone/>
            </a:pPr>
            <a:r>
              <a:rPr b="1" i="0" lang="en-US" sz="4000" u="none">
                <a:solidFill>
                  <a:schemeClr val="lt1"/>
                </a:solidFill>
                <a:latin typeface="Calibri"/>
                <a:ea typeface="Calibri"/>
                <a:cs typeface="Calibri"/>
                <a:sym typeface="Calibri"/>
              </a:rPr>
              <a:t>Ask Your Client or Site Owner What He/She Wants</a:t>
            </a:r>
            <a:endParaRPr/>
          </a:p>
        </p:txBody>
      </p:sp>
      <p:sp>
        <p:nvSpPr>
          <p:cNvPr id="218" name="Google Shape;218;p18"/>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rgbClr val="FFC000"/>
              </a:buClr>
              <a:buSzPts val="2200"/>
              <a:buFont typeface="Arial"/>
              <a:buChar char="•"/>
            </a:pPr>
            <a:r>
              <a:rPr b="0" i="0" lang="en-US" sz="2200" u="none">
                <a:solidFill>
                  <a:srgbClr val="FFC000"/>
                </a:solidFill>
                <a:latin typeface="Calibri"/>
                <a:ea typeface="Calibri"/>
                <a:cs typeface="Calibri"/>
                <a:sym typeface="Calibri"/>
              </a:rPr>
              <a:t>It is important to ask your client or site owner what he/she wants. </a:t>
            </a:r>
            <a:endParaRPr/>
          </a:p>
          <a:p>
            <a:pPr indent="-342900" lvl="0" marL="342900" marR="0" rtl="0" algn="just">
              <a:lnSpc>
                <a:spcPct val="80000"/>
              </a:lnSpc>
              <a:spcBef>
                <a:spcPts val="440"/>
              </a:spcBef>
              <a:spcAft>
                <a:spcPts val="0"/>
              </a:spcAft>
              <a:buClr>
                <a:srgbClr val="00B0F0"/>
              </a:buClr>
              <a:buSzPts val="2200"/>
              <a:buFont typeface="Arial"/>
              <a:buChar char="•"/>
            </a:pPr>
            <a:r>
              <a:rPr b="0" i="0" lang="en-US" sz="2200" u="none">
                <a:solidFill>
                  <a:srgbClr val="00B0F0"/>
                </a:solidFill>
                <a:latin typeface="Calibri"/>
                <a:ea typeface="Calibri"/>
                <a:cs typeface="Calibri"/>
                <a:sym typeface="Calibri"/>
              </a:rPr>
              <a:t>Many new Web designers assume that they know best. </a:t>
            </a:r>
            <a:endParaRPr/>
          </a:p>
          <a:p>
            <a:pPr indent="-342900" lvl="0" marL="342900" marR="0" rtl="0" algn="just">
              <a:lnSpc>
                <a:spcPct val="80000"/>
              </a:lnSpc>
              <a:spcBef>
                <a:spcPts val="440"/>
              </a:spcBef>
              <a:spcAft>
                <a:spcPts val="0"/>
              </a:spcAft>
              <a:buClr>
                <a:srgbClr val="FFC000"/>
              </a:buClr>
              <a:buSzPts val="2200"/>
              <a:buFont typeface="Arial"/>
              <a:buChar char="•"/>
            </a:pPr>
            <a:r>
              <a:rPr b="0" i="0" lang="en-US" sz="2200" u="none">
                <a:solidFill>
                  <a:srgbClr val="FFC000"/>
                </a:solidFill>
                <a:latin typeface="Calibri"/>
                <a:ea typeface="Calibri"/>
                <a:cs typeface="Calibri"/>
                <a:sym typeface="Calibri"/>
              </a:rPr>
              <a:t>That may be true, but if the client or site owner doesn’t like what you’ve done, he won’t sign your paycheck. </a:t>
            </a:r>
            <a:endParaRPr/>
          </a:p>
          <a:p>
            <a:pPr indent="-342900" lvl="0" marL="342900" marR="0" rtl="0" algn="just">
              <a:lnSpc>
                <a:spcPct val="80000"/>
              </a:lnSpc>
              <a:spcBef>
                <a:spcPts val="440"/>
              </a:spcBef>
              <a:spcAft>
                <a:spcPts val="0"/>
              </a:spcAft>
              <a:buClr>
                <a:srgbClr val="00B0F0"/>
              </a:buClr>
              <a:buSzPts val="2200"/>
              <a:buFont typeface="Arial"/>
              <a:buChar char="•"/>
            </a:pPr>
            <a:r>
              <a:rPr b="0" i="0" lang="en-US" sz="2200" u="none">
                <a:solidFill>
                  <a:srgbClr val="00B0F0"/>
                </a:solidFill>
                <a:latin typeface="Calibri"/>
                <a:ea typeface="Calibri"/>
                <a:cs typeface="Calibri"/>
                <a:sym typeface="Calibri"/>
              </a:rPr>
              <a:t>The following questionnaire covers all of the basic questions (and some of the not-so-basic ones) that you should ask your client or site owner. </a:t>
            </a:r>
            <a:endParaRPr/>
          </a:p>
          <a:p>
            <a:pPr indent="-342900" lvl="0" marL="342900" marR="0" rtl="0" algn="just">
              <a:lnSpc>
                <a:spcPct val="80000"/>
              </a:lnSpc>
              <a:spcBef>
                <a:spcPts val="440"/>
              </a:spcBef>
              <a:spcAft>
                <a:spcPts val="0"/>
              </a:spcAft>
              <a:buClr>
                <a:srgbClr val="FFC000"/>
              </a:buClr>
              <a:buSzPts val="2200"/>
              <a:buFont typeface="Arial"/>
              <a:buChar char="•"/>
            </a:pPr>
            <a:r>
              <a:rPr b="0" i="0" lang="en-US" sz="2200" u="none">
                <a:solidFill>
                  <a:srgbClr val="FFC000"/>
                </a:solidFill>
                <a:latin typeface="Calibri"/>
                <a:ea typeface="Calibri"/>
                <a:cs typeface="Calibri"/>
                <a:sym typeface="Calibri"/>
              </a:rPr>
              <a:t>These questions will set you down the right path, and make sure that you achieve the goals—even hidden ones—of the project.  </a:t>
            </a:r>
            <a:endParaRPr/>
          </a:p>
          <a:p>
            <a:pPr indent="-342900" lvl="0" marL="342900" marR="0" rtl="0" algn="just">
              <a:lnSpc>
                <a:spcPct val="80000"/>
              </a:lnSpc>
              <a:spcBef>
                <a:spcPts val="440"/>
              </a:spcBef>
              <a:spcAft>
                <a:spcPts val="0"/>
              </a:spcAft>
              <a:buClr>
                <a:srgbClr val="00B0F0"/>
              </a:buClr>
              <a:buSzPts val="2200"/>
              <a:buFont typeface="Arial"/>
              <a:buChar char="•"/>
            </a:pPr>
            <a:r>
              <a:rPr b="0" i="0" lang="en-US" sz="2200" u="none">
                <a:solidFill>
                  <a:srgbClr val="00B0F0"/>
                </a:solidFill>
                <a:latin typeface="Calibri"/>
                <a:ea typeface="Calibri"/>
                <a:cs typeface="Calibri"/>
                <a:sym typeface="Calibri"/>
              </a:rPr>
              <a:t>These questions should be asked before beginning </a:t>
            </a:r>
            <a:r>
              <a:rPr b="0" i="1" lang="en-US" sz="2200" u="none">
                <a:solidFill>
                  <a:srgbClr val="00B0F0"/>
                </a:solidFill>
                <a:latin typeface="Calibri"/>
                <a:ea typeface="Calibri"/>
                <a:cs typeface="Calibri"/>
                <a:sym typeface="Calibri"/>
              </a:rPr>
              <a:t>every</a:t>
            </a:r>
            <a:r>
              <a:rPr b="0" i="0" lang="en-US" sz="2200" u="none">
                <a:solidFill>
                  <a:srgbClr val="00B0F0"/>
                </a:solidFill>
                <a:latin typeface="Calibri"/>
                <a:ea typeface="Calibri"/>
                <a:cs typeface="Calibri"/>
                <a:sym typeface="Calibri"/>
              </a:rPr>
              <a:t> project you undertake, whether the site is for a small business client, a corporate intranet, or even for yourself. </a:t>
            </a:r>
            <a:endParaRPr/>
          </a:p>
          <a:p>
            <a:pPr indent="-342900" lvl="0" marL="342900" marR="0" rtl="0" algn="just">
              <a:lnSpc>
                <a:spcPct val="80000"/>
              </a:lnSpc>
              <a:spcBef>
                <a:spcPts val="440"/>
              </a:spcBef>
              <a:spcAft>
                <a:spcPts val="0"/>
              </a:spcAft>
              <a:buClr>
                <a:srgbClr val="FFC000"/>
              </a:buClr>
              <a:buSzPts val="2200"/>
              <a:buFont typeface="Arial"/>
              <a:buChar char="•"/>
            </a:pPr>
            <a:r>
              <a:rPr b="0" i="0" lang="en-US" sz="2200" u="none">
                <a:solidFill>
                  <a:srgbClr val="FFC000"/>
                </a:solidFill>
                <a:latin typeface="Calibri"/>
                <a:ea typeface="Calibri"/>
                <a:cs typeface="Calibri"/>
                <a:sym typeface="Calibri"/>
              </a:rPr>
              <a:t>Don’t just ask the questions, </a:t>
            </a:r>
            <a:r>
              <a:rPr b="0" i="1" lang="en-US" sz="2200" u="none">
                <a:solidFill>
                  <a:srgbClr val="FFC000"/>
                </a:solidFill>
                <a:latin typeface="Calibri"/>
                <a:ea typeface="Calibri"/>
                <a:cs typeface="Calibri"/>
                <a:sym typeface="Calibri"/>
              </a:rPr>
              <a:t>write down the answers</a:t>
            </a:r>
            <a:endParaRPr b="0" i="0" sz="2200" u="none">
              <a:solidFill>
                <a:srgbClr val="FFC000"/>
              </a:solidFill>
              <a:latin typeface="Calibri"/>
              <a:ea typeface="Calibri"/>
              <a:cs typeface="Calibri"/>
              <a:sym typeface="Calibri"/>
            </a:endParaRPr>
          </a:p>
          <a:p>
            <a:pPr indent="-203200" lvl="0" marL="342900" marR="0" rtl="0" algn="l">
              <a:spcBef>
                <a:spcPts val="440"/>
              </a:spcBef>
              <a:spcAft>
                <a:spcPts val="0"/>
              </a:spcAft>
              <a:buClr>
                <a:schemeClr val="lt1"/>
              </a:buClr>
              <a:buSzPts val="2200"/>
              <a:buFont typeface="Arial"/>
              <a:buNone/>
            </a:pPr>
            <a:r>
              <a:t/>
            </a:r>
            <a:endParaRPr b="0" i="0" sz="2200" u="none">
              <a:solidFill>
                <a:srgbClr val="FFC000"/>
              </a:solidFill>
              <a:latin typeface="Calibri"/>
              <a:ea typeface="Calibri"/>
              <a:cs typeface="Calibri"/>
              <a:sym typeface="Calibri"/>
            </a:endParaRPr>
          </a:p>
        </p:txBody>
      </p:sp>
      <p:sp>
        <p:nvSpPr>
          <p:cNvPr id="219" name="Google Shape;219;p18"/>
          <p:cNvSpPr/>
          <p:nvPr/>
        </p:nvSpPr>
        <p:spPr>
          <a:xfrm>
            <a:off x="0" y="5715000"/>
            <a:ext cx="914400" cy="1143000"/>
          </a:xfrm>
          <a:prstGeom prst="rtTriangle">
            <a:avLst/>
          </a:prstGeom>
          <a:gradFill>
            <a:gsLst>
              <a:gs pos="0">
                <a:srgbClr val="9B2D2A"/>
              </a:gs>
              <a:gs pos="80000">
                <a:srgbClr val="CB3D3A"/>
              </a:gs>
              <a:gs pos="100000">
                <a:srgbClr val="CE3B37"/>
              </a:gs>
            </a:gsLst>
            <a:lin ang="16200000" scaled="0"/>
          </a:gradFill>
          <a:ln cap="flat" cmpd="sng" w="9525">
            <a:solidFill>
              <a:srgbClr val="BE4B48"/>
            </a:solidFill>
            <a:prstDash val="solid"/>
            <a:miter lim="800000"/>
            <a:headEnd len="sm" w="sm" type="none"/>
            <a:tailEnd len="sm" w="sm" type="none"/>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a:solidFill>
                  <a:srgbClr val="FFFFFF"/>
                </a:solidFill>
                <a:latin typeface="Calibri"/>
                <a:ea typeface="Calibri"/>
                <a:cs typeface="Calibri"/>
                <a:sym typeface="Calibri"/>
              </a:rPr>
              <a:t>4</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19"/>
          <p:cNvPicPr preferRelativeResize="0"/>
          <p:nvPr/>
        </p:nvPicPr>
        <p:blipFill rotWithShape="1">
          <a:blip r:embed="rId3">
            <a:alphaModFix/>
          </a:blip>
          <a:srcRect b="13280" l="28124" r="28125" t="22656"/>
          <a:stretch/>
        </p:blipFill>
        <p:spPr>
          <a:xfrm>
            <a:off x="1524000" y="304800"/>
            <a:ext cx="5334000" cy="6248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Calibri"/>
              <a:buNone/>
            </a:pPr>
            <a:r>
              <a:rPr b="1" i="0" lang="en-US" sz="4400" u="none">
                <a:solidFill>
                  <a:schemeClr val="lt1"/>
                </a:solidFill>
                <a:latin typeface="Calibri"/>
                <a:ea typeface="Calibri"/>
                <a:cs typeface="Calibri"/>
                <a:sym typeface="Calibri"/>
              </a:rPr>
              <a:t>Definition of Internet</a:t>
            </a:r>
            <a:endParaRPr/>
          </a:p>
        </p:txBody>
      </p:sp>
      <p:sp>
        <p:nvSpPr>
          <p:cNvPr id="113" name="Google Shape;113;p2"/>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FFC000"/>
              </a:buClr>
              <a:buSzPts val="3200"/>
              <a:buFont typeface="Arial"/>
              <a:buChar char="•"/>
            </a:pPr>
            <a:r>
              <a:rPr b="0" i="0" lang="en-US" sz="3200" u="none" cap="none" strike="noStrike">
                <a:solidFill>
                  <a:srgbClr val="FFC000"/>
                </a:solidFill>
                <a:latin typeface="Calibri"/>
                <a:ea typeface="Calibri"/>
                <a:cs typeface="Calibri"/>
                <a:sym typeface="Calibri"/>
              </a:rPr>
              <a:t>A collection of computers that are all connected to each other. </a:t>
            </a:r>
            <a:endParaRPr/>
          </a:p>
          <a:p>
            <a:pPr indent="-342900" lvl="0" marL="342900" marR="0" rtl="0" algn="just">
              <a:lnSpc>
                <a:spcPct val="100000"/>
              </a:lnSpc>
              <a:spcBef>
                <a:spcPts val="640"/>
              </a:spcBef>
              <a:spcAft>
                <a:spcPts val="0"/>
              </a:spcAft>
              <a:buClr>
                <a:srgbClr val="00B0F0"/>
              </a:buClr>
              <a:buSzPts val="3200"/>
              <a:buFont typeface="Arial"/>
              <a:buChar char="•"/>
            </a:pPr>
            <a:r>
              <a:rPr b="0" i="0" lang="en-US" sz="3200" u="none" cap="none" strike="noStrike">
                <a:solidFill>
                  <a:srgbClr val="00B0F0"/>
                </a:solidFill>
                <a:latin typeface="Calibri"/>
                <a:ea typeface="Calibri"/>
                <a:cs typeface="Calibri"/>
                <a:sym typeface="Calibri"/>
              </a:rPr>
              <a:t>It also referred to the computers that are connected to each other and can be accessed in the worldwide. </a:t>
            </a:r>
            <a:endParaRPr/>
          </a:p>
          <a:p>
            <a:pPr indent="-342900" lvl="0" marL="342900" marR="0" rtl="0" algn="just">
              <a:lnSpc>
                <a:spcPct val="100000"/>
              </a:lnSpc>
              <a:spcBef>
                <a:spcPts val="640"/>
              </a:spcBef>
              <a:spcAft>
                <a:spcPts val="0"/>
              </a:spcAft>
              <a:buClr>
                <a:srgbClr val="FFC000"/>
              </a:buClr>
              <a:buSzPts val="3200"/>
              <a:buFont typeface="Arial"/>
              <a:buChar char="•"/>
            </a:pPr>
            <a:r>
              <a:rPr b="0" i="0" lang="en-US" sz="3200" u="none" cap="none" strike="noStrike">
                <a:solidFill>
                  <a:srgbClr val="FFC000"/>
                </a:solidFill>
                <a:latin typeface="Calibri"/>
                <a:ea typeface="Calibri"/>
                <a:cs typeface="Calibri"/>
                <a:sym typeface="Calibri"/>
              </a:rPr>
              <a:t>Internet is a special name which refers to computer network developed using networking protocol known as TCP/IP.</a:t>
            </a:r>
            <a:endParaRPr/>
          </a:p>
          <a:p>
            <a:pPr indent="-139700" lvl="0" marL="342900" marR="0" rtl="0" algn="l">
              <a:spcBef>
                <a:spcPts val="640"/>
              </a:spcBef>
              <a:spcAft>
                <a:spcPts val="0"/>
              </a:spcAft>
              <a:buClr>
                <a:schemeClr val="lt1"/>
              </a:buClr>
              <a:buSzPts val="3200"/>
              <a:buFont typeface="Arial"/>
              <a:buNone/>
            </a:pPr>
            <a:r>
              <a:t/>
            </a:r>
            <a:endParaRPr b="0" i="0" sz="3200" u="none">
              <a:solidFill>
                <a:srgbClr val="FFC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0"/>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Calibri"/>
              <a:buNone/>
            </a:pPr>
            <a:r>
              <a:rPr b="1" i="0" lang="en-US" sz="4400" u="none">
                <a:solidFill>
                  <a:schemeClr val="lt1"/>
                </a:solidFill>
                <a:latin typeface="Calibri"/>
                <a:ea typeface="Calibri"/>
                <a:cs typeface="Calibri"/>
                <a:sym typeface="Calibri"/>
              </a:rPr>
              <a:t>Build a Site Map</a:t>
            </a:r>
            <a:endParaRPr/>
          </a:p>
        </p:txBody>
      </p:sp>
      <p:sp>
        <p:nvSpPr>
          <p:cNvPr id="230" name="Google Shape;230;p20"/>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FFC000"/>
              </a:buClr>
              <a:buSzPts val="3200"/>
              <a:buFont typeface="Arial"/>
              <a:buChar char="•"/>
            </a:pPr>
            <a:r>
              <a:rPr b="0" i="0" lang="en-US" sz="3200" u="none">
                <a:solidFill>
                  <a:srgbClr val="FFC000"/>
                </a:solidFill>
                <a:latin typeface="Calibri"/>
                <a:ea typeface="Calibri"/>
                <a:cs typeface="Calibri"/>
                <a:sym typeface="Calibri"/>
              </a:rPr>
              <a:t>It is imperative that you lay out the entire structure of the site before you begin work. </a:t>
            </a:r>
            <a:endParaRPr/>
          </a:p>
          <a:p>
            <a:pPr indent="-342900" lvl="0" marL="342900" marR="0" rtl="0" algn="just">
              <a:lnSpc>
                <a:spcPct val="100000"/>
              </a:lnSpc>
              <a:spcBef>
                <a:spcPts val="640"/>
              </a:spcBef>
              <a:spcAft>
                <a:spcPts val="0"/>
              </a:spcAft>
              <a:buClr>
                <a:srgbClr val="00B0F0"/>
              </a:buClr>
              <a:buSzPts val="3200"/>
              <a:buFont typeface="Arial"/>
              <a:buChar char="•"/>
            </a:pPr>
            <a:r>
              <a:rPr b="0" i="0" lang="en-US" sz="3200" u="none">
                <a:solidFill>
                  <a:srgbClr val="00B0F0"/>
                </a:solidFill>
                <a:latin typeface="Calibri"/>
                <a:ea typeface="Calibri"/>
                <a:cs typeface="Calibri"/>
                <a:sym typeface="Calibri"/>
              </a:rPr>
              <a:t>Your site must be easy to navigate, and important pages cannot be buried too deep. </a:t>
            </a:r>
            <a:endParaRPr/>
          </a:p>
          <a:p>
            <a:pPr indent="-342900" lvl="0" marL="342900" marR="0" rtl="0" algn="just">
              <a:lnSpc>
                <a:spcPct val="100000"/>
              </a:lnSpc>
              <a:spcBef>
                <a:spcPts val="640"/>
              </a:spcBef>
              <a:spcAft>
                <a:spcPts val="0"/>
              </a:spcAft>
              <a:buClr>
                <a:srgbClr val="FFC000"/>
              </a:buClr>
              <a:buSzPts val="3200"/>
              <a:buFont typeface="Arial"/>
              <a:buChar char="•"/>
            </a:pPr>
            <a:r>
              <a:rPr b="0" i="0" lang="en-US" sz="3200" u="none">
                <a:solidFill>
                  <a:srgbClr val="FFC000"/>
                </a:solidFill>
                <a:latin typeface="Calibri"/>
                <a:ea typeface="Calibri"/>
                <a:cs typeface="Calibri"/>
                <a:sym typeface="Calibri"/>
              </a:rPr>
              <a:t>You can build a site map with any software</a:t>
            </a:r>
            <a:endParaRPr/>
          </a:p>
          <a:p>
            <a:pPr indent="-139700" lvl="0" marL="342900" marR="0" rtl="0" algn="l">
              <a:spcBef>
                <a:spcPts val="640"/>
              </a:spcBef>
              <a:spcAft>
                <a:spcPts val="0"/>
              </a:spcAft>
              <a:buClr>
                <a:schemeClr val="lt1"/>
              </a:buClr>
              <a:buSzPts val="3200"/>
              <a:buFont typeface="Arial"/>
              <a:buNone/>
            </a:pPr>
            <a:r>
              <a:t/>
            </a:r>
            <a:endParaRPr b="0" i="0" sz="3200" u="none">
              <a:solidFill>
                <a:srgbClr val="FFC000"/>
              </a:solidFill>
              <a:latin typeface="Calibri"/>
              <a:ea typeface="Calibri"/>
              <a:cs typeface="Calibri"/>
              <a:sym typeface="Calibri"/>
            </a:endParaRPr>
          </a:p>
        </p:txBody>
      </p:sp>
      <p:sp>
        <p:nvSpPr>
          <p:cNvPr id="231" name="Google Shape;231;p20"/>
          <p:cNvSpPr/>
          <p:nvPr/>
        </p:nvSpPr>
        <p:spPr>
          <a:xfrm>
            <a:off x="0" y="5715000"/>
            <a:ext cx="914400" cy="1143000"/>
          </a:xfrm>
          <a:prstGeom prst="rtTriangle">
            <a:avLst/>
          </a:prstGeom>
          <a:gradFill>
            <a:gsLst>
              <a:gs pos="0">
                <a:srgbClr val="9B2D2A"/>
              </a:gs>
              <a:gs pos="80000">
                <a:srgbClr val="CB3D3A"/>
              </a:gs>
              <a:gs pos="100000">
                <a:srgbClr val="CE3B37"/>
              </a:gs>
            </a:gsLst>
            <a:lin ang="16200000" scaled="0"/>
          </a:gradFill>
          <a:ln cap="flat" cmpd="sng" w="9525">
            <a:solidFill>
              <a:srgbClr val="BE4B48"/>
            </a:solidFill>
            <a:prstDash val="solid"/>
            <a:miter lim="800000"/>
            <a:headEnd len="sm" w="sm" type="none"/>
            <a:tailEnd len="sm" w="sm" type="none"/>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a:solidFill>
                  <a:srgbClr val="FFFFFF"/>
                </a:solidFill>
                <a:latin typeface="Calibri"/>
                <a:ea typeface="Calibri"/>
                <a:cs typeface="Calibri"/>
                <a:sym typeface="Calibri"/>
              </a:rPr>
              <a:t>5</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1"/>
          <p:cNvSpPr txBox="1"/>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237" name="Google Shape;237;p21"/>
          <p:cNvGrpSpPr/>
          <p:nvPr/>
        </p:nvGrpSpPr>
        <p:grpSpPr>
          <a:xfrm>
            <a:off x="457200" y="762000"/>
            <a:ext cx="6858000" cy="4419600"/>
            <a:chOff x="1645" y="1311"/>
            <a:chExt cx="11108" cy="2690"/>
          </a:xfrm>
        </p:grpSpPr>
        <p:cxnSp>
          <p:nvCxnSpPr>
            <p:cNvPr id="238" name="Google Shape;238;p21"/>
            <p:cNvCxnSpPr/>
            <p:nvPr/>
          </p:nvCxnSpPr>
          <p:spPr>
            <a:xfrm flipH="1" rot="5400000">
              <a:off x="9620" y="2509"/>
              <a:ext cx="223" cy="1265"/>
            </a:xfrm>
            <a:prstGeom prst="bentConnector3">
              <a:avLst>
                <a:gd fmla="val 1077947" name="adj1"/>
              </a:avLst>
            </a:prstGeom>
            <a:solidFill>
              <a:srgbClr val="FFFFFF"/>
            </a:solidFill>
            <a:ln cap="flat" cmpd="sng" w="28575">
              <a:solidFill>
                <a:srgbClr val="540000"/>
              </a:solidFill>
              <a:prstDash val="solid"/>
              <a:miter lim="800000"/>
              <a:headEnd len="med" w="med" type="none"/>
              <a:tailEnd len="med" w="med" type="none"/>
            </a:ln>
          </p:spPr>
        </p:cxnSp>
        <p:cxnSp>
          <p:nvCxnSpPr>
            <p:cNvPr id="239" name="Google Shape;239;p21"/>
            <p:cNvCxnSpPr/>
            <p:nvPr/>
          </p:nvCxnSpPr>
          <p:spPr>
            <a:xfrm rot="-5400000">
              <a:off x="8354" y="2508"/>
              <a:ext cx="223" cy="1267"/>
            </a:xfrm>
            <a:prstGeom prst="bentConnector3">
              <a:avLst>
                <a:gd fmla="val 1077947" name="adj1"/>
              </a:avLst>
            </a:prstGeom>
            <a:solidFill>
              <a:srgbClr val="FFFFFF"/>
            </a:solidFill>
            <a:ln cap="flat" cmpd="sng" w="28575">
              <a:solidFill>
                <a:srgbClr val="540000"/>
              </a:solidFill>
              <a:prstDash val="solid"/>
              <a:miter lim="800000"/>
              <a:headEnd len="med" w="med" type="none"/>
              <a:tailEnd len="med" w="med" type="none"/>
            </a:ln>
          </p:spPr>
        </p:cxnSp>
        <p:cxnSp>
          <p:nvCxnSpPr>
            <p:cNvPr id="240" name="Google Shape;240;p21"/>
            <p:cNvCxnSpPr/>
            <p:nvPr/>
          </p:nvCxnSpPr>
          <p:spPr>
            <a:xfrm flipH="1" rot="5400000">
              <a:off x="4555" y="2509"/>
              <a:ext cx="223" cy="1265"/>
            </a:xfrm>
            <a:prstGeom prst="bentConnector3">
              <a:avLst>
                <a:gd fmla="val 1077947" name="adj1"/>
              </a:avLst>
            </a:prstGeom>
            <a:solidFill>
              <a:srgbClr val="FFFFFF"/>
            </a:solidFill>
            <a:ln cap="flat" cmpd="sng" w="28575">
              <a:solidFill>
                <a:srgbClr val="540000"/>
              </a:solidFill>
              <a:prstDash val="solid"/>
              <a:miter lim="800000"/>
              <a:headEnd len="med" w="med" type="none"/>
              <a:tailEnd len="med" w="med" type="none"/>
            </a:ln>
          </p:spPr>
        </p:cxnSp>
        <p:cxnSp>
          <p:nvCxnSpPr>
            <p:cNvPr id="241" name="Google Shape;241;p21"/>
            <p:cNvCxnSpPr/>
            <p:nvPr/>
          </p:nvCxnSpPr>
          <p:spPr>
            <a:xfrm rot="-5400000">
              <a:off x="3290" y="2509"/>
              <a:ext cx="223" cy="1265"/>
            </a:xfrm>
            <a:prstGeom prst="bentConnector3">
              <a:avLst>
                <a:gd fmla="val 1077947" name="adj1"/>
              </a:avLst>
            </a:prstGeom>
            <a:solidFill>
              <a:srgbClr val="FFFFFF"/>
            </a:solidFill>
            <a:ln cap="flat" cmpd="sng" w="28575">
              <a:solidFill>
                <a:srgbClr val="540000"/>
              </a:solidFill>
              <a:prstDash val="solid"/>
              <a:miter lim="800000"/>
              <a:headEnd len="med" w="med" type="none"/>
              <a:tailEnd len="med" w="med" type="none"/>
            </a:ln>
          </p:spPr>
        </p:cxnSp>
        <p:cxnSp>
          <p:nvCxnSpPr>
            <p:cNvPr id="242" name="Google Shape;242;p21"/>
            <p:cNvCxnSpPr/>
            <p:nvPr/>
          </p:nvCxnSpPr>
          <p:spPr>
            <a:xfrm flipH="1" rot="5400000">
              <a:off x="9621" y="271"/>
              <a:ext cx="223" cy="3798"/>
            </a:xfrm>
            <a:prstGeom prst="bentConnector3">
              <a:avLst>
                <a:gd fmla="val 642562" name="adj1"/>
              </a:avLst>
            </a:prstGeom>
            <a:solidFill>
              <a:srgbClr val="FFFFFF"/>
            </a:solidFill>
            <a:ln cap="flat" cmpd="sng" w="28575">
              <a:solidFill>
                <a:srgbClr val="540000"/>
              </a:solidFill>
              <a:prstDash val="solid"/>
              <a:miter lim="800000"/>
              <a:headEnd len="med" w="med" type="none"/>
              <a:tailEnd len="med" w="med" type="none"/>
            </a:ln>
          </p:spPr>
        </p:cxnSp>
        <p:cxnSp>
          <p:nvCxnSpPr>
            <p:cNvPr id="243" name="Google Shape;243;p21"/>
            <p:cNvCxnSpPr/>
            <p:nvPr/>
          </p:nvCxnSpPr>
          <p:spPr>
            <a:xfrm flipH="1" rot="5400000">
              <a:off x="8355" y="1538"/>
              <a:ext cx="223" cy="1265"/>
            </a:xfrm>
            <a:prstGeom prst="bentConnector3">
              <a:avLst>
                <a:gd fmla="val 642786" name="adj1"/>
              </a:avLst>
            </a:prstGeom>
            <a:solidFill>
              <a:srgbClr val="FFFFFF"/>
            </a:solidFill>
            <a:ln cap="flat" cmpd="sng" w="28575">
              <a:solidFill>
                <a:srgbClr val="540000"/>
              </a:solidFill>
              <a:prstDash val="solid"/>
              <a:miter lim="800000"/>
              <a:headEnd len="med" w="med" type="none"/>
              <a:tailEnd len="med" w="med" type="none"/>
            </a:ln>
          </p:spPr>
        </p:cxnSp>
        <p:cxnSp>
          <p:nvCxnSpPr>
            <p:cNvPr id="244" name="Google Shape;244;p21"/>
            <p:cNvCxnSpPr/>
            <p:nvPr/>
          </p:nvCxnSpPr>
          <p:spPr>
            <a:xfrm rot="-5400000">
              <a:off x="5822" y="270"/>
              <a:ext cx="223" cy="3800"/>
            </a:xfrm>
            <a:prstGeom prst="bentConnector3">
              <a:avLst>
                <a:gd fmla="val 642562" name="adj1"/>
              </a:avLst>
            </a:prstGeom>
            <a:solidFill>
              <a:srgbClr val="FFFFFF"/>
            </a:solidFill>
            <a:ln cap="flat" cmpd="sng" w="28575">
              <a:solidFill>
                <a:srgbClr val="540000"/>
              </a:solidFill>
              <a:prstDash val="solid"/>
              <a:miter lim="800000"/>
              <a:headEnd len="med" w="med" type="none"/>
              <a:tailEnd len="med" w="med" type="none"/>
            </a:ln>
          </p:spPr>
        </p:cxnSp>
        <p:sp>
          <p:nvSpPr>
            <p:cNvPr id="245" name="Google Shape;245;p21"/>
            <p:cNvSpPr/>
            <p:nvPr/>
          </p:nvSpPr>
          <p:spPr>
            <a:xfrm>
              <a:off x="6710" y="1311"/>
              <a:ext cx="2245" cy="748"/>
            </a:xfrm>
            <a:prstGeom prst="roundRect">
              <a:avLst>
                <a:gd fmla="val 16667" name="adj"/>
              </a:avLst>
            </a:prstGeom>
            <a:gradFill>
              <a:gsLst>
                <a:gs pos="0">
                  <a:srgbClr val="F9F67F"/>
                </a:gs>
                <a:gs pos="100000">
                  <a:srgbClr val="FFCC00"/>
                </a:gs>
              </a:gsLst>
              <a:lin ang="5400000" scaled="0"/>
            </a:gradFill>
            <a:ln cap="flat" cmpd="sng" w="9525">
              <a:solidFill>
                <a:srgbClr val="800000"/>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900"/>
                <a:buFont typeface="Arial"/>
                <a:buNone/>
              </a:pPr>
              <a:r>
                <a:rPr b="0" i="0" lang="en-US" sz="900" u="none">
                  <a:solidFill>
                    <a:schemeClr val="lt1"/>
                  </a:solidFill>
                  <a:latin typeface="Arial"/>
                  <a:ea typeface="Arial"/>
                  <a:cs typeface="Arial"/>
                  <a:sym typeface="Arial"/>
                </a:rPr>
                <a:t>HOME</a:t>
              </a:r>
              <a:endParaRPr/>
            </a:p>
          </p:txBody>
        </p:sp>
        <p:sp>
          <p:nvSpPr>
            <p:cNvPr id="246" name="Google Shape;246;p21"/>
            <p:cNvSpPr/>
            <p:nvPr/>
          </p:nvSpPr>
          <p:spPr>
            <a:xfrm>
              <a:off x="2911" y="2282"/>
              <a:ext cx="2245" cy="748"/>
            </a:xfrm>
            <a:prstGeom prst="roundRect">
              <a:avLst>
                <a:gd fmla="val 16667" name="adj"/>
              </a:avLst>
            </a:prstGeom>
            <a:gradFill>
              <a:gsLst>
                <a:gs pos="0">
                  <a:srgbClr val="FF9933"/>
                </a:gs>
                <a:gs pos="100000">
                  <a:srgbClr val="FF6600"/>
                </a:gs>
              </a:gsLst>
              <a:lin ang="5400000" scaled="0"/>
            </a:gradFill>
            <a:ln cap="flat" cmpd="sng" w="9525">
              <a:solidFill>
                <a:srgbClr val="800000"/>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900"/>
                <a:buFont typeface="Arial"/>
                <a:buNone/>
              </a:pPr>
              <a:r>
                <a:rPr b="0" i="0" lang="en-US" sz="900" u="none">
                  <a:solidFill>
                    <a:schemeClr val="lt1"/>
                  </a:solidFill>
                  <a:latin typeface="Arial"/>
                  <a:ea typeface="Arial"/>
                  <a:cs typeface="Arial"/>
                  <a:sym typeface="Arial"/>
                </a:rPr>
                <a:t>COMPANY</a:t>
              </a:r>
              <a:endParaRPr/>
            </a:p>
          </p:txBody>
        </p:sp>
        <p:sp>
          <p:nvSpPr>
            <p:cNvPr id="247" name="Google Shape;247;p21"/>
            <p:cNvSpPr/>
            <p:nvPr/>
          </p:nvSpPr>
          <p:spPr>
            <a:xfrm>
              <a:off x="7975" y="2282"/>
              <a:ext cx="2245" cy="748"/>
            </a:xfrm>
            <a:prstGeom prst="roundRect">
              <a:avLst>
                <a:gd fmla="val 16667" name="adj"/>
              </a:avLst>
            </a:prstGeom>
            <a:gradFill>
              <a:gsLst>
                <a:gs pos="0">
                  <a:srgbClr val="FF9933"/>
                </a:gs>
                <a:gs pos="100000">
                  <a:srgbClr val="FF6600"/>
                </a:gs>
              </a:gsLst>
              <a:lin ang="5400000" scaled="0"/>
            </a:gradFill>
            <a:ln cap="flat" cmpd="sng" w="9525">
              <a:solidFill>
                <a:srgbClr val="800000"/>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900"/>
                <a:buFont typeface="Arial"/>
                <a:buNone/>
              </a:pPr>
              <a:r>
                <a:rPr b="0" i="0" lang="en-US" sz="900" u="none">
                  <a:solidFill>
                    <a:schemeClr val="lt1"/>
                  </a:solidFill>
                  <a:latin typeface="Arial"/>
                  <a:ea typeface="Arial"/>
                  <a:cs typeface="Arial"/>
                  <a:sym typeface="Arial"/>
                </a:rPr>
                <a:t>PRODUCT</a:t>
              </a:r>
              <a:endParaRPr/>
            </a:p>
          </p:txBody>
        </p:sp>
        <p:sp>
          <p:nvSpPr>
            <p:cNvPr id="248" name="Google Shape;248;p21"/>
            <p:cNvSpPr/>
            <p:nvPr/>
          </p:nvSpPr>
          <p:spPr>
            <a:xfrm>
              <a:off x="10508" y="2282"/>
              <a:ext cx="2245" cy="748"/>
            </a:xfrm>
            <a:prstGeom prst="roundRect">
              <a:avLst>
                <a:gd fmla="val 16667" name="adj"/>
              </a:avLst>
            </a:prstGeom>
            <a:gradFill>
              <a:gsLst>
                <a:gs pos="0">
                  <a:srgbClr val="FF9933"/>
                </a:gs>
                <a:gs pos="100000">
                  <a:srgbClr val="FF6600"/>
                </a:gs>
              </a:gsLst>
              <a:lin ang="5400000" scaled="0"/>
            </a:gradFill>
            <a:ln cap="flat" cmpd="sng" w="9525">
              <a:solidFill>
                <a:srgbClr val="800000"/>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900"/>
                <a:buFont typeface="Arial"/>
                <a:buNone/>
              </a:pPr>
              <a:r>
                <a:rPr b="0" i="0" lang="en-US" sz="900" u="none">
                  <a:solidFill>
                    <a:schemeClr val="lt1"/>
                  </a:solidFill>
                  <a:latin typeface="Arial"/>
                  <a:ea typeface="Arial"/>
                  <a:cs typeface="Arial"/>
                  <a:sym typeface="Arial"/>
                </a:rPr>
                <a:t>CONTACT</a:t>
              </a:r>
              <a:endParaRPr/>
            </a:p>
          </p:txBody>
        </p:sp>
        <p:sp>
          <p:nvSpPr>
            <p:cNvPr id="249" name="Google Shape;249;p21"/>
            <p:cNvSpPr/>
            <p:nvPr/>
          </p:nvSpPr>
          <p:spPr>
            <a:xfrm>
              <a:off x="1645" y="3253"/>
              <a:ext cx="2244" cy="748"/>
            </a:xfrm>
            <a:prstGeom prst="roundRect">
              <a:avLst>
                <a:gd fmla="val 16667" name="adj"/>
              </a:avLst>
            </a:prstGeom>
            <a:gradFill>
              <a:gsLst>
                <a:gs pos="0">
                  <a:srgbClr val="FF6600"/>
                </a:gs>
                <a:gs pos="100000">
                  <a:srgbClr val="FF0000"/>
                </a:gs>
              </a:gsLst>
              <a:lin ang="5400000" scaled="0"/>
            </a:gradFill>
            <a:ln cap="flat" cmpd="sng" w="9525">
              <a:solidFill>
                <a:srgbClr val="800000"/>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900"/>
                <a:buFont typeface="Arial"/>
                <a:buNone/>
              </a:pPr>
              <a:r>
                <a:rPr b="0" i="0" lang="en-US" sz="900" u="none">
                  <a:solidFill>
                    <a:schemeClr val="lt1"/>
                  </a:solidFill>
                  <a:latin typeface="Arial"/>
                  <a:ea typeface="Arial"/>
                  <a:cs typeface="Arial"/>
                  <a:sym typeface="Arial"/>
                </a:rPr>
                <a:t>PROFILE</a:t>
              </a:r>
              <a:endParaRPr/>
            </a:p>
          </p:txBody>
        </p:sp>
        <p:sp>
          <p:nvSpPr>
            <p:cNvPr id="250" name="Google Shape;250;p21"/>
            <p:cNvSpPr/>
            <p:nvPr/>
          </p:nvSpPr>
          <p:spPr>
            <a:xfrm>
              <a:off x="4177" y="3253"/>
              <a:ext cx="2244" cy="748"/>
            </a:xfrm>
            <a:prstGeom prst="roundRect">
              <a:avLst>
                <a:gd fmla="val 16667" name="adj"/>
              </a:avLst>
            </a:prstGeom>
            <a:gradFill>
              <a:gsLst>
                <a:gs pos="0">
                  <a:srgbClr val="FF6600"/>
                </a:gs>
                <a:gs pos="100000">
                  <a:srgbClr val="FF0000"/>
                </a:gs>
              </a:gsLst>
              <a:lin ang="5400000" scaled="0"/>
            </a:gradFill>
            <a:ln cap="flat" cmpd="sng" w="9525">
              <a:solidFill>
                <a:srgbClr val="800000"/>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900"/>
                <a:buFont typeface="Arial"/>
                <a:buNone/>
              </a:pPr>
              <a:r>
                <a:rPr b="0" i="0" lang="en-US" sz="900" u="none">
                  <a:solidFill>
                    <a:schemeClr val="lt1"/>
                  </a:solidFill>
                  <a:latin typeface="Arial"/>
                  <a:ea typeface="Arial"/>
                  <a:cs typeface="Arial"/>
                  <a:sym typeface="Arial"/>
                </a:rPr>
                <a:t>HISTORY</a:t>
              </a:r>
              <a:endParaRPr/>
            </a:p>
          </p:txBody>
        </p:sp>
        <p:sp>
          <p:nvSpPr>
            <p:cNvPr id="251" name="Google Shape;251;p21"/>
            <p:cNvSpPr/>
            <p:nvPr/>
          </p:nvSpPr>
          <p:spPr>
            <a:xfrm>
              <a:off x="6709" y="3253"/>
              <a:ext cx="2244" cy="748"/>
            </a:xfrm>
            <a:prstGeom prst="roundRect">
              <a:avLst>
                <a:gd fmla="val 16667" name="adj"/>
              </a:avLst>
            </a:prstGeom>
            <a:gradFill>
              <a:gsLst>
                <a:gs pos="0">
                  <a:srgbClr val="FF6600"/>
                </a:gs>
                <a:gs pos="100000">
                  <a:srgbClr val="FF0000"/>
                </a:gs>
              </a:gsLst>
              <a:lin ang="5400000" scaled="0"/>
            </a:gradFill>
            <a:ln cap="flat" cmpd="sng" w="9525">
              <a:solidFill>
                <a:srgbClr val="800000"/>
              </a:solidFill>
              <a:prstDash val="solid"/>
              <a:miter lim="800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lt1"/>
                </a:buClr>
                <a:buSzPts val="900"/>
                <a:buFont typeface="Arial"/>
                <a:buNone/>
              </a:pPr>
              <a:r>
                <a:rPr b="0" i="0" lang="en-US" sz="900" u="none">
                  <a:solidFill>
                    <a:schemeClr val="lt1"/>
                  </a:solidFill>
                  <a:latin typeface="Arial"/>
                  <a:ea typeface="Arial"/>
                  <a:cs typeface="Arial"/>
                  <a:sym typeface="Arial"/>
                </a:rPr>
                <a:t>PRODUCT 1</a:t>
              </a:r>
              <a:endParaRPr/>
            </a:p>
          </p:txBody>
        </p:sp>
        <p:sp>
          <p:nvSpPr>
            <p:cNvPr id="252" name="Google Shape;252;p21"/>
            <p:cNvSpPr/>
            <p:nvPr/>
          </p:nvSpPr>
          <p:spPr>
            <a:xfrm>
              <a:off x="9241" y="3253"/>
              <a:ext cx="2244" cy="748"/>
            </a:xfrm>
            <a:prstGeom prst="roundRect">
              <a:avLst>
                <a:gd fmla="val 16667" name="adj"/>
              </a:avLst>
            </a:prstGeom>
            <a:gradFill>
              <a:gsLst>
                <a:gs pos="0">
                  <a:srgbClr val="FF6600"/>
                </a:gs>
                <a:gs pos="100000">
                  <a:srgbClr val="FF0000"/>
                </a:gs>
              </a:gsLst>
              <a:lin ang="5400000" scaled="0"/>
            </a:gradFill>
            <a:ln cap="flat" cmpd="sng" w="9525">
              <a:solidFill>
                <a:srgbClr val="800000"/>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900"/>
                <a:buFont typeface="Arial"/>
                <a:buNone/>
              </a:pPr>
              <a:r>
                <a:rPr b="0" i="0" lang="en-US" sz="900" u="none">
                  <a:solidFill>
                    <a:schemeClr val="lt1"/>
                  </a:solidFill>
                  <a:latin typeface="Arial"/>
                  <a:ea typeface="Arial"/>
                  <a:cs typeface="Arial"/>
                  <a:sym typeface="Arial"/>
                </a:rPr>
                <a:t>PRODUCT 2</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2"/>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Calibri"/>
              <a:buNone/>
            </a:pPr>
            <a:r>
              <a:rPr b="1" i="0" lang="en-US" sz="4000" u="none">
                <a:solidFill>
                  <a:schemeClr val="lt1"/>
                </a:solidFill>
                <a:latin typeface="Calibri"/>
                <a:ea typeface="Calibri"/>
                <a:cs typeface="Calibri"/>
                <a:sym typeface="Calibri"/>
              </a:rPr>
              <a:t>Easy Design—Ask For Artwork</a:t>
            </a:r>
            <a:endParaRPr/>
          </a:p>
        </p:txBody>
      </p:sp>
      <p:sp>
        <p:nvSpPr>
          <p:cNvPr id="258" name="Google Shape;258;p22"/>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rgbClr val="FFC000"/>
              </a:buClr>
              <a:buSzPts val="2700"/>
              <a:buFont typeface="Arial"/>
              <a:buChar char="•"/>
            </a:pPr>
            <a:r>
              <a:rPr b="0" i="0" lang="en-US" sz="2700" u="none">
                <a:solidFill>
                  <a:srgbClr val="FFC000"/>
                </a:solidFill>
                <a:latin typeface="Calibri"/>
                <a:ea typeface="Calibri"/>
                <a:cs typeface="Calibri"/>
                <a:sym typeface="Calibri"/>
              </a:rPr>
              <a:t>Sometimes much of your design work is already done for you. </a:t>
            </a:r>
            <a:endParaRPr/>
          </a:p>
          <a:p>
            <a:pPr indent="-342900" lvl="0" marL="342900" marR="0" rtl="0" algn="just">
              <a:lnSpc>
                <a:spcPct val="80000"/>
              </a:lnSpc>
              <a:spcBef>
                <a:spcPts val="540"/>
              </a:spcBef>
              <a:spcAft>
                <a:spcPts val="0"/>
              </a:spcAft>
              <a:buClr>
                <a:srgbClr val="00B0F0"/>
              </a:buClr>
              <a:buSzPts val="2700"/>
              <a:buFont typeface="Arial"/>
              <a:buChar char="•"/>
            </a:pPr>
            <a:r>
              <a:rPr b="0" i="0" lang="en-US" sz="2700" u="none">
                <a:solidFill>
                  <a:srgbClr val="00B0F0"/>
                </a:solidFill>
                <a:latin typeface="Calibri"/>
                <a:ea typeface="Calibri"/>
                <a:cs typeface="Calibri"/>
                <a:sym typeface="Calibri"/>
              </a:rPr>
              <a:t>Ask the client or site owner if there is printed material he’d like you to work from. </a:t>
            </a:r>
            <a:endParaRPr/>
          </a:p>
          <a:p>
            <a:pPr indent="-342900" lvl="0" marL="342900" marR="0" rtl="0" algn="just">
              <a:lnSpc>
                <a:spcPct val="80000"/>
              </a:lnSpc>
              <a:spcBef>
                <a:spcPts val="540"/>
              </a:spcBef>
              <a:spcAft>
                <a:spcPts val="0"/>
              </a:spcAft>
              <a:buClr>
                <a:srgbClr val="FFC000"/>
              </a:buClr>
              <a:buSzPts val="2700"/>
              <a:buFont typeface="Arial"/>
              <a:buChar char="•"/>
            </a:pPr>
            <a:r>
              <a:rPr b="0" i="0" lang="en-US" sz="2700" u="none">
                <a:solidFill>
                  <a:srgbClr val="FFC000"/>
                </a:solidFill>
                <a:latin typeface="Calibri"/>
                <a:ea typeface="Calibri"/>
                <a:cs typeface="Calibri"/>
                <a:sym typeface="Calibri"/>
              </a:rPr>
              <a:t>Often found that clients want a “design copy” of their brochure. </a:t>
            </a:r>
            <a:endParaRPr/>
          </a:p>
          <a:p>
            <a:pPr indent="-342900" lvl="0" marL="342900" marR="0" rtl="0" algn="just">
              <a:lnSpc>
                <a:spcPct val="80000"/>
              </a:lnSpc>
              <a:spcBef>
                <a:spcPts val="540"/>
              </a:spcBef>
              <a:spcAft>
                <a:spcPts val="0"/>
              </a:spcAft>
              <a:buClr>
                <a:srgbClr val="00B0F0"/>
              </a:buClr>
              <a:buSzPts val="2700"/>
              <a:buFont typeface="Arial"/>
              <a:buChar char="•"/>
            </a:pPr>
            <a:r>
              <a:rPr b="0" i="0" lang="en-US" sz="2700" u="none">
                <a:solidFill>
                  <a:srgbClr val="00B0F0"/>
                </a:solidFill>
                <a:latin typeface="Calibri"/>
                <a:ea typeface="Calibri"/>
                <a:cs typeface="Calibri"/>
                <a:sym typeface="Calibri"/>
              </a:rPr>
              <a:t>Most of your time will be spent designing the “look and feel” of the site, not actually building it. </a:t>
            </a:r>
            <a:endParaRPr/>
          </a:p>
          <a:p>
            <a:pPr indent="-342900" lvl="0" marL="342900" marR="0" rtl="0" algn="just">
              <a:lnSpc>
                <a:spcPct val="80000"/>
              </a:lnSpc>
              <a:spcBef>
                <a:spcPts val="540"/>
              </a:spcBef>
              <a:spcAft>
                <a:spcPts val="0"/>
              </a:spcAft>
              <a:buClr>
                <a:srgbClr val="FFC000"/>
              </a:buClr>
              <a:buSzPts val="2700"/>
              <a:buFont typeface="Arial"/>
              <a:buChar char="•"/>
            </a:pPr>
            <a:r>
              <a:rPr b="0" i="0" lang="en-US" sz="2700" u="none">
                <a:solidFill>
                  <a:srgbClr val="FFC000"/>
                </a:solidFill>
                <a:latin typeface="Calibri"/>
                <a:ea typeface="Calibri"/>
                <a:cs typeface="Calibri"/>
                <a:sym typeface="Calibri"/>
              </a:rPr>
              <a:t>Ask your client or site owner for any printed material he has, including brochures, letterhead, and business cards</a:t>
            </a:r>
            <a:endParaRPr/>
          </a:p>
        </p:txBody>
      </p:sp>
      <p:sp>
        <p:nvSpPr>
          <p:cNvPr id="259" name="Google Shape;259;p22"/>
          <p:cNvSpPr/>
          <p:nvPr/>
        </p:nvSpPr>
        <p:spPr>
          <a:xfrm>
            <a:off x="0" y="5715000"/>
            <a:ext cx="914400" cy="1143000"/>
          </a:xfrm>
          <a:prstGeom prst="rtTriangle">
            <a:avLst/>
          </a:prstGeom>
          <a:gradFill>
            <a:gsLst>
              <a:gs pos="0">
                <a:srgbClr val="9B2D2A"/>
              </a:gs>
              <a:gs pos="80000">
                <a:srgbClr val="CB3D3A"/>
              </a:gs>
              <a:gs pos="100000">
                <a:srgbClr val="CE3B37"/>
              </a:gs>
            </a:gsLst>
            <a:lin ang="16200000" scaled="0"/>
          </a:gradFill>
          <a:ln cap="flat" cmpd="sng" w="9525">
            <a:solidFill>
              <a:srgbClr val="BE4B48"/>
            </a:solidFill>
            <a:prstDash val="solid"/>
            <a:miter lim="800000"/>
            <a:headEnd len="sm" w="sm" type="none"/>
            <a:tailEnd len="sm" w="sm" type="none"/>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a:solidFill>
                  <a:srgbClr val="FFFFFF"/>
                </a:solidFill>
                <a:latin typeface="Calibri"/>
                <a:ea typeface="Calibri"/>
                <a:cs typeface="Calibri"/>
                <a:sym typeface="Calibri"/>
              </a:rPr>
              <a:t>6</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3"/>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Calibri"/>
              <a:buNone/>
            </a:pPr>
            <a:r>
              <a:rPr b="1" i="0" lang="en-US" sz="4000" u="none">
                <a:solidFill>
                  <a:schemeClr val="lt1"/>
                </a:solidFill>
                <a:latin typeface="Calibri"/>
                <a:ea typeface="Calibri"/>
                <a:cs typeface="Calibri"/>
                <a:sym typeface="Calibri"/>
              </a:rPr>
              <a:t>Easy Design—Ask For Artwork</a:t>
            </a:r>
            <a:endParaRPr/>
          </a:p>
        </p:txBody>
      </p:sp>
      <p:sp>
        <p:nvSpPr>
          <p:cNvPr id="265" name="Google Shape;265;p23"/>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90000"/>
              </a:lnSpc>
              <a:spcBef>
                <a:spcPts val="0"/>
              </a:spcBef>
              <a:spcAft>
                <a:spcPts val="0"/>
              </a:spcAft>
              <a:buClr>
                <a:srgbClr val="FFC000"/>
              </a:buClr>
              <a:buSzPts val="2700"/>
              <a:buFont typeface="Arial"/>
              <a:buChar char="•"/>
            </a:pPr>
            <a:r>
              <a:rPr b="0" i="0" lang="en-US" sz="2700" u="none">
                <a:solidFill>
                  <a:srgbClr val="FFC000"/>
                </a:solidFill>
                <a:latin typeface="Calibri"/>
                <a:ea typeface="Calibri"/>
                <a:cs typeface="Calibri"/>
                <a:sym typeface="Calibri"/>
              </a:rPr>
              <a:t>Flowcharts, page layouts, and storyboards are used to design the structure and layout of a site. </a:t>
            </a:r>
            <a:endParaRPr/>
          </a:p>
          <a:p>
            <a:pPr indent="-342900" lvl="0" marL="342900" marR="0" rtl="0" algn="just">
              <a:lnSpc>
                <a:spcPct val="90000"/>
              </a:lnSpc>
              <a:spcBef>
                <a:spcPts val="540"/>
              </a:spcBef>
              <a:spcAft>
                <a:spcPts val="0"/>
              </a:spcAft>
              <a:buClr>
                <a:srgbClr val="00B0F0"/>
              </a:buClr>
              <a:buSzPts val="2700"/>
              <a:buFont typeface="Arial"/>
              <a:buChar char="•"/>
            </a:pPr>
            <a:r>
              <a:rPr b="0" i="0" lang="en-US" sz="2700" u="none">
                <a:solidFill>
                  <a:srgbClr val="00B0F0"/>
                </a:solidFill>
                <a:latin typeface="Calibri"/>
                <a:ea typeface="Calibri"/>
                <a:cs typeface="Calibri"/>
                <a:sym typeface="Calibri"/>
              </a:rPr>
              <a:t>Flowcharts show how the pages in a Web site relate to one another. </a:t>
            </a:r>
            <a:endParaRPr/>
          </a:p>
          <a:p>
            <a:pPr indent="-342900" lvl="0" marL="342900" marR="0" rtl="0" algn="just">
              <a:lnSpc>
                <a:spcPct val="90000"/>
              </a:lnSpc>
              <a:spcBef>
                <a:spcPts val="540"/>
              </a:spcBef>
              <a:spcAft>
                <a:spcPts val="0"/>
              </a:spcAft>
              <a:buClr>
                <a:srgbClr val="FFC000"/>
              </a:buClr>
              <a:buSzPts val="2700"/>
              <a:buFont typeface="Arial"/>
              <a:buChar char="•"/>
            </a:pPr>
            <a:r>
              <a:rPr b="0" i="0" lang="en-US" sz="2700" u="none">
                <a:solidFill>
                  <a:srgbClr val="FFC000"/>
                </a:solidFill>
                <a:latin typeface="Calibri"/>
                <a:ea typeface="Calibri"/>
                <a:cs typeface="Calibri"/>
                <a:sym typeface="Calibri"/>
              </a:rPr>
              <a:t>Page layouts show the basic layout of the pages on a Web site, typically one for the home page and one for the rest of the pages on the site while storyboards illustrate the content of an animated sequence or other multimedia component.</a:t>
            </a:r>
            <a:endParaRPr/>
          </a:p>
        </p:txBody>
      </p:sp>
      <p:sp>
        <p:nvSpPr>
          <p:cNvPr id="266" name="Google Shape;266;p23"/>
          <p:cNvSpPr/>
          <p:nvPr/>
        </p:nvSpPr>
        <p:spPr>
          <a:xfrm>
            <a:off x="0" y="5715000"/>
            <a:ext cx="914400" cy="1143000"/>
          </a:xfrm>
          <a:prstGeom prst="rtTriangle">
            <a:avLst/>
          </a:prstGeom>
          <a:gradFill>
            <a:gsLst>
              <a:gs pos="0">
                <a:srgbClr val="9B2D2A"/>
              </a:gs>
              <a:gs pos="80000">
                <a:srgbClr val="CB3D3A"/>
              </a:gs>
              <a:gs pos="100000">
                <a:srgbClr val="CE3B37"/>
              </a:gs>
            </a:gsLst>
            <a:lin ang="16200000" scaled="0"/>
          </a:gradFill>
          <a:ln cap="flat" cmpd="sng" w="9525">
            <a:solidFill>
              <a:srgbClr val="BE4B48"/>
            </a:solidFill>
            <a:prstDash val="solid"/>
            <a:miter lim="800000"/>
            <a:headEnd len="sm" w="sm" type="none"/>
            <a:tailEnd len="sm" w="sm" type="none"/>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a:solidFill>
                  <a:srgbClr val="FFFFFF"/>
                </a:solidFill>
                <a:latin typeface="Calibri"/>
                <a:ea typeface="Calibri"/>
                <a:cs typeface="Calibri"/>
                <a:sym typeface="Calibri"/>
              </a:rPr>
              <a:t>6</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24"/>
          <p:cNvPicPr preferRelativeResize="0"/>
          <p:nvPr/>
        </p:nvPicPr>
        <p:blipFill rotWithShape="1">
          <a:blip r:embed="rId3">
            <a:alphaModFix/>
          </a:blip>
          <a:srcRect b="0" l="0" r="0" t="0"/>
          <a:stretch/>
        </p:blipFill>
        <p:spPr>
          <a:xfrm>
            <a:off x="228600" y="228600"/>
            <a:ext cx="7408862" cy="4953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5"/>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Calibri"/>
              <a:buNone/>
            </a:pPr>
            <a:r>
              <a:rPr b="1" i="0" lang="en-US" sz="4400" u="none">
                <a:solidFill>
                  <a:schemeClr val="lt1"/>
                </a:solidFill>
                <a:latin typeface="Calibri"/>
                <a:ea typeface="Calibri"/>
                <a:cs typeface="Calibri"/>
                <a:sym typeface="Calibri"/>
              </a:rPr>
              <a:t>Use Templates</a:t>
            </a:r>
            <a:endParaRPr/>
          </a:p>
        </p:txBody>
      </p:sp>
      <p:sp>
        <p:nvSpPr>
          <p:cNvPr id="277" name="Google Shape;277;p25"/>
          <p:cNvSpPr txBox="1"/>
          <p:nvPr>
            <p:ph idx="1" type="body"/>
          </p:nvPr>
        </p:nvSpPr>
        <p:spPr>
          <a:xfrm>
            <a:off x="457200" y="1600200"/>
            <a:ext cx="7086600" cy="4953000"/>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rgbClr val="FFC000"/>
              </a:buClr>
              <a:buSzPts val="2500"/>
              <a:buFont typeface="Arial"/>
              <a:buChar char="•"/>
            </a:pPr>
            <a:r>
              <a:rPr b="0" i="0" lang="en-US" sz="2500" u="none">
                <a:solidFill>
                  <a:srgbClr val="FFC000"/>
                </a:solidFill>
                <a:latin typeface="Calibri"/>
                <a:ea typeface="Calibri"/>
                <a:cs typeface="Calibri"/>
                <a:sym typeface="Calibri"/>
              </a:rPr>
              <a:t>A thirty-page site does not usually have thirty distinct pages. </a:t>
            </a:r>
            <a:endParaRPr/>
          </a:p>
          <a:p>
            <a:pPr indent="-342900" lvl="0" marL="342900" marR="0" rtl="0" algn="just">
              <a:lnSpc>
                <a:spcPct val="80000"/>
              </a:lnSpc>
              <a:spcBef>
                <a:spcPts val="500"/>
              </a:spcBef>
              <a:spcAft>
                <a:spcPts val="0"/>
              </a:spcAft>
              <a:buClr>
                <a:srgbClr val="00B0F0"/>
              </a:buClr>
              <a:buSzPts val="2500"/>
              <a:buFont typeface="Arial"/>
              <a:buChar char="•"/>
            </a:pPr>
            <a:r>
              <a:rPr b="0" i="0" lang="en-US" sz="2500" u="none">
                <a:solidFill>
                  <a:srgbClr val="00B0F0"/>
                </a:solidFill>
                <a:latin typeface="Calibri"/>
                <a:ea typeface="Calibri"/>
                <a:cs typeface="Calibri"/>
                <a:sym typeface="Calibri"/>
              </a:rPr>
              <a:t>Instead, it might consist of a unique homepage and a few generic pages that are to be used as templates. </a:t>
            </a:r>
            <a:endParaRPr/>
          </a:p>
          <a:p>
            <a:pPr indent="-342900" lvl="0" marL="342900" marR="0" rtl="0" algn="just">
              <a:lnSpc>
                <a:spcPct val="80000"/>
              </a:lnSpc>
              <a:spcBef>
                <a:spcPts val="500"/>
              </a:spcBef>
              <a:spcAft>
                <a:spcPts val="0"/>
              </a:spcAft>
              <a:buClr>
                <a:srgbClr val="FFC000"/>
              </a:buClr>
              <a:buSzPts val="2500"/>
              <a:buFont typeface="Arial"/>
              <a:buChar char="•"/>
            </a:pPr>
            <a:r>
              <a:rPr b="0" i="0" lang="en-US" sz="2500" u="none">
                <a:solidFill>
                  <a:srgbClr val="FFC000"/>
                </a:solidFill>
                <a:latin typeface="Calibri"/>
                <a:ea typeface="Calibri"/>
                <a:cs typeface="Calibri"/>
                <a:sym typeface="Calibri"/>
              </a:rPr>
              <a:t>These template pages are pre-built by the Web designer with navigation bars and basic layout already set. </a:t>
            </a:r>
            <a:endParaRPr/>
          </a:p>
          <a:p>
            <a:pPr indent="-342900" lvl="0" marL="342900" marR="0" rtl="0" algn="just">
              <a:lnSpc>
                <a:spcPct val="80000"/>
              </a:lnSpc>
              <a:spcBef>
                <a:spcPts val="500"/>
              </a:spcBef>
              <a:spcAft>
                <a:spcPts val="0"/>
              </a:spcAft>
              <a:buClr>
                <a:srgbClr val="00B0F0"/>
              </a:buClr>
              <a:buSzPts val="2500"/>
              <a:buFont typeface="Arial"/>
              <a:buChar char="•"/>
            </a:pPr>
            <a:r>
              <a:rPr b="0" i="0" lang="en-US" sz="2500" u="none">
                <a:solidFill>
                  <a:srgbClr val="00B0F0"/>
                </a:solidFill>
                <a:latin typeface="Calibri"/>
                <a:ea typeface="Calibri"/>
                <a:cs typeface="Calibri"/>
                <a:sym typeface="Calibri"/>
              </a:rPr>
              <a:t>The content area is left blank and is filled in when needed. </a:t>
            </a:r>
            <a:endParaRPr/>
          </a:p>
          <a:p>
            <a:pPr indent="-342900" lvl="0" marL="342900" marR="0" rtl="0" algn="just">
              <a:lnSpc>
                <a:spcPct val="80000"/>
              </a:lnSpc>
              <a:spcBef>
                <a:spcPts val="500"/>
              </a:spcBef>
              <a:spcAft>
                <a:spcPts val="0"/>
              </a:spcAft>
              <a:buClr>
                <a:srgbClr val="FFC000"/>
              </a:buClr>
              <a:buSzPts val="2500"/>
              <a:buFont typeface="Arial"/>
              <a:buChar char="•"/>
            </a:pPr>
            <a:r>
              <a:rPr b="0" i="0" lang="en-US" sz="2500" u="none">
                <a:solidFill>
                  <a:srgbClr val="FFC000"/>
                </a:solidFill>
                <a:latin typeface="Calibri"/>
                <a:ea typeface="Calibri"/>
                <a:cs typeface="Calibri"/>
                <a:sym typeface="Calibri"/>
              </a:rPr>
              <a:t>The template pages can be used again and again. </a:t>
            </a:r>
            <a:endParaRPr/>
          </a:p>
          <a:p>
            <a:pPr indent="-342900" lvl="0" marL="342900" marR="0" rtl="0" algn="just">
              <a:lnSpc>
                <a:spcPct val="80000"/>
              </a:lnSpc>
              <a:spcBef>
                <a:spcPts val="500"/>
              </a:spcBef>
              <a:spcAft>
                <a:spcPts val="0"/>
              </a:spcAft>
              <a:buClr>
                <a:srgbClr val="00B0F0"/>
              </a:buClr>
              <a:buSzPts val="2500"/>
              <a:buFont typeface="Arial"/>
              <a:buChar char="•"/>
            </a:pPr>
            <a:r>
              <a:rPr b="0" i="0" lang="en-US" sz="2500" u="none">
                <a:solidFill>
                  <a:srgbClr val="00B0F0"/>
                </a:solidFill>
                <a:latin typeface="Calibri"/>
                <a:ea typeface="Calibri"/>
                <a:cs typeface="Calibri"/>
                <a:sym typeface="Calibri"/>
              </a:rPr>
              <a:t>Building sites with templates is not cheating. Templates provide for site continuity and upgradability.</a:t>
            </a:r>
            <a:endParaRPr/>
          </a:p>
        </p:txBody>
      </p:sp>
      <p:sp>
        <p:nvSpPr>
          <p:cNvPr id="278" name="Google Shape;278;p25"/>
          <p:cNvSpPr/>
          <p:nvPr/>
        </p:nvSpPr>
        <p:spPr>
          <a:xfrm>
            <a:off x="0" y="5715000"/>
            <a:ext cx="914400" cy="1143000"/>
          </a:xfrm>
          <a:prstGeom prst="rtTriangle">
            <a:avLst/>
          </a:prstGeom>
          <a:gradFill>
            <a:gsLst>
              <a:gs pos="0">
                <a:srgbClr val="9B2D2A"/>
              </a:gs>
              <a:gs pos="80000">
                <a:srgbClr val="CB3D3A"/>
              </a:gs>
              <a:gs pos="100000">
                <a:srgbClr val="CE3B37"/>
              </a:gs>
            </a:gsLst>
            <a:lin ang="16200000" scaled="0"/>
          </a:gradFill>
          <a:ln cap="flat" cmpd="sng" w="9525">
            <a:solidFill>
              <a:srgbClr val="BE4B48"/>
            </a:solidFill>
            <a:prstDash val="solid"/>
            <a:miter lim="800000"/>
            <a:headEnd len="sm" w="sm" type="none"/>
            <a:tailEnd len="sm" w="sm" type="none"/>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a:solidFill>
                  <a:srgbClr val="FFFFFF"/>
                </a:solidFill>
                <a:latin typeface="Calibri"/>
                <a:ea typeface="Calibri"/>
                <a:cs typeface="Calibri"/>
                <a:sym typeface="Calibri"/>
              </a:rPr>
              <a:t>7</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6"/>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Autofit/>
          </a:bodyPr>
          <a:lstStyle/>
          <a:p>
            <a:pPr indent="-342900" lvl="0" marL="342900" rtl="0" algn="ctr">
              <a:lnSpc>
                <a:spcPct val="100000"/>
              </a:lnSpc>
              <a:spcBef>
                <a:spcPts val="0"/>
              </a:spcBef>
              <a:spcAft>
                <a:spcPts val="0"/>
              </a:spcAft>
              <a:buClr>
                <a:schemeClr val="lt1"/>
              </a:buClr>
              <a:buSzPts val="3200"/>
              <a:buFont typeface="Calibri"/>
              <a:buNone/>
            </a:pPr>
            <a:r>
              <a:rPr b="1" i="0" lang="en-US" sz="3200" u="none">
                <a:solidFill>
                  <a:schemeClr val="lt1"/>
                </a:solidFill>
                <a:latin typeface="Calibri"/>
                <a:ea typeface="Calibri"/>
                <a:cs typeface="Calibri"/>
                <a:sym typeface="Calibri"/>
              </a:rPr>
              <a:t>Web Usability Issues</a:t>
            </a:r>
            <a:endParaRPr/>
          </a:p>
        </p:txBody>
      </p:sp>
      <p:sp>
        <p:nvSpPr>
          <p:cNvPr id="284" name="Google Shape;284;p26"/>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rgbClr val="FFC000"/>
              </a:buClr>
              <a:buSzPts val="2500"/>
              <a:buFont typeface="Arial"/>
              <a:buChar char="•"/>
            </a:pPr>
            <a:r>
              <a:rPr b="1" i="0" lang="en-US" sz="2500" u="none">
                <a:solidFill>
                  <a:srgbClr val="FFC000"/>
                </a:solidFill>
                <a:latin typeface="Calibri"/>
                <a:ea typeface="Calibri"/>
                <a:cs typeface="Calibri"/>
                <a:sym typeface="Calibri"/>
              </a:rPr>
              <a:t>Color and Readability</a:t>
            </a:r>
            <a:endParaRPr b="0" i="0" sz="2500" u="none">
              <a:solidFill>
                <a:srgbClr val="FFC000"/>
              </a:solidFill>
              <a:latin typeface="Calibri"/>
              <a:ea typeface="Calibri"/>
              <a:cs typeface="Calibri"/>
              <a:sym typeface="Calibri"/>
            </a:endParaRPr>
          </a:p>
          <a:p>
            <a:pPr indent="-342900" lvl="0" marL="342900" marR="0" rtl="0" algn="l">
              <a:lnSpc>
                <a:spcPct val="80000"/>
              </a:lnSpc>
              <a:spcBef>
                <a:spcPts val="500"/>
              </a:spcBef>
              <a:spcAft>
                <a:spcPts val="0"/>
              </a:spcAft>
              <a:buClr>
                <a:srgbClr val="00B0F0"/>
              </a:buClr>
              <a:buSzPts val="2500"/>
              <a:buFont typeface="Arial"/>
              <a:buChar char="•"/>
            </a:pPr>
            <a:r>
              <a:rPr b="1" i="0" lang="en-US" sz="2500" u="none">
                <a:solidFill>
                  <a:srgbClr val="00B0F0"/>
                </a:solidFill>
                <a:latin typeface="Calibri"/>
                <a:ea typeface="Calibri"/>
                <a:cs typeface="Calibri"/>
                <a:sym typeface="Calibri"/>
              </a:rPr>
              <a:t>Fonts</a:t>
            </a:r>
            <a:endParaRPr/>
          </a:p>
          <a:p>
            <a:pPr indent="-342900" lvl="0" marL="342900" marR="0" rtl="0" algn="l">
              <a:lnSpc>
                <a:spcPct val="80000"/>
              </a:lnSpc>
              <a:spcBef>
                <a:spcPts val="500"/>
              </a:spcBef>
              <a:spcAft>
                <a:spcPts val="0"/>
              </a:spcAft>
              <a:buClr>
                <a:srgbClr val="FFC000"/>
              </a:buClr>
              <a:buSzPts val="2500"/>
              <a:buFont typeface="Arial"/>
              <a:buChar char="•"/>
            </a:pPr>
            <a:r>
              <a:rPr b="1" i="0" lang="en-US" sz="2500" u="none">
                <a:solidFill>
                  <a:srgbClr val="FFC000"/>
                </a:solidFill>
                <a:latin typeface="Calibri"/>
                <a:ea typeface="Calibri"/>
                <a:cs typeface="Calibri"/>
                <a:sym typeface="Calibri"/>
              </a:rPr>
              <a:t>Designing Well Thought-Out Links</a:t>
            </a:r>
            <a:endParaRPr b="0" i="0" sz="2500" u="none">
              <a:solidFill>
                <a:srgbClr val="FFC000"/>
              </a:solidFill>
              <a:latin typeface="Calibri"/>
              <a:ea typeface="Calibri"/>
              <a:cs typeface="Calibri"/>
              <a:sym typeface="Calibri"/>
            </a:endParaRPr>
          </a:p>
          <a:p>
            <a:pPr indent="-342900" lvl="0" marL="342900" marR="0" rtl="0" algn="l">
              <a:lnSpc>
                <a:spcPct val="80000"/>
              </a:lnSpc>
              <a:spcBef>
                <a:spcPts val="500"/>
              </a:spcBef>
              <a:spcAft>
                <a:spcPts val="0"/>
              </a:spcAft>
              <a:buClr>
                <a:srgbClr val="00B0F0"/>
              </a:buClr>
              <a:buSzPts val="2500"/>
              <a:buFont typeface="Arial"/>
              <a:buChar char="•"/>
            </a:pPr>
            <a:r>
              <a:rPr b="1" i="1" lang="en-US" sz="2500" u="none">
                <a:solidFill>
                  <a:srgbClr val="00B0F0"/>
                </a:solidFill>
                <a:latin typeface="Calibri"/>
                <a:ea typeface="Calibri"/>
                <a:cs typeface="Calibri"/>
                <a:sym typeface="Calibri"/>
              </a:rPr>
              <a:t>Chunking Information</a:t>
            </a:r>
            <a:endParaRPr/>
          </a:p>
          <a:p>
            <a:pPr indent="-342900" lvl="0" marL="342900" marR="0" rtl="0" algn="l">
              <a:lnSpc>
                <a:spcPct val="80000"/>
              </a:lnSpc>
              <a:spcBef>
                <a:spcPts val="500"/>
              </a:spcBef>
              <a:spcAft>
                <a:spcPts val="0"/>
              </a:spcAft>
              <a:buClr>
                <a:srgbClr val="FFC000"/>
              </a:buClr>
              <a:buSzPts val="2500"/>
              <a:buFont typeface="Arial"/>
              <a:buChar char="•"/>
            </a:pPr>
            <a:r>
              <a:rPr b="1" i="1" lang="en-US" sz="2500" u="none">
                <a:solidFill>
                  <a:srgbClr val="FFC000"/>
                </a:solidFill>
                <a:latin typeface="Calibri"/>
                <a:ea typeface="Calibri"/>
                <a:cs typeface="Calibri"/>
                <a:sym typeface="Calibri"/>
              </a:rPr>
              <a:t>Label Your Links</a:t>
            </a:r>
            <a:endParaRPr b="0" i="0" sz="2500" u="none">
              <a:solidFill>
                <a:srgbClr val="FFC000"/>
              </a:solidFill>
              <a:latin typeface="Calibri"/>
              <a:ea typeface="Calibri"/>
              <a:cs typeface="Calibri"/>
              <a:sym typeface="Calibri"/>
            </a:endParaRPr>
          </a:p>
          <a:p>
            <a:pPr indent="-342900" lvl="0" marL="342900" marR="0" rtl="0" algn="l">
              <a:lnSpc>
                <a:spcPct val="80000"/>
              </a:lnSpc>
              <a:spcBef>
                <a:spcPts val="500"/>
              </a:spcBef>
              <a:spcAft>
                <a:spcPts val="0"/>
              </a:spcAft>
              <a:buClr>
                <a:srgbClr val="00B0F0"/>
              </a:buClr>
              <a:buSzPts val="2500"/>
              <a:buFont typeface="Arial"/>
              <a:buChar char="•"/>
            </a:pPr>
            <a:r>
              <a:rPr b="1" i="1" lang="en-US" sz="2500" u="none">
                <a:solidFill>
                  <a:srgbClr val="00B0F0"/>
                </a:solidFill>
                <a:latin typeface="Calibri"/>
                <a:ea typeface="Calibri"/>
                <a:cs typeface="Calibri"/>
                <a:sym typeface="Calibri"/>
              </a:rPr>
              <a:t>Drop-Down Menus vs. Lists</a:t>
            </a:r>
            <a:endParaRPr b="0" i="0" sz="2500" u="none">
              <a:solidFill>
                <a:srgbClr val="00B0F0"/>
              </a:solidFill>
              <a:latin typeface="Calibri"/>
              <a:ea typeface="Calibri"/>
              <a:cs typeface="Calibri"/>
              <a:sym typeface="Calibri"/>
            </a:endParaRPr>
          </a:p>
          <a:p>
            <a:pPr indent="-342900" lvl="0" marL="342900" marR="0" rtl="0" algn="l">
              <a:lnSpc>
                <a:spcPct val="80000"/>
              </a:lnSpc>
              <a:spcBef>
                <a:spcPts val="500"/>
              </a:spcBef>
              <a:spcAft>
                <a:spcPts val="0"/>
              </a:spcAft>
              <a:buClr>
                <a:srgbClr val="FFC000"/>
              </a:buClr>
              <a:buSzPts val="2500"/>
              <a:buFont typeface="Arial"/>
              <a:buChar char="•"/>
            </a:pPr>
            <a:r>
              <a:rPr b="1" i="1" lang="en-US" sz="2500" u="none">
                <a:solidFill>
                  <a:srgbClr val="FFC000"/>
                </a:solidFill>
                <a:latin typeface="Calibri"/>
                <a:ea typeface="Calibri"/>
                <a:cs typeface="Calibri"/>
                <a:sym typeface="Calibri"/>
              </a:rPr>
              <a:t>Nav-Bar Placement</a:t>
            </a:r>
            <a:endParaRPr/>
          </a:p>
          <a:p>
            <a:pPr indent="-342900" lvl="0" marL="342900" marR="0" rtl="0" algn="l">
              <a:lnSpc>
                <a:spcPct val="80000"/>
              </a:lnSpc>
              <a:spcBef>
                <a:spcPts val="500"/>
              </a:spcBef>
              <a:spcAft>
                <a:spcPts val="0"/>
              </a:spcAft>
              <a:buClr>
                <a:srgbClr val="00B0F0"/>
              </a:buClr>
              <a:buSzPts val="2500"/>
              <a:buFont typeface="Arial"/>
              <a:buChar char="•"/>
            </a:pPr>
            <a:r>
              <a:rPr b="1" i="0" lang="en-US" sz="2500" u="none">
                <a:solidFill>
                  <a:srgbClr val="00B0F0"/>
                </a:solidFill>
                <a:latin typeface="Calibri"/>
                <a:ea typeface="Calibri"/>
                <a:cs typeface="Calibri"/>
                <a:sym typeface="Calibri"/>
              </a:rPr>
              <a:t>Write a Web Tag Line for Your Site </a:t>
            </a:r>
            <a:endParaRPr/>
          </a:p>
          <a:p>
            <a:pPr indent="-342900" lvl="0" marL="342900" marR="0" rtl="0" algn="l">
              <a:lnSpc>
                <a:spcPct val="80000"/>
              </a:lnSpc>
              <a:spcBef>
                <a:spcPts val="500"/>
              </a:spcBef>
              <a:spcAft>
                <a:spcPts val="0"/>
              </a:spcAft>
              <a:buClr>
                <a:srgbClr val="FFC000"/>
              </a:buClr>
              <a:buSzPts val="2500"/>
              <a:buFont typeface="Arial"/>
              <a:buChar char="•"/>
            </a:pPr>
            <a:r>
              <a:rPr b="1" i="0" lang="en-US" sz="2500" u="none">
                <a:solidFill>
                  <a:srgbClr val="FFC000"/>
                </a:solidFill>
                <a:latin typeface="Calibri"/>
                <a:ea typeface="Calibri"/>
                <a:cs typeface="Calibri"/>
                <a:sym typeface="Calibri"/>
              </a:rPr>
              <a:t>Use Titles for Each of the Secondary Pages</a:t>
            </a:r>
            <a:endParaRPr/>
          </a:p>
          <a:p>
            <a:pPr indent="-342900" lvl="0" marL="342900" marR="0" rtl="0" algn="l">
              <a:lnSpc>
                <a:spcPct val="80000"/>
              </a:lnSpc>
              <a:spcBef>
                <a:spcPts val="500"/>
              </a:spcBef>
              <a:spcAft>
                <a:spcPts val="0"/>
              </a:spcAft>
              <a:buClr>
                <a:srgbClr val="00B0F0"/>
              </a:buClr>
              <a:buSzPts val="2500"/>
              <a:buFont typeface="Arial"/>
              <a:buChar char="•"/>
            </a:pPr>
            <a:r>
              <a:rPr b="1" i="0" lang="en-US" sz="2500" u="none">
                <a:solidFill>
                  <a:srgbClr val="00B0F0"/>
                </a:solidFill>
                <a:latin typeface="Calibri"/>
                <a:ea typeface="Calibri"/>
                <a:cs typeface="Calibri"/>
                <a:sym typeface="Calibri"/>
              </a:rPr>
              <a:t>Pay Attention to the Golden Triangle</a:t>
            </a:r>
            <a:endParaRPr/>
          </a:p>
          <a:p>
            <a:pPr indent="-342900" lvl="0" marL="342900" marR="0" rtl="0" algn="l">
              <a:lnSpc>
                <a:spcPct val="80000"/>
              </a:lnSpc>
              <a:spcBef>
                <a:spcPts val="500"/>
              </a:spcBef>
              <a:spcAft>
                <a:spcPts val="0"/>
              </a:spcAft>
              <a:buClr>
                <a:srgbClr val="FFC000"/>
              </a:buClr>
              <a:buSzPts val="2500"/>
              <a:buFont typeface="Arial"/>
              <a:buChar char="•"/>
            </a:pPr>
            <a:r>
              <a:rPr b="1" i="0" lang="en-US" sz="2500" u="none">
                <a:solidFill>
                  <a:srgbClr val="FFC000"/>
                </a:solidFill>
                <a:latin typeface="Calibri"/>
                <a:ea typeface="Calibri"/>
                <a:cs typeface="Calibri"/>
                <a:sym typeface="Calibri"/>
              </a:rPr>
              <a:t>Make the Site Easy</a:t>
            </a:r>
            <a:endParaRPr/>
          </a:p>
          <a:p>
            <a:pPr indent="-184150" lvl="0" marL="342900" marR="0" rtl="0" algn="l">
              <a:lnSpc>
                <a:spcPct val="80000"/>
              </a:lnSpc>
              <a:spcBef>
                <a:spcPts val="500"/>
              </a:spcBef>
              <a:spcAft>
                <a:spcPts val="0"/>
              </a:spcAft>
              <a:buClr>
                <a:schemeClr val="lt1"/>
              </a:buClr>
              <a:buSzPts val="2500"/>
              <a:buFont typeface="Arial"/>
              <a:buNone/>
            </a:pPr>
            <a:r>
              <a:t/>
            </a:r>
            <a:endParaRPr b="0" i="0" sz="2500" u="none">
              <a:solidFill>
                <a:schemeClr val="lt1"/>
              </a:solidFill>
              <a:latin typeface="Calibri"/>
              <a:ea typeface="Calibri"/>
              <a:cs typeface="Calibri"/>
              <a:sym typeface="Calibri"/>
            </a:endParaRPr>
          </a:p>
          <a:p>
            <a:pPr indent="-184150" lvl="0" marL="342900" marR="0" rtl="0" algn="l">
              <a:lnSpc>
                <a:spcPct val="80000"/>
              </a:lnSpc>
              <a:spcBef>
                <a:spcPts val="500"/>
              </a:spcBef>
              <a:spcAft>
                <a:spcPts val="0"/>
              </a:spcAft>
              <a:buClr>
                <a:schemeClr val="lt1"/>
              </a:buClr>
              <a:buSzPts val="2500"/>
              <a:buFont typeface="Arial"/>
              <a:buNone/>
            </a:pPr>
            <a:r>
              <a:t/>
            </a:r>
            <a:endParaRPr b="0" i="0" sz="2500" u="none">
              <a:solidFill>
                <a:schemeClr val="lt1"/>
              </a:solidFill>
              <a:latin typeface="Calibri"/>
              <a:ea typeface="Calibri"/>
              <a:cs typeface="Calibri"/>
              <a:sym typeface="Calibri"/>
            </a:endParaRPr>
          </a:p>
          <a:p>
            <a:pPr indent="-184150" lvl="0" marL="342900" marR="0" rtl="0" algn="l">
              <a:spcBef>
                <a:spcPts val="500"/>
              </a:spcBef>
              <a:spcAft>
                <a:spcPts val="0"/>
              </a:spcAft>
              <a:buClr>
                <a:schemeClr val="lt1"/>
              </a:buClr>
              <a:buSzPts val="2500"/>
              <a:buFont typeface="Arial"/>
              <a:buNone/>
            </a:pPr>
            <a:r>
              <a:t/>
            </a:r>
            <a:endParaRPr b="0" i="0" sz="2500" u="none">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7"/>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Calibri"/>
              <a:buNone/>
            </a:pPr>
            <a:r>
              <a:rPr b="1" i="0" lang="en-US" sz="4000" u="none">
                <a:solidFill>
                  <a:schemeClr val="lt1"/>
                </a:solidFill>
                <a:latin typeface="Calibri"/>
                <a:ea typeface="Calibri"/>
                <a:cs typeface="Calibri"/>
                <a:sym typeface="Calibri"/>
              </a:rPr>
              <a:t>Web Usability Issues:</a:t>
            </a:r>
            <a:br>
              <a:rPr b="1" i="0" lang="en-US" sz="4000" u="none">
                <a:solidFill>
                  <a:schemeClr val="lt1"/>
                </a:solidFill>
                <a:latin typeface="Calibri"/>
                <a:ea typeface="Calibri"/>
                <a:cs typeface="Calibri"/>
                <a:sym typeface="Calibri"/>
              </a:rPr>
            </a:br>
            <a:r>
              <a:rPr b="1" i="0" lang="en-US" sz="4000" u="none">
                <a:solidFill>
                  <a:schemeClr val="lt1"/>
                </a:solidFill>
                <a:latin typeface="Calibri"/>
                <a:ea typeface="Calibri"/>
                <a:cs typeface="Calibri"/>
                <a:sym typeface="Calibri"/>
              </a:rPr>
              <a:t>Color and Readability</a:t>
            </a:r>
            <a:endParaRPr/>
          </a:p>
        </p:txBody>
      </p:sp>
      <p:sp>
        <p:nvSpPr>
          <p:cNvPr id="290" name="Google Shape;290;p27"/>
          <p:cNvSpPr txBox="1"/>
          <p:nvPr>
            <p:ph idx="1" type="body"/>
          </p:nvPr>
        </p:nvSpPr>
        <p:spPr>
          <a:xfrm>
            <a:off x="457200" y="1600200"/>
            <a:ext cx="7086600" cy="5029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FFC000"/>
              </a:buClr>
              <a:buSzPts val="2000"/>
              <a:buFont typeface="Arial"/>
              <a:buChar char="•"/>
            </a:pPr>
            <a:r>
              <a:rPr b="0" i="0" lang="en-US" sz="2000" u="none">
                <a:solidFill>
                  <a:srgbClr val="FFC000"/>
                </a:solidFill>
                <a:latin typeface="Calibri"/>
                <a:ea typeface="Calibri"/>
                <a:cs typeface="Calibri"/>
                <a:sym typeface="Calibri"/>
              </a:rPr>
              <a:t>Very bright background colors are hard to read over. </a:t>
            </a:r>
            <a:endParaRPr/>
          </a:p>
          <a:p>
            <a:pPr indent="-342900" lvl="0" marL="342900" marR="0" rtl="0" algn="just">
              <a:lnSpc>
                <a:spcPct val="100000"/>
              </a:lnSpc>
              <a:spcBef>
                <a:spcPts val="400"/>
              </a:spcBef>
              <a:spcAft>
                <a:spcPts val="0"/>
              </a:spcAft>
              <a:buClr>
                <a:srgbClr val="00B0F0"/>
              </a:buClr>
              <a:buSzPts val="2000"/>
              <a:buFont typeface="Arial"/>
              <a:buChar char="•"/>
            </a:pPr>
            <a:r>
              <a:rPr b="0" i="0" lang="en-US" sz="2000" u="none">
                <a:solidFill>
                  <a:srgbClr val="00B0F0"/>
                </a:solidFill>
                <a:latin typeface="Calibri"/>
                <a:ea typeface="Calibri"/>
                <a:cs typeface="Calibri"/>
                <a:sym typeface="Calibri"/>
              </a:rPr>
              <a:t>They hurt people’s eyes and no one likes them. </a:t>
            </a:r>
            <a:endParaRPr/>
          </a:p>
          <a:p>
            <a:pPr indent="-342900" lvl="0" marL="342900" marR="0" rtl="0" algn="just">
              <a:lnSpc>
                <a:spcPct val="100000"/>
              </a:lnSpc>
              <a:spcBef>
                <a:spcPts val="400"/>
              </a:spcBef>
              <a:spcAft>
                <a:spcPts val="0"/>
              </a:spcAft>
              <a:buClr>
                <a:srgbClr val="FFC000"/>
              </a:buClr>
              <a:buSzPts val="2000"/>
              <a:buFont typeface="Arial"/>
              <a:buChar char="•"/>
            </a:pPr>
            <a:r>
              <a:rPr b="0" i="0" lang="en-US" sz="2000" u="none">
                <a:solidFill>
                  <a:srgbClr val="FFC000"/>
                </a:solidFill>
                <a:latin typeface="Calibri"/>
                <a:ea typeface="Calibri"/>
                <a:cs typeface="Calibri"/>
                <a:sym typeface="Calibri"/>
              </a:rPr>
              <a:t>Red, green, and blue all mix together to form white light. </a:t>
            </a:r>
            <a:endParaRPr/>
          </a:p>
          <a:p>
            <a:pPr indent="-342900" lvl="0" marL="342900" marR="0" rtl="0" algn="just">
              <a:lnSpc>
                <a:spcPct val="100000"/>
              </a:lnSpc>
              <a:spcBef>
                <a:spcPts val="400"/>
              </a:spcBef>
              <a:spcAft>
                <a:spcPts val="0"/>
              </a:spcAft>
              <a:buClr>
                <a:srgbClr val="00B0F0"/>
              </a:buClr>
              <a:buSzPts val="2000"/>
              <a:buFont typeface="Arial"/>
              <a:buChar char="•"/>
            </a:pPr>
            <a:r>
              <a:rPr b="0" i="0" lang="en-US" sz="2000" u="none">
                <a:solidFill>
                  <a:srgbClr val="00B0F0"/>
                </a:solidFill>
                <a:latin typeface="Calibri"/>
                <a:ea typeface="Calibri"/>
                <a:cs typeface="Calibri"/>
                <a:sym typeface="Calibri"/>
              </a:rPr>
              <a:t>When a monitor displays the color white, what it is actually doing is turning on all of the red, green, and blue lights on the screen—all the way. </a:t>
            </a:r>
            <a:endParaRPr/>
          </a:p>
          <a:p>
            <a:pPr indent="-342900" lvl="0" marL="342900" marR="0" rtl="0" algn="just">
              <a:lnSpc>
                <a:spcPct val="100000"/>
              </a:lnSpc>
              <a:spcBef>
                <a:spcPts val="400"/>
              </a:spcBef>
              <a:spcAft>
                <a:spcPts val="0"/>
              </a:spcAft>
              <a:buClr>
                <a:srgbClr val="FFC000"/>
              </a:buClr>
              <a:buSzPts val="2000"/>
              <a:buFont typeface="Arial"/>
              <a:buChar char="•"/>
            </a:pPr>
            <a:r>
              <a:rPr b="0" i="0" lang="en-US" sz="2000" u="none">
                <a:solidFill>
                  <a:srgbClr val="FFC000"/>
                </a:solidFill>
                <a:latin typeface="Calibri"/>
                <a:ea typeface="Calibri"/>
                <a:cs typeface="Calibri"/>
                <a:sym typeface="Calibri"/>
              </a:rPr>
              <a:t>All this white light can hurt a reader’s eyes, and make it difficult to read. </a:t>
            </a:r>
            <a:endParaRPr/>
          </a:p>
          <a:p>
            <a:pPr indent="-342900" lvl="0" marL="342900" marR="0" rtl="0" algn="just">
              <a:lnSpc>
                <a:spcPct val="100000"/>
              </a:lnSpc>
              <a:spcBef>
                <a:spcPts val="400"/>
              </a:spcBef>
              <a:spcAft>
                <a:spcPts val="0"/>
              </a:spcAft>
              <a:buClr>
                <a:srgbClr val="00B0F0"/>
              </a:buClr>
              <a:buSzPts val="2000"/>
              <a:buFont typeface="Arial"/>
              <a:buChar char="•"/>
            </a:pPr>
            <a:r>
              <a:rPr b="0" i="0" lang="en-US" sz="2000" u="none">
                <a:solidFill>
                  <a:srgbClr val="00B0F0"/>
                </a:solidFill>
                <a:latin typeface="Calibri"/>
                <a:ea typeface="Calibri"/>
                <a:cs typeface="Calibri"/>
                <a:sym typeface="Calibri"/>
              </a:rPr>
              <a:t>To make your site easier to read, use a muted color in the background, and a contrasting color for your font. </a:t>
            </a:r>
            <a:endParaRPr/>
          </a:p>
          <a:p>
            <a:pPr indent="-342900" lvl="0" marL="342900" marR="0" rtl="0" algn="just">
              <a:lnSpc>
                <a:spcPct val="100000"/>
              </a:lnSpc>
              <a:spcBef>
                <a:spcPts val="400"/>
              </a:spcBef>
              <a:spcAft>
                <a:spcPts val="0"/>
              </a:spcAft>
              <a:buClr>
                <a:srgbClr val="FFC000"/>
              </a:buClr>
              <a:buSzPts val="2000"/>
              <a:buFont typeface="Arial"/>
              <a:buChar char="•"/>
            </a:pPr>
            <a:r>
              <a:rPr b="0" i="0" lang="en-US" sz="2000" u="none">
                <a:solidFill>
                  <a:srgbClr val="FFC000"/>
                </a:solidFill>
                <a:latin typeface="Calibri"/>
                <a:ea typeface="Calibri"/>
                <a:cs typeface="Calibri"/>
                <a:sym typeface="Calibri"/>
              </a:rPr>
              <a:t>You DON’T have to stick with black and white. </a:t>
            </a:r>
            <a:endParaRPr/>
          </a:p>
          <a:p>
            <a:pPr indent="-342900" lvl="0" marL="342900" marR="0" rtl="0" algn="just">
              <a:lnSpc>
                <a:spcPct val="100000"/>
              </a:lnSpc>
              <a:spcBef>
                <a:spcPts val="400"/>
              </a:spcBef>
              <a:spcAft>
                <a:spcPts val="0"/>
              </a:spcAft>
              <a:buClr>
                <a:srgbClr val="00B0F0"/>
              </a:buClr>
              <a:buSzPts val="2000"/>
              <a:buFont typeface="Arial"/>
              <a:buChar char="•"/>
            </a:pPr>
            <a:r>
              <a:rPr b="0" i="0" lang="en-US" sz="2000" u="none">
                <a:solidFill>
                  <a:srgbClr val="00B0F0"/>
                </a:solidFill>
                <a:latin typeface="Calibri"/>
                <a:ea typeface="Calibri"/>
                <a:cs typeface="Calibri"/>
                <a:sym typeface="Calibri"/>
              </a:rPr>
              <a:t>Sometimes it is more pleasant to match colors in your site.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8"/>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Calibri"/>
              <a:buNone/>
            </a:pPr>
            <a:r>
              <a:rPr b="1" i="0" lang="en-US" sz="4000" u="none">
                <a:solidFill>
                  <a:schemeClr val="lt1"/>
                </a:solidFill>
                <a:latin typeface="Calibri"/>
                <a:ea typeface="Calibri"/>
                <a:cs typeface="Calibri"/>
                <a:sym typeface="Calibri"/>
              </a:rPr>
              <a:t>Web Usability Issues:</a:t>
            </a:r>
            <a:br>
              <a:rPr b="1" i="0" lang="en-US" sz="4000" u="none">
                <a:solidFill>
                  <a:schemeClr val="lt1"/>
                </a:solidFill>
                <a:latin typeface="Calibri"/>
                <a:ea typeface="Calibri"/>
                <a:cs typeface="Calibri"/>
                <a:sym typeface="Calibri"/>
              </a:rPr>
            </a:br>
            <a:r>
              <a:rPr b="1" i="0" lang="en-US" sz="4000" u="none">
                <a:solidFill>
                  <a:schemeClr val="lt1"/>
                </a:solidFill>
                <a:latin typeface="Calibri"/>
                <a:ea typeface="Calibri"/>
                <a:cs typeface="Calibri"/>
                <a:sym typeface="Calibri"/>
              </a:rPr>
              <a:t>Fonts</a:t>
            </a:r>
            <a:endParaRPr/>
          </a:p>
        </p:txBody>
      </p:sp>
      <p:sp>
        <p:nvSpPr>
          <p:cNvPr id="296" name="Google Shape;296;p28"/>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FFC000"/>
              </a:buClr>
              <a:buSzPts val="3200"/>
              <a:buFont typeface="Arial"/>
              <a:buChar char="•"/>
            </a:pPr>
            <a:r>
              <a:rPr b="0" i="0" lang="en-US" sz="3200" u="none">
                <a:solidFill>
                  <a:srgbClr val="FFC000"/>
                </a:solidFill>
                <a:latin typeface="Calibri"/>
                <a:ea typeface="Calibri"/>
                <a:cs typeface="Calibri"/>
                <a:sym typeface="Calibri"/>
              </a:rPr>
              <a:t>Your choice of fonts can say volumes about you:  you can appear modern or old- fashioned; you can excite users or soothe them. </a:t>
            </a:r>
            <a:endParaRPr/>
          </a:p>
          <a:p>
            <a:pPr indent="-342900" lvl="0" marL="342900" marR="0" rtl="0" algn="just">
              <a:lnSpc>
                <a:spcPct val="100000"/>
              </a:lnSpc>
              <a:spcBef>
                <a:spcPts val="640"/>
              </a:spcBef>
              <a:spcAft>
                <a:spcPts val="0"/>
              </a:spcAft>
              <a:buClr>
                <a:srgbClr val="00B0F0"/>
              </a:buClr>
              <a:buSzPts val="3200"/>
              <a:buFont typeface="Arial"/>
              <a:buChar char="•"/>
            </a:pPr>
            <a:r>
              <a:rPr b="0" i="0" lang="en-US" sz="3200" u="none">
                <a:solidFill>
                  <a:srgbClr val="00B0F0"/>
                </a:solidFill>
                <a:latin typeface="Calibri"/>
                <a:ea typeface="Calibri"/>
                <a:cs typeface="Calibri"/>
                <a:sym typeface="Calibri"/>
              </a:rPr>
              <a:t>When designing with HTML, your font choices are rather limited.</a:t>
            </a:r>
            <a:endParaRPr/>
          </a:p>
          <a:p>
            <a:pPr indent="-139700" lvl="0" marL="342900" marR="0" rtl="0" algn="l">
              <a:spcBef>
                <a:spcPts val="640"/>
              </a:spcBef>
              <a:spcAft>
                <a:spcPts val="0"/>
              </a:spcAft>
              <a:buClr>
                <a:schemeClr val="lt1"/>
              </a:buClr>
              <a:buSzPts val="3200"/>
              <a:buFont typeface="Arial"/>
              <a:buNone/>
            </a:pPr>
            <a:r>
              <a:t/>
            </a:r>
            <a:endParaRPr b="0" i="0" sz="3200" u="none">
              <a:solidFill>
                <a:srgbClr val="00B0F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9"/>
          <p:cNvSpPr txBox="1"/>
          <p:nvPr>
            <p:ph type="title"/>
          </p:nvPr>
        </p:nvSpPr>
        <p:spPr>
          <a:xfrm>
            <a:off x="457200" y="381000"/>
            <a:ext cx="7010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Calibri"/>
              <a:buNone/>
            </a:pPr>
            <a:r>
              <a:rPr b="1" i="0" lang="en-US" sz="4000" u="none">
                <a:solidFill>
                  <a:schemeClr val="lt1"/>
                </a:solidFill>
                <a:latin typeface="Calibri"/>
                <a:ea typeface="Calibri"/>
                <a:cs typeface="Calibri"/>
                <a:sym typeface="Calibri"/>
              </a:rPr>
              <a:t>Web Usability Issues:</a:t>
            </a:r>
            <a:br>
              <a:rPr b="1" i="0" lang="en-US" sz="4000" u="none">
                <a:solidFill>
                  <a:schemeClr val="lt1"/>
                </a:solidFill>
                <a:latin typeface="Calibri"/>
                <a:ea typeface="Calibri"/>
                <a:cs typeface="Calibri"/>
                <a:sym typeface="Calibri"/>
              </a:rPr>
            </a:br>
            <a:r>
              <a:rPr b="1" i="0" lang="en-US" sz="4000" u="none">
                <a:solidFill>
                  <a:schemeClr val="lt1"/>
                </a:solidFill>
                <a:latin typeface="Calibri"/>
                <a:ea typeface="Calibri"/>
                <a:cs typeface="Calibri"/>
                <a:sym typeface="Calibri"/>
              </a:rPr>
              <a:t> Designing Well Thought-Out Links</a:t>
            </a:r>
            <a:endParaRPr/>
          </a:p>
        </p:txBody>
      </p:sp>
      <p:sp>
        <p:nvSpPr>
          <p:cNvPr id="302" name="Google Shape;302;p29"/>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lt1"/>
              </a:buClr>
              <a:buSzPts val="3200"/>
              <a:buFont typeface="Arial"/>
              <a:buNone/>
            </a:pPr>
            <a:r>
              <a:t/>
            </a:r>
            <a:endParaRPr b="0" i="0" sz="3200" u="none">
              <a:solidFill>
                <a:srgbClr val="FFC000"/>
              </a:solidFill>
              <a:latin typeface="Calibri"/>
              <a:ea typeface="Calibri"/>
              <a:cs typeface="Calibri"/>
              <a:sym typeface="Calibri"/>
            </a:endParaRPr>
          </a:p>
          <a:p>
            <a:pPr indent="-342900" lvl="0" marL="342900" marR="0" rtl="0" algn="just">
              <a:lnSpc>
                <a:spcPct val="100000"/>
              </a:lnSpc>
              <a:spcBef>
                <a:spcPts val="640"/>
              </a:spcBef>
              <a:spcAft>
                <a:spcPts val="0"/>
              </a:spcAft>
              <a:buClr>
                <a:srgbClr val="FFC000"/>
              </a:buClr>
              <a:buSzPts val="3200"/>
              <a:buFont typeface="Arial"/>
              <a:buChar char="•"/>
            </a:pPr>
            <a:r>
              <a:rPr b="0" i="0" lang="en-US" sz="3200" u="none">
                <a:solidFill>
                  <a:srgbClr val="FFC000"/>
                </a:solidFill>
                <a:latin typeface="Calibri"/>
                <a:ea typeface="Calibri"/>
                <a:cs typeface="Calibri"/>
                <a:sym typeface="Calibri"/>
              </a:rPr>
              <a:t>Links get your users from page to page. </a:t>
            </a:r>
            <a:endParaRPr/>
          </a:p>
          <a:p>
            <a:pPr indent="-342900" lvl="0" marL="342900" marR="0" rtl="0" algn="just">
              <a:lnSpc>
                <a:spcPct val="100000"/>
              </a:lnSpc>
              <a:spcBef>
                <a:spcPts val="640"/>
              </a:spcBef>
              <a:spcAft>
                <a:spcPts val="0"/>
              </a:spcAft>
              <a:buClr>
                <a:srgbClr val="00B0F0"/>
              </a:buClr>
              <a:buSzPts val="3200"/>
              <a:buFont typeface="Arial"/>
              <a:buChar char="•"/>
            </a:pPr>
            <a:r>
              <a:rPr b="0" i="0" lang="en-US" sz="3200" u="none">
                <a:solidFill>
                  <a:srgbClr val="00B0F0"/>
                </a:solidFill>
                <a:latin typeface="Calibri"/>
                <a:ea typeface="Calibri"/>
                <a:cs typeface="Calibri"/>
                <a:sym typeface="Calibri"/>
              </a:rPr>
              <a:t>If your links are badly set up, your site will be hard to use. </a:t>
            </a:r>
            <a:endParaRPr/>
          </a:p>
          <a:p>
            <a:pPr indent="-342900" lvl="0" marL="342900" marR="0" rtl="0" algn="just">
              <a:lnSpc>
                <a:spcPct val="100000"/>
              </a:lnSpc>
              <a:spcBef>
                <a:spcPts val="640"/>
              </a:spcBef>
              <a:spcAft>
                <a:spcPts val="0"/>
              </a:spcAft>
              <a:buClr>
                <a:srgbClr val="FFC000"/>
              </a:buClr>
              <a:buSzPts val="3200"/>
              <a:buFont typeface="Arial"/>
              <a:buChar char="•"/>
            </a:pPr>
            <a:r>
              <a:rPr b="0" i="0" lang="en-US" sz="3200" u="none">
                <a:solidFill>
                  <a:srgbClr val="FFC000"/>
                </a:solidFill>
                <a:latin typeface="Calibri"/>
                <a:ea typeface="Calibri"/>
                <a:cs typeface="Calibri"/>
                <a:sym typeface="Calibri"/>
              </a:rPr>
              <a:t>Conversely, if your site is user friendly, users will return again and again.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Calibri"/>
              <a:buNone/>
            </a:pPr>
            <a:r>
              <a:rPr b="1" i="0" lang="en-US" sz="4400" u="none">
                <a:solidFill>
                  <a:schemeClr val="lt1"/>
                </a:solidFill>
                <a:latin typeface="Calibri"/>
                <a:ea typeface="Calibri"/>
                <a:cs typeface="Calibri"/>
                <a:sym typeface="Calibri"/>
              </a:rPr>
              <a:t>History of Internet</a:t>
            </a:r>
            <a:endParaRPr/>
          </a:p>
        </p:txBody>
      </p:sp>
      <p:sp>
        <p:nvSpPr>
          <p:cNvPr id="119" name="Google Shape;119;p3"/>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FFC000"/>
              </a:buClr>
              <a:buSzPts val="3200"/>
              <a:buFont typeface="Arial"/>
              <a:buChar char="•"/>
            </a:pPr>
            <a:r>
              <a:rPr b="0" i="0" lang="en-US" sz="3200" u="none">
                <a:solidFill>
                  <a:srgbClr val="FFC000"/>
                </a:solidFill>
                <a:latin typeface="Calibri"/>
                <a:ea typeface="Calibri"/>
                <a:cs typeface="Calibri"/>
                <a:sym typeface="Calibri"/>
              </a:rPr>
              <a:t>1969 - developed by Advanced Research Project Agency (ARPA)</a:t>
            </a:r>
            <a:endParaRPr/>
          </a:p>
          <a:p>
            <a:pPr indent="-342900" lvl="0" marL="342900" marR="0" rtl="0" algn="just">
              <a:lnSpc>
                <a:spcPct val="100000"/>
              </a:lnSpc>
              <a:spcBef>
                <a:spcPts val="640"/>
              </a:spcBef>
              <a:spcAft>
                <a:spcPts val="0"/>
              </a:spcAft>
              <a:buClr>
                <a:srgbClr val="00B0F0"/>
              </a:buClr>
              <a:buSzPts val="3200"/>
              <a:buFont typeface="Arial"/>
              <a:buChar char="•"/>
            </a:pPr>
            <a:r>
              <a:rPr b="0" i="0" lang="en-US" sz="3200" u="none">
                <a:solidFill>
                  <a:srgbClr val="00B0F0"/>
                </a:solidFill>
                <a:latin typeface="Calibri"/>
                <a:ea typeface="Calibri"/>
                <a:cs typeface="Calibri"/>
                <a:sym typeface="Calibri"/>
              </a:rPr>
              <a:t>1990- started to be commercialised. </a:t>
            </a:r>
            <a:endParaRPr/>
          </a:p>
          <a:p>
            <a:pPr indent="-342900" lvl="0" marL="342900" marR="0" rtl="0" algn="just">
              <a:lnSpc>
                <a:spcPct val="100000"/>
              </a:lnSpc>
              <a:spcBef>
                <a:spcPts val="640"/>
              </a:spcBef>
              <a:spcAft>
                <a:spcPts val="0"/>
              </a:spcAft>
              <a:buClr>
                <a:srgbClr val="FFC000"/>
              </a:buClr>
              <a:buSzPts val="3200"/>
              <a:buFont typeface="Arial"/>
              <a:buChar char="•"/>
            </a:pPr>
            <a:r>
              <a:rPr b="0" i="0" lang="en-US" sz="3200" u="none">
                <a:solidFill>
                  <a:srgbClr val="FFC000"/>
                </a:solidFill>
                <a:latin typeface="Calibri"/>
                <a:ea typeface="Calibri"/>
                <a:cs typeface="Calibri"/>
                <a:sym typeface="Calibri"/>
              </a:rPr>
              <a:t>1994- 3 million peoples connected to the Internet </a:t>
            </a:r>
            <a:endParaRPr/>
          </a:p>
          <a:p>
            <a:pPr indent="-342900" lvl="0" marL="342900" marR="0" rtl="0" algn="just">
              <a:lnSpc>
                <a:spcPct val="100000"/>
              </a:lnSpc>
              <a:spcBef>
                <a:spcPts val="640"/>
              </a:spcBef>
              <a:spcAft>
                <a:spcPts val="0"/>
              </a:spcAft>
              <a:buClr>
                <a:srgbClr val="00B0F0"/>
              </a:buClr>
              <a:buSzPts val="3200"/>
              <a:buFont typeface="Arial"/>
              <a:buChar char="•"/>
            </a:pPr>
            <a:r>
              <a:rPr b="0" i="0" lang="en-US" sz="3200" u="none">
                <a:solidFill>
                  <a:srgbClr val="00B0F0"/>
                </a:solidFill>
                <a:latin typeface="Calibri"/>
                <a:ea typeface="Calibri"/>
                <a:cs typeface="Calibri"/>
                <a:sym typeface="Calibri"/>
              </a:rPr>
              <a:t>2001- 268 million computers hooked up to the Internet. </a:t>
            </a:r>
            <a:endParaRPr/>
          </a:p>
          <a:p>
            <a:pPr indent="-139700" lvl="0" marL="342900" marR="0" rtl="0" algn="l">
              <a:spcBef>
                <a:spcPts val="640"/>
              </a:spcBef>
              <a:spcAft>
                <a:spcPts val="0"/>
              </a:spcAft>
              <a:buClr>
                <a:schemeClr val="lt1"/>
              </a:buClr>
              <a:buSzPts val="3200"/>
              <a:buFont typeface="Arial"/>
              <a:buNone/>
            </a:pPr>
            <a:r>
              <a:t/>
            </a:r>
            <a:endParaRPr b="0" i="0" sz="3200" u="none">
              <a:solidFill>
                <a:srgbClr val="00B0F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0"/>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Calibri"/>
              <a:buNone/>
            </a:pPr>
            <a:r>
              <a:rPr b="1" i="0" lang="en-US" sz="4000" u="none">
                <a:solidFill>
                  <a:schemeClr val="lt1"/>
                </a:solidFill>
                <a:latin typeface="Calibri"/>
                <a:ea typeface="Calibri"/>
                <a:cs typeface="Calibri"/>
                <a:sym typeface="Calibri"/>
              </a:rPr>
              <a:t>Web Usability Issues:</a:t>
            </a:r>
            <a:br>
              <a:rPr b="1" i="0" lang="en-US" sz="4000" u="none">
                <a:solidFill>
                  <a:schemeClr val="lt1"/>
                </a:solidFill>
                <a:latin typeface="Calibri"/>
                <a:ea typeface="Calibri"/>
                <a:cs typeface="Calibri"/>
                <a:sym typeface="Calibri"/>
              </a:rPr>
            </a:br>
            <a:r>
              <a:rPr b="1" i="1" lang="en-US" sz="4000" u="none">
                <a:solidFill>
                  <a:schemeClr val="lt1"/>
                </a:solidFill>
                <a:latin typeface="Calibri"/>
                <a:ea typeface="Calibri"/>
                <a:cs typeface="Calibri"/>
                <a:sym typeface="Calibri"/>
              </a:rPr>
              <a:t> Chunking Information</a:t>
            </a:r>
            <a:br>
              <a:rPr b="1" i="0" lang="en-US" sz="4000" u="none">
                <a:solidFill>
                  <a:schemeClr val="lt1"/>
                </a:solidFill>
                <a:latin typeface="Calibri"/>
                <a:ea typeface="Calibri"/>
                <a:cs typeface="Calibri"/>
                <a:sym typeface="Calibri"/>
              </a:rPr>
            </a:br>
            <a:endParaRPr/>
          </a:p>
        </p:txBody>
      </p:sp>
      <p:sp>
        <p:nvSpPr>
          <p:cNvPr id="308" name="Google Shape;308;p30"/>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90000"/>
              </a:lnSpc>
              <a:spcBef>
                <a:spcPts val="0"/>
              </a:spcBef>
              <a:spcAft>
                <a:spcPts val="0"/>
              </a:spcAft>
              <a:buClr>
                <a:srgbClr val="FFC000"/>
              </a:buClr>
              <a:buSzPts val="2700"/>
              <a:buFont typeface="Arial"/>
              <a:buChar char="•"/>
            </a:pPr>
            <a:r>
              <a:rPr b="0" i="0" lang="en-US" sz="2700" u="none">
                <a:solidFill>
                  <a:srgbClr val="FFC000"/>
                </a:solidFill>
                <a:latin typeface="Calibri"/>
                <a:ea typeface="Calibri"/>
                <a:cs typeface="Calibri"/>
                <a:sym typeface="Calibri"/>
              </a:rPr>
              <a:t>Psychological studies have shown that people absorb information in “chunks.” </a:t>
            </a:r>
            <a:endParaRPr/>
          </a:p>
          <a:p>
            <a:pPr indent="-342900" lvl="0" marL="342900" marR="0" rtl="0" algn="just">
              <a:lnSpc>
                <a:spcPct val="90000"/>
              </a:lnSpc>
              <a:spcBef>
                <a:spcPts val="540"/>
              </a:spcBef>
              <a:spcAft>
                <a:spcPts val="0"/>
              </a:spcAft>
              <a:buClr>
                <a:srgbClr val="00B0F0"/>
              </a:buClr>
              <a:buSzPts val="2700"/>
              <a:buFont typeface="Arial"/>
              <a:buChar char="•"/>
            </a:pPr>
            <a:r>
              <a:rPr b="0" i="0" lang="en-US" sz="2700" u="none">
                <a:solidFill>
                  <a:srgbClr val="00B0F0"/>
                </a:solidFill>
                <a:latin typeface="Calibri"/>
                <a:ea typeface="Calibri"/>
                <a:cs typeface="Calibri"/>
                <a:sym typeface="Calibri"/>
              </a:rPr>
              <a:t>At any given time, most people can only keep five to seven things in mind at one time. </a:t>
            </a:r>
            <a:endParaRPr/>
          </a:p>
          <a:p>
            <a:pPr indent="-342900" lvl="0" marL="342900" marR="0" rtl="0" algn="just">
              <a:lnSpc>
                <a:spcPct val="90000"/>
              </a:lnSpc>
              <a:spcBef>
                <a:spcPts val="540"/>
              </a:spcBef>
              <a:spcAft>
                <a:spcPts val="0"/>
              </a:spcAft>
              <a:buClr>
                <a:srgbClr val="FFC000"/>
              </a:buClr>
              <a:buSzPts val="2700"/>
              <a:buFont typeface="Arial"/>
              <a:buChar char="•"/>
            </a:pPr>
            <a:r>
              <a:rPr b="0" i="0" lang="en-US" sz="2700" u="none">
                <a:solidFill>
                  <a:srgbClr val="FFC000"/>
                </a:solidFill>
                <a:latin typeface="Calibri"/>
                <a:ea typeface="Calibri"/>
                <a:cs typeface="Calibri"/>
                <a:sym typeface="Calibri"/>
              </a:rPr>
              <a:t>What this means to you is that if you can, you should shoot for a maximum of five to seven links in a specific group. </a:t>
            </a:r>
            <a:endParaRPr/>
          </a:p>
          <a:p>
            <a:pPr indent="-342900" lvl="0" marL="342900" marR="0" rtl="0" algn="just">
              <a:lnSpc>
                <a:spcPct val="90000"/>
              </a:lnSpc>
              <a:spcBef>
                <a:spcPts val="540"/>
              </a:spcBef>
              <a:spcAft>
                <a:spcPts val="0"/>
              </a:spcAft>
              <a:buClr>
                <a:srgbClr val="00B0F0"/>
              </a:buClr>
              <a:buSzPts val="2700"/>
              <a:buFont typeface="Arial"/>
              <a:buChar char="•"/>
            </a:pPr>
            <a:r>
              <a:rPr b="0" i="0" lang="en-US" sz="2700" u="none">
                <a:solidFill>
                  <a:srgbClr val="00B0F0"/>
                </a:solidFill>
                <a:latin typeface="Calibri"/>
                <a:ea typeface="Calibri"/>
                <a:cs typeface="Calibri"/>
                <a:sym typeface="Calibri"/>
              </a:rPr>
              <a:t>Each group can be broken down into a “chunk” and thought about as a whole. </a:t>
            </a:r>
            <a:endParaRPr/>
          </a:p>
          <a:p>
            <a:pPr indent="-342900" lvl="0" marL="342900" marR="0" rtl="0" algn="just">
              <a:lnSpc>
                <a:spcPct val="90000"/>
              </a:lnSpc>
              <a:spcBef>
                <a:spcPts val="540"/>
              </a:spcBef>
              <a:spcAft>
                <a:spcPts val="0"/>
              </a:spcAft>
              <a:buClr>
                <a:srgbClr val="FFC000"/>
              </a:buClr>
              <a:buSzPts val="2700"/>
              <a:buFont typeface="Arial"/>
              <a:buChar char="•"/>
            </a:pPr>
            <a:r>
              <a:rPr b="0" i="0" lang="en-US" sz="2700" u="none">
                <a:solidFill>
                  <a:srgbClr val="FFC000"/>
                </a:solidFill>
                <a:latin typeface="Calibri"/>
                <a:ea typeface="Calibri"/>
                <a:cs typeface="Calibri"/>
                <a:sym typeface="Calibri"/>
              </a:rPr>
              <a:t>Those links can have subcategories as long as they’re well organized.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descr="00000001" id="313" name="Google Shape;313;p31"/>
          <p:cNvPicPr preferRelativeResize="0"/>
          <p:nvPr/>
        </p:nvPicPr>
        <p:blipFill rotWithShape="1">
          <a:blip r:embed="rId3">
            <a:alphaModFix/>
          </a:blip>
          <a:srcRect b="0" l="0" r="0" t="0"/>
          <a:stretch/>
        </p:blipFill>
        <p:spPr>
          <a:xfrm>
            <a:off x="974725" y="76200"/>
            <a:ext cx="5807075" cy="648811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2"/>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Calibri"/>
              <a:buNone/>
            </a:pPr>
            <a:r>
              <a:rPr b="1" i="0" lang="en-US" sz="4000" u="none">
                <a:solidFill>
                  <a:schemeClr val="lt1"/>
                </a:solidFill>
                <a:latin typeface="Calibri"/>
                <a:ea typeface="Calibri"/>
                <a:cs typeface="Calibri"/>
                <a:sym typeface="Calibri"/>
              </a:rPr>
              <a:t>Web Usability Issues:</a:t>
            </a:r>
            <a:br>
              <a:rPr b="1" i="0" lang="en-US" sz="4000" u="none">
                <a:solidFill>
                  <a:schemeClr val="lt1"/>
                </a:solidFill>
                <a:latin typeface="Calibri"/>
                <a:ea typeface="Calibri"/>
                <a:cs typeface="Calibri"/>
                <a:sym typeface="Calibri"/>
              </a:rPr>
            </a:br>
            <a:r>
              <a:rPr b="1" i="1" lang="en-US" sz="4000" u="none">
                <a:solidFill>
                  <a:schemeClr val="lt1"/>
                </a:solidFill>
                <a:latin typeface="Calibri"/>
                <a:ea typeface="Calibri"/>
                <a:cs typeface="Calibri"/>
                <a:sym typeface="Calibri"/>
              </a:rPr>
              <a:t> Label Your Links</a:t>
            </a:r>
            <a:br>
              <a:rPr b="1" i="0" lang="en-US" sz="4000" u="none">
                <a:solidFill>
                  <a:schemeClr val="lt1"/>
                </a:solidFill>
                <a:latin typeface="Calibri"/>
                <a:ea typeface="Calibri"/>
                <a:cs typeface="Calibri"/>
                <a:sym typeface="Calibri"/>
              </a:rPr>
            </a:br>
            <a:endParaRPr/>
          </a:p>
        </p:txBody>
      </p:sp>
      <p:sp>
        <p:nvSpPr>
          <p:cNvPr id="319" name="Google Shape;319;p32"/>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90000"/>
              </a:lnSpc>
              <a:spcBef>
                <a:spcPts val="0"/>
              </a:spcBef>
              <a:spcAft>
                <a:spcPts val="0"/>
              </a:spcAft>
              <a:buClr>
                <a:srgbClr val="FFC000"/>
              </a:buClr>
              <a:buSzPts val="3000"/>
              <a:buFont typeface="Arial"/>
              <a:buChar char="•"/>
            </a:pPr>
            <a:r>
              <a:rPr b="0" i="0" lang="en-US" sz="3000" u="none">
                <a:solidFill>
                  <a:srgbClr val="FFC000"/>
                </a:solidFill>
                <a:latin typeface="Calibri"/>
                <a:ea typeface="Calibri"/>
                <a:cs typeface="Calibri"/>
                <a:sym typeface="Calibri"/>
              </a:rPr>
              <a:t>Buttons and links </a:t>
            </a:r>
            <a:r>
              <a:rPr b="0" i="1" lang="en-US" sz="3000" u="none">
                <a:solidFill>
                  <a:srgbClr val="FFC000"/>
                </a:solidFill>
                <a:latin typeface="Calibri"/>
                <a:ea typeface="Calibri"/>
                <a:cs typeface="Calibri"/>
                <a:sym typeface="Calibri"/>
              </a:rPr>
              <a:t>must</a:t>
            </a:r>
            <a:r>
              <a:rPr b="0" i="0" lang="en-US" sz="3000" u="none">
                <a:solidFill>
                  <a:srgbClr val="FFC000"/>
                </a:solidFill>
                <a:latin typeface="Calibri"/>
                <a:ea typeface="Calibri"/>
                <a:cs typeface="Calibri"/>
                <a:sym typeface="Calibri"/>
              </a:rPr>
              <a:t> be clearly labeled and easy to understand. </a:t>
            </a:r>
            <a:endParaRPr/>
          </a:p>
          <a:p>
            <a:pPr indent="-342900" lvl="0" marL="342900" marR="0" rtl="0" algn="just">
              <a:lnSpc>
                <a:spcPct val="90000"/>
              </a:lnSpc>
              <a:spcBef>
                <a:spcPts val="600"/>
              </a:spcBef>
              <a:spcAft>
                <a:spcPts val="0"/>
              </a:spcAft>
              <a:buClr>
                <a:srgbClr val="00B0F0"/>
              </a:buClr>
              <a:buSzPts val="3000"/>
              <a:buFont typeface="Arial"/>
              <a:buChar char="•"/>
            </a:pPr>
            <a:r>
              <a:rPr b="0" i="0" lang="en-US" sz="3000" u="none">
                <a:solidFill>
                  <a:srgbClr val="00B0F0"/>
                </a:solidFill>
                <a:latin typeface="Calibri"/>
                <a:ea typeface="Calibri"/>
                <a:cs typeface="Calibri"/>
                <a:sym typeface="Calibri"/>
              </a:rPr>
              <a:t>Cutesy names are usually a big no-no, as they will confuse many users. </a:t>
            </a:r>
            <a:endParaRPr/>
          </a:p>
          <a:p>
            <a:pPr indent="-342900" lvl="0" marL="342900" marR="0" rtl="0" algn="just">
              <a:lnSpc>
                <a:spcPct val="90000"/>
              </a:lnSpc>
              <a:spcBef>
                <a:spcPts val="600"/>
              </a:spcBef>
              <a:spcAft>
                <a:spcPts val="0"/>
              </a:spcAft>
              <a:buClr>
                <a:srgbClr val="FFC000"/>
              </a:buClr>
              <a:buSzPts val="3000"/>
              <a:buFont typeface="Arial"/>
              <a:buChar char="•"/>
            </a:pPr>
            <a:r>
              <a:rPr b="0" i="0" lang="en-US" sz="3000" u="none">
                <a:solidFill>
                  <a:srgbClr val="FFC000"/>
                </a:solidFill>
                <a:latin typeface="Calibri"/>
                <a:ea typeface="Calibri"/>
                <a:cs typeface="Calibri"/>
                <a:sym typeface="Calibri"/>
              </a:rPr>
              <a:t>You don’t want people to have to think about what a button means; they should know just by looking at the button. </a:t>
            </a:r>
            <a:endParaRPr/>
          </a:p>
          <a:p>
            <a:pPr indent="-342900" lvl="0" marL="342900" marR="0" rtl="0" algn="just">
              <a:lnSpc>
                <a:spcPct val="90000"/>
              </a:lnSpc>
              <a:spcBef>
                <a:spcPts val="600"/>
              </a:spcBef>
              <a:spcAft>
                <a:spcPts val="0"/>
              </a:spcAft>
              <a:buClr>
                <a:srgbClr val="00B0F0"/>
              </a:buClr>
              <a:buSzPts val="3000"/>
              <a:buFont typeface="Arial"/>
              <a:buChar char="•"/>
            </a:pPr>
            <a:r>
              <a:rPr b="0" i="0" lang="en-US" sz="3000" u="none">
                <a:solidFill>
                  <a:srgbClr val="00B0F0"/>
                </a:solidFill>
                <a:latin typeface="Calibri"/>
                <a:ea typeface="Calibri"/>
                <a:cs typeface="Calibri"/>
                <a:sym typeface="Calibri"/>
              </a:rPr>
              <a:t>If your Web site has non-standard features, you will have to enlist your client’s help with naming buttons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3"/>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Calibri"/>
              <a:buNone/>
            </a:pPr>
            <a:r>
              <a:rPr b="1" i="0" lang="en-US" sz="4000" u="none">
                <a:solidFill>
                  <a:schemeClr val="lt1"/>
                </a:solidFill>
                <a:latin typeface="Calibri"/>
                <a:ea typeface="Calibri"/>
                <a:cs typeface="Calibri"/>
                <a:sym typeface="Calibri"/>
              </a:rPr>
              <a:t>Web Usability Issues:</a:t>
            </a:r>
            <a:r>
              <a:rPr b="1" i="1" lang="en-US" sz="4000" u="none">
                <a:solidFill>
                  <a:schemeClr val="lt1"/>
                </a:solidFill>
                <a:latin typeface="Calibri"/>
                <a:ea typeface="Calibri"/>
                <a:cs typeface="Calibri"/>
                <a:sym typeface="Calibri"/>
              </a:rPr>
              <a:t> Drop-Down Menus vs. Lists</a:t>
            </a:r>
            <a:br>
              <a:rPr b="1" i="0" lang="en-US" sz="4000" u="none">
                <a:solidFill>
                  <a:schemeClr val="lt1"/>
                </a:solidFill>
                <a:latin typeface="Calibri"/>
                <a:ea typeface="Calibri"/>
                <a:cs typeface="Calibri"/>
                <a:sym typeface="Calibri"/>
              </a:rPr>
            </a:br>
            <a:endParaRPr/>
          </a:p>
        </p:txBody>
      </p:sp>
      <p:sp>
        <p:nvSpPr>
          <p:cNvPr id="325" name="Google Shape;325;p33"/>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FFC000"/>
              </a:buClr>
              <a:buSzPts val="3200"/>
              <a:buFont typeface="Arial"/>
              <a:buChar char="•"/>
            </a:pPr>
            <a:r>
              <a:rPr b="0" i="0" lang="en-US" sz="3200" u="none">
                <a:solidFill>
                  <a:srgbClr val="FFC000"/>
                </a:solidFill>
                <a:latin typeface="Calibri"/>
                <a:ea typeface="Calibri"/>
                <a:cs typeface="Calibri"/>
                <a:sym typeface="Calibri"/>
              </a:rPr>
              <a:t>Studies have shown that people prefer well-organized lists to drop-down menus but that they find information more easily with well-organized drop-down menus. </a:t>
            </a:r>
            <a:endParaRPr/>
          </a:p>
          <a:p>
            <a:pPr indent="-139700" lvl="0" marL="342900" marR="0" rtl="0" algn="l">
              <a:spcBef>
                <a:spcPts val="640"/>
              </a:spcBef>
              <a:spcAft>
                <a:spcPts val="0"/>
              </a:spcAft>
              <a:buClr>
                <a:schemeClr val="lt1"/>
              </a:buClr>
              <a:buSzPts val="3200"/>
              <a:buFont typeface="Arial"/>
              <a:buNone/>
            </a:pPr>
            <a:r>
              <a:t/>
            </a:r>
            <a:endParaRPr b="0" i="0" sz="3200" u="none">
              <a:solidFill>
                <a:srgbClr val="FFC000"/>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4"/>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Calibri"/>
              <a:buNone/>
            </a:pPr>
            <a:r>
              <a:rPr b="1" i="0" lang="en-US" sz="4000" u="none">
                <a:solidFill>
                  <a:schemeClr val="lt1"/>
                </a:solidFill>
                <a:latin typeface="Calibri"/>
                <a:ea typeface="Calibri"/>
                <a:cs typeface="Calibri"/>
                <a:sym typeface="Calibri"/>
              </a:rPr>
              <a:t>Web Usability Issues:</a:t>
            </a:r>
            <a:br>
              <a:rPr b="1" i="0" lang="en-US" sz="4000" u="none">
                <a:solidFill>
                  <a:schemeClr val="lt1"/>
                </a:solidFill>
                <a:latin typeface="Calibri"/>
                <a:ea typeface="Calibri"/>
                <a:cs typeface="Calibri"/>
                <a:sym typeface="Calibri"/>
              </a:rPr>
            </a:br>
            <a:r>
              <a:rPr b="1" i="1" lang="en-US" sz="4000" u="none">
                <a:solidFill>
                  <a:schemeClr val="lt1"/>
                </a:solidFill>
                <a:latin typeface="Calibri"/>
                <a:ea typeface="Calibri"/>
                <a:cs typeface="Calibri"/>
                <a:sym typeface="Calibri"/>
              </a:rPr>
              <a:t> Nav-Bar Placement</a:t>
            </a:r>
            <a:br>
              <a:rPr b="1" i="0" lang="en-US" sz="4000" u="none">
                <a:solidFill>
                  <a:schemeClr val="lt1"/>
                </a:solidFill>
                <a:latin typeface="Calibri"/>
                <a:ea typeface="Calibri"/>
                <a:cs typeface="Calibri"/>
                <a:sym typeface="Calibri"/>
              </a:rPr>
            </a:br>
            <a:endParaRPr/>
          </a:p>
        </p:txBody>
      </p:sp>
      <p:sp>
        <p:nvSpPr>
          <p:cNvPr id="331" name="Google Shape;331;p34"/>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rgbClr val="FFC000"/>
              </a:buClr>
              <a:buSzPts val="3000"/>
              <a:buFont typeface="Arial"/>
              <a:buChar char="•"/>
            </a:pPr>
            <a:r>
              <a:rPr b="0" i="0" lang="en-US" sz="3000" u="none">
                <a:solidFill>
                  <a:srgbClr val="FFC000"/>
                </a:solidFill>
                <a:latin typeface="Calibri"/>
                <a:ea typeface="Calibri"/>
                <a:cs typeface="Calibri"/>
                <a:sym typeface="Calibri"/>
              </a:rPr>
              <a:t>Our visual cortex is designed to scan along the horizon; therefore most people find horizontal design more pleasing than vertical. </a:t>
            </a:r>
            <a:endParaRPr/>
          </a:p>
          <a:p>
            <a:pPr indent="-342900" lvl="0" marL="342900" marR="0" rtl="0" algn="just">
              <a:lnSpc>
                <a:spcPct val="80000"/>
              </a:lnSpc>
              <a:spcBef>
                <a:spcPts val="600"/>
              </a:spcBef>
              <a:spcAft>
                <a:spcPts val="0"/>
              </a:spcAft>
              <a:buClr>
                <a:srgbClr val="00B0F0"/>
              </a:buClr>
              <a:buSzPts val="3000"/>
              <a:buFont typeface="Arial"/>
              <a:buChar char="•"/>
            </a:pPr>
            <a:r>
              <a:rPr b="0" i="0" lang="en-US" sz="3000" u="none">
                <a:solidFill>
                  <a:srgbClr val="00B0F0"/>
                </a:solidFill>
                <a:latin typeface="Calibri"/>
                <a:ea typeface="Calibri"/>
                <a:cs typeface="Calibri"/>
                <a:sym typeface="Calibri"/>
              </a:rPr>
              <a:t>Many sites take advantage of this by using a horizontal nav bar at the top of the screen. </a:t>
            </a:r>
            <a:endParaRPr/>
          </a:p>
          <a:p>
            <a:pPr indent="-342900" lvl="0" marL="342900" marR="0" rtl="0" algn="just">
              <a:lnSpc>
                <a:spcPct val="80000"/>
              </a:lnSpc>
              <a:spcBef>
                <a:spcPts val="600"/>
              </a:spcBef>
              <a:spcAft>
                <a:spcPts val="0"/>
              </a:spcAft>
              <a:buClr>
                <a:srgbClr val="FFC000"/>
              </a:buClr>
              <a:buSzPts val="3000"/>
              <a:buFont typeface="Arial"/>
              <a:buChar char="•"/>
            </a:pPr>
            <a:r>
              <a:rPr b="0" i="0" lang="en-US" sz="3000" u="none">
                <a:solidFill>
                  <a:srgbClr val="FFC000"/>
                </a:solidFill>
                <a:latin typeface="Calibri"/>
                <a:ea typeface="Calibri"/>
                <a:cs typeface="Calibri"/>
                <a:sym typeface="Calibri"/>
              </a:rPr>
              <a:t>Studies have shown, though, that people register individual links better if the links are listed on top of each other in a vertical fashion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5"/>
          <p:cNvSpPr txBox="1"/>
          <p:nvPr>
            <p:ph type="title"/>
          </p:nvPr>
        </p:nvSpPr>
        <p:spPr>
          <a:xfrm>
            <a:off x="457200" y="685800"/>
            <a:ext cx="7010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Calibri"/>
              <a:buNone/>
            </a:pPr>
            <a:r>
              <a:rPr b="1" i="0" lang="en-US" sz="4000" u="none">
                <a:solidFill>
                  <a:schemeClr val="lt1"/>
                </a:solidFill>
                <a:latin typeface="Calibri"/>
                <a:ea typeface="Calibri"/>
                <a:cs typeface="Calibri"/>
                <a:sym typeface="Calibri"/>
              </a:rPr>
              <a:t>Web Usability Issues:</a:t>
            </a:r>
            <a:br>
              <a:rPr b="1" i="0" lang="en-US" sz="4000" u="none">
                <a:solidFill>
                  <a:schemeClr val="lt1"/>
                </a:solidFill>
                <a:latin typeface="Calibri"/>
                <a:ea typeface="Calibri"/>
                <a:cs typeface="Calibri"/>
                <a:sym typeface="Calibri"/>
              </a:rPr>
            </a:br>
            <a:r>
              <a:rPr b="1" i="0" lang="en-US" sz="4000" u="none">
                <a:solidFill>
                  <a:schemeClr val="lt1"/>
                </a:solidFill>
                <a:latin typeface="Calibri"/>
                <a:ea typeface="Calibri"/>
                <a:cs typeface="Calibri"/>
                <a:sym typeface="Calibri"/>
              </a:rPr>
              <a:t> Write a Web Tag Line for Your Site </a:t>
            </a:r>
            <a:br>
              <a:rPr b="1" i="0" lang="en-US" sz="4000" u="none">
                <a:solidFill>
                  <a:schemeClr val="lt1"/>
                </a:solidFill>
                <a:latin typeface="Calibri"/>
                <a:ea typeface="Calibri"/>
                <a:cs typeface="Calibri"/>
                <a:sym typeface="Calibri"/>
              </a:rPr>
            </a:br>
            <a:endParaRPr/>
          </a:p>
        </p:txBody>
      </p:sp>
      <p:sp>
        <p:nvSpPr>
          <p:cNvPr id="337" name="Google Shape;337;p35"/>
          <p:cNvSpPr txBox="1"/>
          <p:nvPr>
            <p:ph idx="1" type="body"/>
          </p:nvPr>
        </p:nvSpPr>
        <p:spPr>
          <a:xfrm>
            <a:off x="457200" y="1951037"/>
            <a:ext cx="7086600" cy="28495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90000"/>
              </a:lnSpc>
              <a:spcBef>
                <a:spcPts val="0"/>
              </a:spcBef>
              <a:spcAft>
                <a:spcPts val="0"/>
              </a:spcAft>
              <a:buClr>
                <a:srgbClr val="FFC000"/>
              </a:buClr>
              <a:buSzPts val="3000"/>
              <a:buFont typeface="Arial"/>
              <a:buChar char="•"/>
            </a:pPr>
            <a:r>
              <a:rPr b="0" i="0" lang="en-US" sz="3000" u="none">
                <a:solidFill>
                  <a:srgbClr val="FFC000"/>
                </a:solidFill>
                <a:latin typeface="Calibri"/>
                <a:ea typeface="Calibri"/>
                <a:cs typeface="Calibri"/>
                <a:sym typeface="Calibri"/>
              </a:rPr>
              <a:t>A web tagline is DIFFERENT from a normal tagline. </a:t>
            </a:r>
            <a:endParaRPr/>
          </a:p>
          <a:p>
            <a:pPr indent="-342900" lvl="0" marL="342900" marR="0" rtl="0" algn="just">
              <a:lnSpc>
                <a:spcPct val="90000"/>
              </a:lnSpc>
              <a:spcBef>
                <a:spcPts val="600"/>
              </a:spcBef>
              <a:spcAft>
                <a:spcPts val="0"/>
              </a:spcAft>
              <a:buClr>
                <a:srgbClr val="00B0F0"/>
              </a:buClr>
              <a:buSzPts val="3000"/>
              <a:buFont typeface="Arial"/>
              <a:buChar char="•"/>
            </a:pPr>
            <a:r>
              <a:rPr b="0" i="0" lang="en-US" sz="3000" u="none">
                <a:solidFill>
                  <a:srgbClr val="00B0F0"/>
                </a:solidFill>
                <a:latin typeface="Calibri"/>
                <a:ea typeface="Calibri"/>
                <a:cs typeface="Calibri"/>
                <a:sym typeface="Calibri"/>
              </a:rPr>
              <a:t>A web tagline describes what the site does, and helps the user to understand what they’ll get. </a:t>
            </a:r>
            <a:endParaRPr/>
          </a:p>
          <a:p>
            <a:pPr indent="-342900" lvl="0" marL="342900" marR="0" rtl="0" algn="just">
              <a:lnSpc>
                <a:spcPct val="90000"/>
              </a:lnSpc>
              <a:spcBef>
                <a:spcPts val="600"/>
              </a:spcBef>
              <a:spcAft>
                <a:spcPts val="0"/>
              </a:spcAft>
              <a:buClr>
                <a:srgbClr val="FFC000"/>
              </a:buClr>
              <a:buSzPts val="3000"/>
              <a:buFont typeface="Arial"/>
              <a:buChar char="•"/>
            </a:pPr>
            <a:r>
              <a:rPr b="0" i="0" lang="en-US" sz="3000" u="none">
                <a:solidFill>
                  <a:srgbClr val="FFC000"/>
                </a:solidFill>
                <a:latin typeface="Calibri"/>
                <a:ea typeface="Calibri"/>
                <a:cs typeface="Calibri"/>
                <a:sym typeface="Calibri"/>
              </a:rPr>
              <a:t>The following all make good web taglines:</a:t>
            </a:r>
            <a:endParaRPr/>
          </a:p>
          <a:p>
            <a:pPr indent="-152400" lvl="0" marL="342900" marR="0" rtl="0" algn="l">
              <a:spcBef>
                <a:spcPts val="600"/>
              </a:spcBef>
              <a:spcAft>
                <a:spcPts val="0"/>
              </a:spcAft>
              <a:buClr>
                <a:schemeClr val="lt1"/>
              </a:buClr>
              <a:buSzPts val="3000"/>
              <a:buFont typeface="Arial"/>
              <a:buNone/>
            </a:pPr>
            <a:r>
              <a:t/>
            </a:r>
            <a:endParaRPr b="0" i="0" sz="3000" u="none">
              <a:solidFill>
                <a:srgbClr val="FFC000"/>
              </a:solidFill>
              <a:latin typeface="Calibri"/>
              <a:ea typeface="Calibri"/>
              <a:cs typeface="Calibri"/>
              <a:sym typeface="Calibri"/>
            </a:endParaRPr>
          </a:p>
        </p:txBody>
      </p:sp>
      <p:sp>
        <p:nvSpPr>
          <p:cNvPr id="338" name="Google Shape;338;p35"/>
          <p:cNvSpPr txBox="1"/>
          <p:nvPr/>
        </p:nvSpPr>
        <p:spPr>
          <a:xfrm>
            <a:off x="1981200" y="4953000"/>
            <a:ext cx="4572000"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Calibri"/>
              <a:buNone/>
            </a:pPr>
            <a:r>
              <a:rPr b="0" i="0" lang="en-US" sz="1800" u="none">
                <a:solidFill>
                  <a:schemeClr val="lt1"/>
                </a:solidFill>
                <a:latin typeface="Calibri"/>
                <a:ea typeface="Calibri"/>
                <a:cs typeface="Calibri"/>
                <a:sym typeface="Calibri"/>
              </a:rPr>
              <a:t>“The best place to buy socks online”</a:t>
            </a:r>
            <a:endParaRPr/>
          </a:p>
          <a:p>
            <a:pPr indent="0" lvl="0" marL="0" marR="0" rtl="0" algn="ctr">
              <a:lnSpc>
                <a:spcPct val="100000"/>
              </a:lnSpc>
              <a:spcBef>
                <a:spcPts val="0"/>
              </a:spcBef>
              <a:spcAft>
                <a:spcPts val="0"/>
              </a:spcAft>
              <a:buClr>
                <a:schemeClr val="lt1"/>
              </a:buClr>
              <a:buSzPts val="1800"/>
              <a:buFont typeface="Calibri"/>
              <a:buNone/>
            </a:pPr>
            <a:r>
              <a:rPr b="0" i="0" lang="en-US" sz="1800" u="none">
                <a:solidFill>
                  <a:schemeClr val="lt1"/>
                </a:solidFill>
                <a:latin typeface="Calibri"/>
                <a:ea typeface="Calibri"/>
                <a:cs typeface="Calibri"/>
                <a:sym typeface="Calibri"/>
              </a:rPr>
              <a:t>And…</a:t>
            </a:r>
            <a:endParaRPr/>
          </a:p>
          <a:p>
            <a:pPr indent="0" lvl="0" marL="0" marR="0" rtl="0" algn="l">
              <a:lnSpc>
                <a:spcPct val="100000"/>
              </a:lnSpc>
              <a:spcBef>
                <a:spcPts val="0"/>
              </a:spcBef>
              <a:spcAft>
                <a:spcPts val="0"/>
              </a:spcAft>
              <a:buClr>
                <a:schemeClr val="lt1"/>
              </a:buClr>
              <a:buSzPts val="1800"/>
              <a:buFont typeface="Calibri"/>
              <a:buNone/>
            </a:pPr>
            <a:r>
              <a:rPr b="0" i="0" lang="en-US" sz="1800" u="none">
                <a:solidFill>
                  <a:schemeClr val="lt1"/>
                </a:solidFill>
                <a:latin typeface="Calibri"/>
                <a:ea typeface="Calibri"/>
                <a:cs typeface="Calibri"/>
                <a:sym typeface="Calibri"/>
              </a:rPr>
              <a:t>“Survival Guides for Writers”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6"/>
          <p:cNvSpPr txBox="1"/>
          <p:nvPr>
            <p:ph type="title"/>
          </p:nvPr>
        </p:nvSpPr>
        <p:spPr>
          <a:xfrm>
            <a:off x="457200" y="609600"/>
            <a:ext cx="7010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Calibri"/>
              <a:buNone/>
            </a:pPr>
            <a:r>
              <a:rPr b="1" i="0" lang="en-US" sz="4000" u="none">
                <a:solidFill>
                  <a:schemeClr val="lt1"/>
                </a:solidFill>
                <a:latin typeface="Calibri"/>
                <a:ea typeface="Calibri"/>
                <a:cs typeface="Calibri"/>
                <a:sym typeface="Calibri"/>
              </a:rPr>
              <a:t>Web Usability Issues:</a:t>
            </a:r>
            <a:br>
              <a:rPr b="1" i="0" lang="en-US" sz="4000" u="none">
                <a:solidFill>
                  <a:schemeClr val="lt1"/>
                </a:solidFill>
                <a:latin typeface="Calibri"/>
                <a:ea typeface="Calibri"/>
                <a:cs typeface="Calibri"/>
                <a:sym typeface="Calibri"/>
              </a:rPr>
            </a:br>
            <a:r>
              <a:rPr b="1" i="0" lang="en-US" sz="4000" u="none">
                <a:solidFill>
                  <a:schemeClr val="lt1"/>
                </a:solidFill>
                <a:latin typeface="Calibri"/>
                <a:ea typeface="Calibri"/>
                <a:cs typeface="Calibri"/>
                <a:sym typeface="Calibri"/>
              </a:rPr>
              <a:t>Use Titles for Each of the Secondary Pages</a:t>
            </a:r>
            <a:br>
              <a:rPr b="1" i="0" lang="en-US" sz="4000" u="none">
                <a:solidFill>
                  <a:schemeClr val="lt1"/>
                </a:solidFill>
                <a:latin typeface="Calibri"/>
                <a:ea typeface="Calibri"/>
                <a:cs typeface="Calibri"/>
                <a:sym typeface="Calibri"/>
              </a:rPr>
            </a:br>
            <a:endParaRPr/>
          </a:p>
        </p:txBody>
      </p:sp>
      <p:sp>
        <p:nvSpPr>
          <p:cNvPr id="344" name="Google Shape;344;p36"/>
          <p:cNvSpPr txBox="1"/>
          <p:nvPr>
            <p:ph idx="1" type="body"/>
          </p:nvPr>
        </p:nvSpPr>
        <p:spPr>
          <a:xfrm>
            <a:off x="457200" y="1951037"/>
            <a:ext cx="3200400" cy="38401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rgbClr val="FFC000"/>
              </a:buClr>
              <a:buSzPts val="2000"/>
              <a:buFont typeface="Arial"/>
              <a:buChar char="•"/>
            </a:pPr>
            <a:r>
              <a:rPr b="0" i="0" lang="en-US" sz="2000" u="none">
                <a:solidFill>
                  <a:srgbClr val="FFC000"/>
                </a:solidFill>
                <a:latin typeface="Calibri"/>
                <a:ea typeface="Calibri"/>
                <a:cs typeface="Calibri"/>
                <a:sym typeface="Calibri"/>
              </a:rPr>
              <a:t>Page titles provide strong cues that orient viewers and inform them about a page's purpose. </a:t>
            </a:r>
            <a:endParaRPr/>
          </a:p>
          <a:p>
            <a:pPr indent="-342900" lvl="0" marL="342900" marR="0" rtl="0" algn="just">
              <a:lnSpc>
                <a:spcPct val="80000"/>
              </a:lnSpc>
              <a:spcBef>
                <a:spcPts val="400"/>
              </a:spcBef>
              <a:spcAft>
                <a:spcPts val="0"/>
              </a:spcAft>
              <a:buClr>
                <a:srgbClr val="00B0F0"/>
              </a:buClr>
              <a:buSzPts val="2000"/>
              <a:buFont typeface="Arial"/>
              <a:buChar char="•"/>
            </a:pPr>
            <a:r>
              <a:rPr b="0" i="0" lang="en-US" sz="2000" u="none">
                <a:solidFill>
                  <a:srgbClr val="00B0F0"/>
                </a:solidFill>
                <a:latin typeface="Calibri"/>
                <a:ea typeface="Calibri"/>
                <a:cs typeface="Calibri"/>
                <a:sym typeface="Calibri"/>
              </a:rPr>
              <a:t>Well-designed page titles are an important tool for helping users know what the page is about. </a:t>
            </a:r>
            <a:endParaRPr/>
          </a:p>
          <a:p>
            <a:pPr indent="-342900" lvl="0" marL="342900" marR="0" rtl="0" algn="just">
              <a:lnSpc>
                <a:spcPct val="80000"/>
              </a:lnSpc>
              <a:spcBef>
                <a:spcPts val="400"/>
              </a:spcBef>
              <a:spcAft>
                <a:spcPts val="0"/>
              </a:spcAft>
              <a:buClr>
                <a:srgbClr val="FFC000"/>
              </a:buClr>
              <a:buSzPts val="2000"/>
              <a:buFont typeface="Arial"/>
              <a:buChar char="•"/>
            </a:pPr>
            <a:r>
              <a:rPr b="0" i="0" lang="en-US" sz="2000" u="none">
                <a:solidFill>
                  <a:srgbClr val="FFC000"/>
                </a:solidFill>
                <a:latin typeface="Calibri"/>
                <a:ea typeface="Calibri"/>
                <a:cs typeface="Calibri"/>
                <a:sym typeface="Calibri"/>
              </a:rPr>
              <a:t>Write page titles that clearly explain what the page is about and that will make sense when read out-of-context</a:t>
            </a:r>
            <a:endParaRPr/>
          </a:p>
        </p:txBody>
      </p:sp>
      <p:pic>
        <p:nvPicPr>
          <p:cNvPr descr="00000001" id="345" name="Google Shape;345;p36"/>
          <p:cNvPicPr preferRelativeResize="0"/>
          <p:nvPr/>
        </p:nvPicPr>
        <p:blipFill rotWithShape="1">
          <a:blip r:embed="rId3">
            <a:alphaModFix/>
          </a:blip>
          <a:srcRect b="0" l="0" r="0" t="0"/>
          <a:stretch/>
        </p:blipFill>
        <p:spPr>
          <a:xfrm>
            <a:off x="3810000" y="1981200"/>
            <a:ext cx="3648075" cy="24320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7"/>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Calibri"/>
              <a:buNone/>
            </a:pPr>
            <a:r>
              <a:rPr b="1" i="0" lang="en-US" sz="4000" u="none">
                <a:solidFill>
                  <a:schemeClr val="lt1"/>
                </a:solidFill>
                <a:latin typeface="Calibri"/>
                <a:ea typeface="Calibri"/>
                <a:cs typeface="Calibri"/>
                <a:sym typeface="Calibri"/>
              </a:rPr>
              <a:t>Web Usability Issues:</a:t>
            </a:r>
            <a:br>
              <a:rPr b="1" i="0" lang="en-US" sz="4000" u="none">
                <a:solidFill>
                  <a:schemeClr val="lt1"/>
                </a:solidFill>
                <a:latin typeface="Calibri"/>
                <a:ea typeface="Calibri"/>
                <a:cs typeface="Calibri"/>
                <a:sym typeface="Calibri"/>
              </a:rPr>
            </a:br>
            <a:r>
              <a:rPr b="1" i="0" lang="en-US" sz="4000" u="none">
                <a:solidFill>
                  <a:schemeClr val="lt1"/>
                </a:solidFill>
                <a:latin typeface="Calibri"/>
                <a:ea typeface="Calibri"/>
                <a:cs typeface="Calibri"/>
                <a:sym typeface="Calibri"/>
              </a:rPr>
              <a:t>Pay Attention to the Golden Triangle!</a:t>
            </a:r>
            <a:endParaRPr/>
          </a:p>
        </p:txBody>
      </p:sp>
      <p:sp>
        <p:nvSpPr>
          <p:cNvPr id="351" name="Google Shape;351;p37"/>
          <p:cNvSpPr txBox="1"/>
          <p:nvPr>
            <p:ph idx="1" type="body"/>
          </p:nvPr>
        </p:nvSpPr>
        <p:spPr>
          <a:xfrm>
            <a:off x="457200" y="1828800"/>
            <a:ext cx="6705600" cy="2209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FFC000"/>
              </a:buClr>
              <a:buSzPts val="3200"/>
              <a:buFont typeface="Arial"/>
              <a:buChar char="•"/>
            </a:pPr>
            <a:r>
              <a:rPr b="0" i="0" lang="en-US" sz="3200" u="none">
                <a:solidFill>
                  <a:srgbClr val="FFC000"/>
                </a:solidFill>
                <a:latin typeface="Calibri"/>
                <a:ea typeface="Calibri"/>
                <a:cs typeface="Calibri"/>
                <a:sym typeface="Calibri"/>
              </a:rPr>
              <a:t>Studies have conclusively shown that almost all of a user’s attention is directed to the triangle shown in the below graphic:</a:t>
            </a:r>
            <a:endParaRPr/>
          </a:p>
          <a:p>
            <a:pPr indent="-139700" lvl="0" marL="342900" marR="0" rtl="0" algn="l">
              <a:spcBef>
                <a:spcPts val="640"/>
              </a:spcBef>
              <a:spcAft>
                <a:spcPts val="0"/>
              </a:spcAft>
              <a:buClr>
                <a:schemeClr val="lt1"/>
              </a:buClr>
              <a:buSzPts val="3200"/>
              <a:buFont typeface="Arial"/>
              <a:buNone/>
            </a:pPr>
            <a:r>
              <a:t/>
            </a:r>
            <a:endParaRPr b="0" i="0" sz="3200" u="none">
              <a:solidFill>
                <a:srgbClr val="FFC000"/>
              </a:solidFill>
              <a:latin typeface="Calibri"/>
              <a:ea typeface="Calibri"/>
              <a:cs typeface="Calibri"/>
              <a:sym typeface="Calibri"/>
            </a:endParaRPr>
          </a:p>
        </p:txBody>
      </p:sp>
      <p:pic>
        <p:nvPicPr>
          <p:cNvPr descr="00000001" id="352" name="Google Shape;352;p37"/>
          <p:cNvPicPr preferRelativeResize="0"/>
          <p:nvPr/>
        </p:nvPicPr>
        <p:blipFill rotWithShape="1">
          <a:blip r:embed="rId3">
            <a:alphaModFix/>
          </a:blip>
          <a:srcRect b="0" l="0" r="0" t="0"/>
          <a:stretch/>
        </p:blipFill>
        <p:spPr>
          <a:xfrm>
            <a:off x="914400" y="3886200"/>
            <a:ext cx="5719762" cy="27813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8"/>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Calibri"/>
              <a:buNone/>
            </a:pPr>
            <a:r>
              <a:rPr b="1" i="0" lang="en-US" sz="4000" u="none">
                <a:solidFill>
                  <a:schemeClr val="lt1"/>
                </a:solidFill>
                <a:latin typeface="Calibri"/>
                <a:ea typeface="Calibri"/>
                <a:cs typeface="Calibri"/>
                <a:sym typeface="Calibri"/>
              </a:rPr>
              <a:t>Web Usability Issues:</a:t>
            </a:r>
            <a:br>
              <a:rPr b="1" i="0" lang="en-US" sz="4000" u="none">
                <a:solidFill>
                  <a:schemeClr val="lt1"/>
                </a:solidFill>
                <a:latin typeface="Calibri"/>
                <a:ea typeface="Calibri"/>
                <a:cs typeface="Calibri"/>
                <a:sym typeface="Calibri"/>
              </a:rPr>
            </a:br>
            <a:r>
              <a:rPr b="1" i="0" lang="en-US" sz="4000" u="none">
                <a:solidFill>
                  <a:schemeClr val="lt1"/>
                </a:solidFill>
                <a:latin typeface="Calibri"/>
                <a:ea typeface="Calibri"/>
                <a:cs typeface="Calibri"/>
                <a:sym typeface="Calibri"/>
              </a:rPr>
              <a:t>Make the Site Easy</a:t>
            </a:r>
            <a:br>
              <a:rPr b="1" i="0" lang="en-US" sz="4000" u="none">
                <a:solidFill>
                  <a:schemeClr val="lt1"/>
                </a:solidFill>
                <a:latin typeface="Calibri"/>
                <a:ea typeface="Calibri"/>
                <a:cs typeface="Calibri"/>
                <a:sym typeface="Calibri"/>
              </a:rPr>
            </a:br>
            <a:endParaRPr/>
          </a:p>
        </p:txBody>
      </p:sp>
      <p:sp>
        <p:nvSpPr>
          <p:cNvPr id="358" name="Google Shape;358;p38"/>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rgbClr val="FFC000"/>
              </a:buClr>
              <a:buSzPts val="3000"/>
              <a:buFont typeface="Arial"/>
              <a:buChar char="•"/>
            </a:pPr>
            <a:r>
              <a:rPr b="0" i="0" lang="en-US" sz="3000" u="none">
                <a:solidFill>
                  <a:srgbClr val="FFC000"/>
                </a:solidFill>
                <a:latin typeface="Calibri"/>
                <a:ea typeface="Calibri"/>
                <a:cs typeface="Calibri"/>
                <a:sym typeface="Calibri"/>
              </a:rPr>
              <a:t>The average visitor to a Web site looks at only three or four pages before going somewhere else. </a:t>
            </a:r>
            <a:endParaRPr/>
          </a:p>
          <a:p>
            <a:pPr indent="-342900" lvl="0" marL="342900" marR="0" rtl="0" algn="just">
              <a:lnSpc>
                <a:spcPct val="80000"/>
              </a:lnSpc>
              <a:spcBef>
                <a:spcPts val="600"/>
              </a:spcBef>
              <a:spcAft>
                <a:spcPts val="0"/>
              </a:spcAft>
              <a:buClr>
                <a:srgbClr val="00B0F0"/>
              </a:buClr>
              <a:buSzPts val="3000"/>
              <a:buFont typeface="Arial"/>
              <a:buChar char="•"/>
            </a:pPr>
            <a:r>
              <a:rPr b="0" i="0" lang="en-US" sz="3000" u="none">
                <a:solidFill>
                  <a:srgbClr val="00B0F0"/>
                </a:solidFill>
                <a:latin typeface="Calibri"/>
                <a:ea typeface="Calibri"/>
                <a:cs typeface="Calibri"/>
                <a:sym typeface="Calibri"/>
              </a:rPr>
              <a:t>Visitors will leave at the slightest obstacle. </a:t>
            </a:r>
            <a:endParaRPr/>
          </a:p>
          <a:p>
            <a:pPr indent="-342900" lvl="0" marL="342900" marR="0" rtl="0" algn="just">
              <a:lnSpc>
                <a:spcPct val="80000"/>
              </a:lnSpc>
              <a:spcBef>
                <a:spcPts val="600"/>
              </a:spcBef>
              <a:spcAft>
                <a:spcPts val="0"/>
              </a:spcAft>
              <a:buClr>
                <a:srgbClr val="FFC000"/>
              </a:buClr>
              <a:buSzPts val="3000"/>
              <a:buFont typeface="Arial"/>
              <a:buChar char="•"/>
            </a:pPr>
            <a:r>
              <a:rPr b="0" i="0" lang="en-US" sz="3000" u="none">
                <a:solidFill>
                  <a:srgbClr val="FFC000"/>
                </a:solidFill>
                <a:latin typeface="Calibri"/>
                <a:ea typeface="Calibri"/>
                <a:cs typeface="Calibri"/>
                <a:sym typeface="Calibri"/>
              </a:rPr>
              <a:t>So if you want people to visit your site--and order from your site--don't put any obstacles in their way. </a:t>
            </a:r>
            <a:endParaRPr/>
          </a:p>
          <a:p>
            <a:pPr indent="-342900" lvl="0" marL="342900" marR="0" rtl="0" algn="just">
              <a:lnSpc>
                <a:spcPct val="80000"/>
              </a:lnSpc>
              <a:spcBef>
                <a:spcPts val="600"/>
              </a:spcBef>
              <a:spcAft>
                <a:spcPts val="0"/>
              </a:spcAft>
              <a:buClr>
                <a:srgbClr val="00B0F0"/>
              </a:buClr>
              <a:buSzPts val="3000"/>
              <a:buFont typeface="Arial"/>
              <a:buChar char="•"/>
            </a:pPr>
            <a:r>
              <a:rPr b="0" i="0" lang="en-US" sz="3000" u="none">
                <a:solidFill>
                  <a:srgbClr val="00B0F0"/>
                </a:solidFill>
                <a:latin typeface="Calibri"/>
                <a:ea typeface="Calibri"/>
                <a:cs typeface="Calibri"/>
                <a:sym typeface="Calibri"/>
              </a:rPr>
              <a:t>Ask yourself: “Could a </a:t>
            </a:r>
            <a:r>
              <a:rPr b="0" i="1" lang="en-US" sz="3000" u="none">
                <a:solidFill>
                  <a:srgbClr val="00B0F0"/>
                </a:solidFill>
                <a:latin typeface="Calibri"/>
                <a:ea typeface="Calibri"/>
                <a:cs typeface="Calibri"/>
                <a:sym typeface="Calibri"/>
              </a:rPr>
              <a:t>really </a:t>
            </a:r>
            <a:r>
              <a:rPr b="0" i="0" lang="en-US" sz="3000" u="none">
                <a:solidFill>
                  <a:srgbClr val="00B0F0"/>
                </a:solidFill>
                <a:latin typeface="Calibri"/>
                <a:ea typeface="Calibri"/>
                <a:cs typeface="Calibri"/>
                <a:sym typeface="Calibri"/>
              </a:rPr>
              <a:t>technology-challenged person easily use this site?” </a:t>
            </a:r>
            <a:endParaRPr/>
          </a:p>
          <a:p>
            <a:pPr indent="-342900" lvl="0" marL="342900" marR="0" rtl="0" algn="just">
              <a:lnSpc>
                <a:spcPct val="80000"/>
              </a:lnSpc>
              <a:spcBef>
                <a:spcPts val="600"/>
              </a:spcBef>
              <a:spcAft>
                <a:spcPts val="0"/>
              </a:spcAft>
              <a:buClr>
                <a:srgbClr val="FFC000"/>
              </a:buClr>
              <a:buSzPts val="3000"/>
              <a:buFont typeface="Arial"/>
              <a:buChar char="•"/>
            </a:pPr>
            <a:r>
              <a:rPr b="0" i="0" lang="en-US" sz="3000" u="none">
                <a:solidFill>
                  <a:srgbClr val="FFC000"/>
                </a:solidFill>
                <a:latin typeface="Calibri"/>
                <a:ea typeface="Calibri"/>
                <a:cs typeface="Calibri"/>
                <a:sym typeface="Calibri"/>
              </a:rPr>
              <a:t>If your answer is no, you might want to reconsider your design.  </a:t>
            </a:r>
            <a:endParaRPr b="1" i="0" sz="3000" u="none">
              <a:solidFill>
                <a:srgbClr val="FFC000"/>
              </a:solidFill>
              <a:latin typeface="Calibri"/>
              <a:ea typeface="Calibri"/>
              <a:cs typeface="Calibri"/>
              <a:sym typeface="Calibri"/>
            </a:endParaRPr>
          </a:p>
          <a:p>
            <a:pPr indent="-152400" lvl="0" marL="342900" marR="0" rtl="0" algn="l">
              <a:spcBef>
                <a:spcPts val="600"/>
              </a:spcBef>
              <a:spcAft>
                <a:spcPts val="0"/>
              </a:spcAft>
              <a:buClr>
                <a:schemeClr val="lt1"/>
              </a:buClr>
              <a:buSzPts val="3000"/>
              <a:buFont typeface="Arial"/>
              <a:buNone/>
            </a:pPr>
            <a:r>
              <a:t/>
            </a:r>
            <a:endParaRPr b="1" i="0" sz="3000" u="none">
              <a:solidFill>
                <a:srgbClr val="FFC000"/>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9"/>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lt1"/>
              </a:buClr>
              <a:buSzPts val="3200"/>
              <a:buFont typeface="Arial"/>
              <a:buNone/>
            </a:pPr>
            <a:r>
              <a:t/>
            </a:r>
            <a:endParaRPr b="1" i="1" sz="3200" u="none">
              <a:solidFill>
                <a:srgbClr val="FF0000"/>
              </a:solidFill>
              <a:latin typeface="Calibri"/>
              <a:ea typeface="Calibri"/>
              <a:cs typeface="Calibri"/>
              <a:sym typeface="Calibri"/>
            </a:endParaRPr>
          </a:p>
          <a:p>
            <a:pPr indent="-342900" lvl="0" marL="342900" marR="0" rtl="0" algn="l">
              <a:lnSpc>
                <a:spcPct val="100000"/>
              </a:lnSpc>
              <a:spcBef>
                <a:spcPts val="640"/>
              </a:spcBef>
              <a:spcAft>
                <a:spcPts val="0"/>
              </a:spcAft>
              <a:buClr>
                <a:schemeClr val="lt1"/>
              </a:buClr>
              <a:buSzPts val="3200"/>
              <a:buFont typeface="Arial"/>
              <a:buNone/>
            </a:pPr>
            <a:r>
              <a:t/>
            </a:r>
            <a:endParaRPr b="1" i="1" sz="3200" u="none">
              <a:solidFill>
                <a:srgbClr val="FF0000"/>
              </a:solidFill>
              <a:latin typeface="Calibri"/>
              <a:ea typeface="Calibri"/>
              <a:cs typeface="Calibri"/>
              <a:sym typeface="Calibri"/>
            </a:endParaRPr>
          </a:p>
          <a:p>
            <a:pPr indent="-342900" lvl="0" marL="342900" marR="0" rtl="0" algn="l">
              <a:lnSpc>
                <a:spcPct val="100000"/>
              </a:lnSpc>
              <a:spcBef>
                <a:spcPts val="640"/>
              </a:spcBef>
              <a:spcAft>
                <a:spcPts val="0"/>
              </a:spcAft>
              <a:buClr>
                <a:srgbClr val="FF0000"/>
              </a:buClr>
              <a:buSzPts val="3200"/>
              <a:buFont typeface="Arial"/>
              <a:buNone/>
            </a:pPr>
            <a:r>
              <a:rPr b="1" i="1" lang="en-US" sz="3200" u="none">
                <a:solidFill>
                  <a:srgbClr val="FF0000"/>
                </a:solidFill>
                <a:latin typeface="Calibri"/>
                <a:ea typeface="Calibri"/>
                <a:cs typeface="Calibri"/>
                <a:sym typeface="Calibri"/>
              </a:rPr>
              <a:t>Whatever you do, don't force visitors to register when first visiting the site.</a:t>
            </a:r>
            <a:endParaRPr b="1" i="0" sz="3200" u="none">
              <a:solidFill>
                <a:srgbClr val="FF0000"/>
              </a:solidFill>
              <a:latin typeface="Calibri"/>
              <a:ea typeface="Calibri"/>
              <a:cs typeface="Calibri"/>
              <a:sym typeface="Calibri"/>
            </a:endParaRPr>
          </a:p>
          <a:p>
            <a:pPr indent="-139700" lvl="0" marL="342900" marR="0" rtl="0" algn="l">
              <a:spcBef>
                <a:spcPts val="640"/>
              </a:spcBef>
              <a:spcAft>
                <a:spcPts val="0"/>
              </a:spcAft>
              <a:buClr>
                <a:schemeClr val="lt1"/>
              </a:buClr>
              <a:buSzPts val="3200"/>
              <a:buFont typeface="Arial"/>
              <a:buNone/>
            </a:pPr>
            <a:r>
              <a:t/>
            </a:r>
            <a:endParaRPr b="1" i="0" sz="3200" u="none">
              <a:solidFill>
                <a:srgbClr val="FF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Calibri"/>
              <a:buNone/>
            </a:pPr>
            <a:r>
              <a:rPr b="1" i="0" lang="en-US" sz="4400" u="none">
                <a:solidFill>
                  <a:schemeClr val="lt1"/>
                </a:solidFill>
                <a:latin typeface="Calibri"/>
                <a:ea typeface="Calibri"/>
                <a:cs typeface="Calibri"/>
                <a:sym typeface="Calibri"/>
              </a:rPr>
              <a:t>Internet in Malaysia</a:t>
            </a:r>
            <a:endParaRPr/>
          </a:p>
        </p:txBody>
      </p:sp>
      <p:sp>
        <p:nvSpPr>
          <p:cNvPr id="125" name="Google Shape;125;p4"/>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FFC000"/>
              </a:buClr>
              <a:buSzPts val="3200"/>
              <a:buFont typeface="Arial"/>
              <a:buChar char="•"/>
            </a:pPr>
            <a:r>
              <a:rPr b="0" i="0" lang="en-US" sz="3200" u="none">
                <a:solidFill>
                  <a:srgbClr val="FFC000"/>
                </a:solidFill>
                <a:latin typeface="Calibri"/>
                <a:ea typeface="Calibri"/>
                <a:cs typeface="Calibri"/>
                <a:sym typeface="Calibri"/>
              </a:rPr>
              <a:t>1992- Internet start through the establishment of JARING (MIMOS). </a:t>
            </a:r>
            <a:endParaRPr/>
          </a:p>
          <a:p>
            <a:pPr indent="-342900" lvl="0" marL="342900" marR="0" rtl="0" algn="just">
              <a:lnSpc>
                <a:spcPct val="100000"/>
              </a:lnSpc>
              <a:spcBef>
                <a:spcPts val="640"/>
              </a:spcBef>
              <a:spcAft>
                <a:spcPts val="0"/>
              </a:spcAft>
              <a:buClr>
                <a:srgbClr val="00B0F0"/>
              </a:buClr>
              <a:buSzPts val="3200"/>
              <a:buFont typeface="Arial"/>
              <a:buChar char="•"/>
            </a:pPr>
            <a:r>
              <a:rPr b="0" i="0" lang="en-US" sz="3200" u="none">
                <a:solidFill>
                  <a:srgbClr val="00B0F0"/>
                </a:solidFill>
                <a:latin typeface="Calibri"/>
                <a:ea typeface="Calibri"/>
                <a:cs typeface="Calibri"/>
                <a:sym typeface="Calibri"/>
              </a:rPr>
              <a:t>Early connection is through MUNNARI (Australia), NCV AX (Netherlands), UUNET (US) and Korea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0"/>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Calibri"/>
              <a:buNone/>
            </a:pPr>
            <a:br>
              <a:rPr b="1" i="0" lang="en-US" sz="4000" u="none">
                <a:solidFill>
                  <a:schemeClr val="lt1"/>
                </a:solidFill>
                <a:latin typeface="Calibri"/>
                <a:ea typeface="Calibri"/>
                <a:cs typeface="Calibri"/>
                <a:sym typeface="Calibri"/>
              </a:rPr>
            </a:br>
            <a:r>
              <a:rPr b="1" i="0" lang="en-US" sz="4000" u="none">
                <a:solidFill>
                  <a:schemeClr val="lt1"/>
                </a:solidFill>
                <a:latin typeface="Calibri"/>
                <a:ea typeface="Calibri"/>
                <a:cs typeface="Calibri"/>
                <a:sym typeface="Calibri"/>
              </a:rPr>
              <a:t>Things to Avoid</a:t>
            </a:r>
            <a:br>
              <a:rPr b="1" i="0" lang="en-US" sz="4000" u="none">
                <a:solidFill>
                  <a:schemeClr val="lt1"/>
                </a:solidFill>
                <a:latin typeface="Calibri"/>
                <a:ea typeface="Calibri"/>
                <a:cs typeface="Calibri"/>
                <a:sym typeface="Calibri"/>
              </a:rPr>
            </a:br>
            <a:endParaRPr/>
          </a:p>
        </p:txBody>
      </p:sp>
      <p:sp>
        <p:nvSpPr>
          <p:cNvPr id="369" name="Google Shape;369;p40"/>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C000"/>
              </a:buClr>
              <a:buSzPts val="3200"/>
              <a:buFont typeface="Arial"/>
              <a:buChar char="•"/>
            </a:pPr>
            <a:r>
              <a:rPr b="1" i="0" lang="en-US" sz="3200" u="none">
                <a:solidFill>
                  <a:srgbClr val="FFC000"/>
                </a:solidFill>
                <a:latin typeface="Calibri"/>
                <a:ea typeface="Calibri"/>
                <a:cs typeface="Calibri"/>
                <a:sym typeface="Calibri"/>
              </a:rPr>
              <a:t>Gratuitous Frames</a:t>
            </a:r>
            <a:endParaRPr/>
          </a:p>
          <a:p>
            <a:pPr indent="-342900" lvl="0" marL="342900" marR="0" rtl="0" algn="l">
              <a:lnSpc>
                <a:spcPct val="100000"/>
              </a:lnSpc>
              <a:spcBef>
                <a:spcPts val="640"/>
              </a:spcBef>
              <a:spcAft>
                <a:spcPts val="0"/>
              </a:spcAft>
              <a:buClr>
                <a:srgbClr val="00B0F0"/>
              </a:buClr>
              <a:buSzPts val="3200"/>
              <a:buFont typeface="Arial"/>
              <a:buChar char="•"/>
            </a:pPr>
            <a:r>
              <a:rPr b="1" i="1" lang="en-US" sz="3200" u="none">
                <a:solidFill>
                  <a:srgbClr val="00B0F0"/>
                </a:solidFill>
                <a:latin typeface="Calibri"/>
                <a:ea typeface="Calibri"/>
                <a:cs typeface="Calibri"/>
                <a:sym typeface="Calibri"/>
              </a:rPr>
              <a:t>Huge Headers</a:t>
            </a:r>
            <a:endParaRPr/>
          </a:p>
          <a:p>
            <a:pPr indent="-342900" lvl="0" marL="342900" marR="0" rtl="0" algn="l">
              <a:lnSpc>
                <a:spcPct val="100000"/>
              </a:lnSpc>
              <a:spcBef>
                <a:spcPts val="640"/>
              </a:spcBef>
              <a:spcAft>
                <a:spcPts val="0"/>
              </a:spcAft>
              <a:buClr>
                <a:srgbClr val="FFC000"/>
              </a:buClr>
              <a:buSzPts val="3200"/>
              <a:buFont typeface="Arial"/>
              <a:buChar char="•"/>
            </a:pPr>
            <a:r>
              <a:rPr b="1" i="1" lang="en-US" sz="3200" u="none">
                <a:solidFill>
                  <a:srgbClr val="FFC000"/>
                </a:solidFill>
                <a:latin typeface="Calibri"/>
                <a:ea typeface="Calibri"/>
                <a:cs typeface="Calibri"/>
                <a:sym typeface="Calibri"/>
              </a:rPr>
              <a:t>Annoying Music</a:t>
            </a:r>
            <a:endParaRPr/>
          </a:p>
          <a:p>
            <a:pPr indent="-342900" lvl="0" marL="342900" marR="0" rtl="0" algn="l">
              <a:lnSpc>
                <a:spcPct val="100000"/>
              </a:lnSpc>
              <a:spcBef>
                <a:spcPts val="640"/>
              </a:spcBef>
              <a:spcAft>
                <a:spcPts val="0"/>
              </a:spcAft>
              <a:buClr>
                <a:srgbClr val="00B0F0"/>
              </a:buClr>
              <a:buSzPts val="3200"/>
              <a:buFont typeface="Arial"/>
              <a:buChar char="•"/>
            </a:pPr>
            <a:r>
              <a:rPr b="1" i="0" lang="en-US" sz="3200" u="none">
                <a:solidFill>
                  <a:srgbClr val="00B0F0"/>
                </a:solidFill>
                <a:latin typeface="Calibri"/>
                <a:ea typeface="Calibri"/>
                <a:cs typeface="Calibri"/>
                <a:sym typeface="Calibri"/>
              </a:rPr>
              <a:t>Splash Pages </a:t>
            </a:r>
            <a:endParaRPr/>
          </a:p>
          <a:p>
            <a:pPr indent="-342900" lvl="0" marL="342900" marR="0" rtl="0" algn="l">
              <a:lnSpc>
                <a:spcPct val="100000"/>
              </a:lnSpc>
              <a:spcBef>
                <a:spcPts val="640"/>
              </a:spcBef>
              <a:spcAft>
                <a:spcPts val="0"/>
              </a:spcAft>
              <a:buClr>
                <a:srgbClr val="FFC000"/>
              </a:buClr>
              <a:buSzPts val="3200"/>
              <a:buFont typeface="Arial"/>
              <a:buChar char="•"/>
            </a:pPr>
            <a:r>
              <a:rPr b="1" i="1" lang="en-US" sz="3200" u="none">
                <a:solidFill>
                  <a:srgbClr val="FFC000"/>
                </a:solidFill>
                <a:latin typeface="Calibri"/>
                <a:ea typeface="Calibri"/>
                <a:cs typeface="Calibri"/>
                <a:sym typeface="Calibri"/>
              </a:rPr>
              <a:t>Long, Flash-Intro Movies</a:t>
            </a:r>
            <a:endParaRPr/>
          </a:p>
          <a:p>
            <a:pPr indent="-139700" lvl="0" marL="342900" marR="0" rtl="0" algn="l">
              <a:spcBef>
                <a:spcPts val="640"/>
              </a:spcBef>
              <a:spcAft>
                <a:spcPts val="0"/>
              </a:spcAft>
              <a:buClr>
                <a:schemeClr val="lt1"/>
              </a:buClr>
              <a:buSzPts val="3200"/>
              <a:buFont typeface="Arial"/>
              <a:buNone/>
            </a:pPr>
            <a:r>
              <a:t/>
            </a:r>
            <a:endParaRPr b="1" i="1" sz="3200" u="none">
              <a:solidFill>
                <a:srgbClr val="FFC000"/>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1"/>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Calibri"/>
              <a:buNone/>
            </a:pPr>
            <a:r>
              <a:rPr b="1" i="0" lang="en-US" sz="4400" u="none">
                <a:solidFill>
                  <a:schemeClr val="lt1"/>
                </a:solidFill>
                <a:latin typeface="Calibri"/>
                <a:ea typeface="Calibri"/>
                <a:cs typeface="Calibri"/>
                <a:sym typeface="Calibri"/>
              </a:rPr>
              <a:t>Gratuitous Frames</a:t>
            </a:r>
            <a:endParaRPr/>
          </a:p>
        </p:txBody>
      </p:sp>
      <p:sp>
        <p:nvSpPr>
          <p:cNvPr id="375" name="Google Shape;375;p41"/>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FFC000"/>
              </a:buClr>
              <a:buSzPts val="3200"/>
              <a:buFont typeface="Arial"/>
              <a:buChar char="•"/>
            </a:pPr>
            <a:r>
              <a:rPr b="0" i="0" lang="en-US" sz="3200" u="none">
                <a:solidFill>
                  <a:srgbClr val="FFC000"/>
                </a:solidFill>
                <a:latin typeface="Calibri"/>
                <a:ea typeface="Calibri"/>
                <a:cs typeface="Calibri"/>
                <a:sym typeface="Calibri"/>
              </a:rPr>
              <a:t>Don’t use frames as a design element. </a:t>
            </a:r>
            <a:endParaRPr/>
          </a:p>
          <a:p>
            <a:pPr indent="-342900" lvl="0" marL="342900" marR="0" rtl="0" algn="just">
              <a:lnSpc>
                <a:spcPct val="100000"/>
              </a:lnSpc>
              <a:spcBef>
                <a:spcPts val="640"/>
              </a:spcBef>
              <a:spcAft>
                <a:spcPts val="0"/>
              </a:spcAft>
              <a:buClr>
                <a:srgbClr val="00B0F0"/>
              </a:buClr>
              <a:buSzPts val="3200"/>
              <a:buFont typeface="Arial"/>
              <a:buChar char="•"/>
            </a:pPr>
            <a:r>
              <a:rPr b="0" i="0" lang="en-US" sz="3200" u="none">
                <a:solidFill>
                  <a:srgbClr val="00B0F0"/>
                </a:solidFill>
                <a:latin typeface="Calibri"/>
                <a:ea typeface="Calibri"/>
                <a:cs typeface="Calibri"/>
                <a:sym typeface="Calibri"/>
              </a:rPr>
              <a:t>Frames should only be used if it is essential to keep certain information in front of your reader at all times. </a:t>
            </a:r>
            <a:endParaRPr/>
          </a:p>
          <a:p>
            <a:pPr indent="-342900" lvl="0" marL="342900" marR="0" rtl="0" algn="just">
              <a:lnSpc>
                <a:spcPct val="100000"/>
              </a:lnSpc>
              <a:spcBef>
                <a:spcPts val="640"/>
              </a:spcBef>
              <a:spcAft>
                <a:spcPts val="0"/>
              </a:spcAft>
              <a:buClr>
                <a:srgbClr val="FFC000"/>
              </a:buClr>
              <a:buSzPts val="3200"/>
              <a:buFont typeface="Arial"/>
              <a:buChar char="•"/>
            </a:pPr>
            <a:r>
              <a:rPr b="0" i="0" lang="en-US" sz="3200" u="none">
                <a:solidFill>
                  <a:srgbClr val="FFC000"/>
                </a:solidFill>
                <a:latin typeface="Calibri"/>
                <a:ea typeface="Calibri"/>
                <a:cs typeface="Calibri"/>
                <a:sym typeface="Calibri"/>
              </a:rPr>
              <a:t>Frames take longer to download, are more complicated, are harder for a reader to bookmark, and have search engine drawbacks.</a:t>
            </a:r>
            <a:endParaRPr/>
          </a:p>
          <a:p>
            <a:pPr indent="-139700" lvl="0" marL="342900" marR="0" rtl="0" algn="l">
              <a:spcBef>
                <a:spcPts val="640"/>
              </a:spcBef>
              <a:spcAft>
                <a:spcPts val="0"/>
              </a:spcAft>
              <a:buClr>
                <a:schemeClr val="lt1"/>
              </a:buClr>
              <a:buSzPts val="3200"/>
              <a:buFont typeface="Arial"/>
              <a:buNone/>
            </a:pPr>
            <a:r>
              <a:t/>
            </a:r>
            <a:endParaRPr b="0" i="0" sz="3200" u="none">
              <a:solidFill>
                <a:srgbClr val="FFC000"/>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2"/>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Calibri"/>
              <a:buNone/>
            </a:pPr>
            <a:r>
              <a:rPr b="1" i="1" lang="en-US" sz="4400" u="none">
                <a:solidFill>
                  <a:schemeClr val="lt1"/>
                </a:solidFill>
                <a:latin typeface="Calibri"/>
                <a:ea typeface="Calibri"/>
                <a:cs typeface="Calibri"/>
                <a:sym typeface="Calibri"/>
              </a:rPr>
              <a:t>Huge Headers</a:t>
            </a:r>
            <a:endParaRPr/>
          </a:p>
        </p:txBody>
      </p:sp>
      <p:sp>
        <p:nvSpPr>
          <p:cNvPr id="381" name="Google Shape;381;p42"/>
          <p:cNvSpPr txBox="1"/>
          <p:nvPr>
            <p:ph idx="1" type="body"/>
          </p:nvPr>
        </p:nvSpPr>
        <p:spPr>
          <a:xfrm>
            <a:off x="457200" y="1600200"/>
            <a:ext cx="7086600" cy="2590800"/>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rgbClr val="FFC000"/>
              </a:buClr>
              <a:buSzPts val="3000"/>
              <a:buFont typeface="Arial"/>
              <a:buChar char="•"/>
            </a:pPr>
            <a:r>
              <a:rPr b="0" i="0" lang="en-US" sz="3000" u="none">
                <a:solidFill>
                  <a:srgbClr val="FFC000"/>
                </a:solidFill>
                <a:latin typeface="Calibri"/>
                <a:ea typeface="Calibri"/>
                <a:cs typeface="Calibri"/>
                <a:sym typeface="Calibri"/>
              </a:rPr>
              <a:t>Many beginner Web designers go crazy with the header size. </a:t>
            </a:r>
            <a:endParaRPr/>
          </a:p>
          <a:p>
            <a:pPr indent="-342900" lvl="0" marL="342900" marR="0" rtl="0" algn="just">
              <a:lnSpc>
                <a:spcPct val="80000"/>
              </a:lnSpc>
              <a:spcBef>
                <a:spcPts val="600"/>
              </a:spcBef>
              <a:spcAft>
                <a:spcPts val="0"/>
              </a:spcAft>
              <a:buClr>
                <a:srgbClr val="00B0F0"/>
              </a:buClr>
              <a:buSzPts val="3000"/>
              <a:buFont typeface="Arial"/>
              <a:buChar char="•"/>
            </a:pPr>
            <a:r>
              <a:rPr b="0" i="0" lang="en-US" sz="3000" u="none">
                <a:solidFill>
                  <a:srgbClr val="00B0F0"/>
                </a:solidFill>
                <a:latin typeface="Calibri"/>
                <a:ea typeface="Calibri"/>
                <a:cs typeface="Calibri"/>
                <a:sym typeface="Calibri"/>
              </a:rPr>
              <a:t>It ends up taking up the whole screen. </a:t>
            </a:r>
            <a:endParaRPr/>
          </a:p>
          <a:p>
            <a:pPr indent="-342900" lvl="0" marL="342900" marR="0" rtl="0" algn="just">
              <a:lnSpc>
                <a:spcPct val="80000"/>
              </a:lnSpc>
              <a:spcBef>
                <a:spcPts val="600"/>
              </a:spcBef>
              <a:spcAft>
                <a:spcPts val="0"/>
              </a:spcAft>
              <a:buClr>
                <a:srgbClr val="FFC000"/>
              </a:buClr>
              <a:buSzPts val="3000"/>
              <a:buFont typeface="Arial"/>
              <a:buChar char="•"/>
            </a:pPr>
            <a:r>
              <a:rPr b="0" i="0" lang="en-US" sz="3000" u="none">
                <a:solidFill>
                  <a:srgbClr val="FFC000"/>
                </a:solidFill>
                <a:latin typeface="Calibri"/>
                <a:ea typeface="Calibri"/>
                <a:cs typeface="Calibri"/>
                <a:sym typeface="Calibri"/>
              </a:rPr>
              <a:t>To avoid this pitfall, only use about 25%-33% of your viewable screen size on a page header</a:t>
            </a:r>
            <a:endParaRPr/>
          </a:p>
        </p:txBody>
      </p:sp>
      <p:pic>
        <p:nvPicPr>
          <p:cNvPr id="382" name="Google Shape;382;p42"/>
          <p:cNvPicPr preferRelativeResize="0"/>
          <p:nvPr/>
        </p:nvPicPr>
        <p:blipFill rotWithShape="1">
          <a:blip r:embed="rId3">
            <a:alphaModFix/>
          </a:blip>
          <a:srcRect b="0" l="0" r="0" t="0"/>
          <a:stretch/>
        </p:blipFill>
        <p:spPr>
          <a:xfrm>
            <a:off x="3200400" y="4191000"/>
            <a:ext cx="4357687" cy="25590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3"/>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Calibri"/>
              <a:buNone/>
            </a:pPr>
            <a:r>
              <a:rPr b="1" i="1" lang="en-US" sz="4400" u="none">
                <a:solidFill>
                  <a:schemeClr val="lt1"/>
                </a:solidFill>
                <a:latin typeface="Calibri"/>
                <a:ea typeface="Calibri"/>
                <a:cs typeface="Calibri"/>
                <a:sym typeface="Calibri"/>
              </a:rPr>
              <a:t>Annoying Music</a:t>
            </a:r>
            <a:endParaRPr/>
          </a:p>
        </p:txBody>
      </p:sp>
      <p:sp>
        <p:nvSpPr>
          <p:cNvPr id="388" name="Google Shape;388;p43"/>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FFC000"/>
              </a:buClr>
              <a:buSzPts val="3200"/>
              <a:buFont typeface="Arial"/>
              <a:buChar char="•"/>
            </a:pPr>
            <a:r>
              <a:rPr b="0" i="0" lang="en-US" sz="3200" u="none">
                <a:solidFill>
                  <a:srgbClr val="FFC000"/>
                </a:solidFill>
                <a:latin typeface="Calibri"/>
                <a:ea typeface="Calibri"/>
                <a:cs typeface="Calibri"/>
                <a:sym typeface="Calibri"/>
              </a:rPr>
              <a:t>Not everybody loves techno as much as you do. </a:t>
            </a:r>
            <a:endParaRPr/>
          </a:p>
          <a:p>
            <a:pPr indent="-342900" lvl="0" marL="342900" marR="0" rtl="0" algn="just">
              <a:lnSpc>
                <a:spcPct val="100000"/>
              </a:lnSpc>
              <a:spcBef>
                <a:spcPts val="640"/>
              </a:spcBef>
              <a:spcAft>
                <a:spcPts val="0"/>
              </a:spcAft>
              <a:buClr>
                <a:srgbClr val="00B0F0"/>
              </a:buClr>
              <a:buSzPts val="3200"/>
              <a:buFont typeface="Arial"/>
              <a:buChar char="•"/>
            </a:pPr>
            <a:r>
              <a:rPr b="0" i="0" lang="en-US" sz="3200" u="none">
                <a:solidFill>
                  <a:srgbClr val="00B0F0"/>
                </a:solidFill>
                <a:latin typeface="Calibri"/>
                <a:ea typeface="Calibri"/>
                <a:cs typeface="Calibri"/>
                <a:sym typeface="Calibri"/>
              </a:rPr>
              <a:t>Music can quickly turn off many users. </a:t>
            </a:r>
            <a:endParaRPr/>
          </a:p>
          <a:p>
            <a:pPr indent="-342900" lvl="0" marL="342900" marR="0" rtl="0" algn="just">
              <a:lnSpc>
                <a:spcPct val="100000"/>
              </a:lnSpc>
              <a:spcBef>
                <a:spcPts val="640"/>
              </a:spcBef>
              <a:spcAft>
                <a:spcPts val="0"/>
              </a:spcAft>
              <a:buClr>
                <a:srgbClr val="FFC000"/>
              </a:buClr>
              <a:buSzPts val="3200"/>
              <a:buFont typeface="Arial"/>
              <a:buChar char="•"/>
            </a:pPr>
            <a:r>
              <a:rPr b="0" i="0" lang="en-US" sz="3200" u="none">
                <a:solidFill>
                  <a:srgbClr val="FFC000"/>
                </a:solidFill>
                <a:latin typeface="Calibri"/>
                <a:ea typeface="Calibri"/>
                <a:cs typeface="Calibri"/>
                <a:sym typeface="Calibri"/>
              </a:rPr>
              <a:t>If music is appropriate, like Italian music for an Italian restaurant site, make it subtle and quiet.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4"/>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Calibri"/>
              <a:buNone/>
            </a:pPr>
            <a:r>
              <a:rPr b="1" i="0" lang="en-US" sz="4400" u="none">
                <a:solidFill>
                  <a:schemeClr val="lt1"/>
                </a:solidFill>
                <a:latin typeface="Calibri"/>
                <a:ea typeface="Calibri"/>
                <a:cs typeface="Calibri"/>
                <a:sym typeface="Calibri"/>
              </a:rPr>
              <a:t>Splash Pages </a:t>
            </a:r>
            <a:endParaRPr/>
          </a:p>
        </p:txBody>
      </p:sp>
      <p:sp>
        <p:nvSpPr>
          <p:cNvPr id="394" name="Google Shape;394;p44"/>
          <p:cNvSpPr txBox="1"/>
          <p:nvPr>
            <p:ph idx="1" type="body"/>
          </p:nvPr>
        </p:nvSpPr>
        <p:spPr>
          <a:xfrm>
            <a:off x="457200" y="1600200"/>
            <a:ext cx="7086600" cy="4953000"/>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rgbClr val="FFC000"/>
              </a:buClr>
              <a:buSzPts val="2700"/>
              <a:buFont typeface="Arial"/>
              <a:buChar char="•"/>
            </a:pPr>
            <a:r>
              <a:rPr b="0" i="0" lang="en-US" sz="2700" u="none">
                <a:solidFill>
                  <a:srgbClr val="FFC000"/>
                </a:solidFill>
                <a:latin typeface="Calibri"/>
                <a:ea typeface="Calibri"/>
                <a:cs typeface="Calibri"/>
                <a:sym typeface="Calibri"/>
              </a:rPr>
              <a:t>People want to use your site, and they want to use it now. </a:t>
            </a:r>
            <a:endParaRPr/>
          </a:p>
          <a:p>
            <a:pPr indent="-342900" lvl="0" marL="342900" marR="0" rtl="0" algn="just">
              <a:lnSpc>
                <a:spcPct val="80000"/>
              </a:lnSpc>
              <a:spcBef>
                <a:spcPts val="540"/>
              </a:spcBef>
              <a:spcAft>
                <a:spcPts val="0"/>
              </a:spcAft>
              <a:buClr>
                <a:srgbClr val="00B0F0"/>
              </a:buClr>
              <a:buSzPts val="2700"/>
              <a:buFont typeface="Arial"/>
              <a:buChar char="•"/>
            </a:pPr>
            <a:r>
              <a:rPr b="0" i="0" lang="en-US" sz="2700" u="none">
                <a:solidFill>
                  <a:srgbClr val="00B0F0"/>
                </a:solidFill>
                <a:latin typeface="Calibri"/>
                <a:ea typeface="Calibri"/>
                <a:cs typeface="Calibri"/>
                <a:sym typeface="Calibri"/>
              </a:rPr>
              <a:t>Why make users “Click here to enter site”? </a:t>
            </a:r>
            <a:endParaRPr/>
          </a:p>
          <a:p>
            <a:pPr indent="-342900" lvl="0" marL="342900" marR="0" rtl="0" algn="just">
              <a:lnSpc>
                <a:spcPct val="80000"/>
              </a:lnSpc>
              <a:spcBef>
                <a:spcPts val="540"/>
              </a:spcBef>
              <a:spcAft>
                <a:spcPts val="0"/>
              </a:spcAft>
              <a:buClr>
                <a:srgbClr val="FFC000"/>
              </a:buClr>
              <a:buSzPts val="2700"/>
              <a:buFont typeface="Arial"/>
              <a:buChar char="•"/>
            </a:pPr>
            <a:r>
              <a:rPr b="0" i="0" lang="en-US" sz="2700" u="none">
                <a:solidFill>
                  <a:srgbClr val="FFC000"/>
                </a:solidFill>
                <a:latin typeface="Calibri"/>
                <a:ea typeface="Calibri"/>
                <a:cs typeface="Calibri"/>
                <a:sym typeface="Calibri"/>
              </a:rPr>
              <a:t>If your page can’t stand on its own, make it more exciting. </a:t>
            </a:r>
            <a:endParaRPr/>
          </a:p>
          <a:p>
            <a:pPr indent="-342900" lvl="0" marL="342900" marR="0" rtl="0" algn="just">
              <a:lnSpc>
                <a:spcPct val="80000"/>
              </a:lnSpc>
              <a:spcBef>
                <a:spcPts val="540"/>
              </a:spcBef>
              <a:spcAft>
                <a:spcPts val="0"/>
              </a:spcAft>
              <a:buClr>
                <a:srgbClr val="00B0F0"/>
              </a:buClr>
              <a:buSzPts val="2700"/>
              <a:buFont typeface="Arial"/>
              <a:buChar char="•"/>
            </a:pPr>
            <a:r>
              <a:rPr b="0" i="0" lang="en-US" sz="2700" u="none">
                <a:solidFill>
                  <a:srgbClr val="00B0F0"/>
                </a:solidFill>
                <a:latin typeface="Calibri"/>
                <a:ea typeface="Calibri"/>
                <a:cs typeface="Calibri"/>
                <a:sym typeface="Calibri"/>
              </a:rPr>
              <a:t>Don’t subject people to longer load times, which yield frustration. </a:t>
            </a:r>
            <a:endParaRPr/>
          </a:p>
          <a:p>
            <a:pPr indent="-342900" lvl="0" marL="342900" marR="0" rtl="0" algn="just">
              <a:lnSpc>
                <a:spcPct val="80000"/>
              </a:lnSpc>
              <a:spcBef>
                <a:spcPts val="540"/>
              </a:spcBef>
              <a:spcAft>
                <a:spcPts val="0"/>
              </a:spcAft>
              <a:buClr>
                <a:srgbClr val="FFC000"/>
              </a:buClr>
              <a:buSzPts val="2700"/>
              <a:buFont typeface="Arial"/>
              <a:buChar char="•"/>
            </a:pPr>
            <a:r>
              <a:rPr b="0" i="0" lang="en-US" sz="2700" u="none">
                <a:solidFill>
                  <a:srgbClr val="FFC000"/>
                </a:solidFill>
                <a:latin typeface="Calibri"/>
                <a:ea typeface="Calibri"/>
                <a:cs typeface="Calibri"/>
                <a:sym typeface="Calibri"/>
              </a:rPr>
              <a:t>Nobody cares about your logo that much anyway. </a:t>
            </a:r>
            <a:endParaRPr/>
          </a:p>
          <a:p>
            <a:pPr indent="-342900" lvl="0" marL="342900" marR="0" rtl="0" algn="just">
              <a:lnSpc>
                <a:spcPct val="80000"/>
              </a:lnSpc>
              <a:spcBef>
                <a:spcPts val="540"/>
              </a:spcBef>
              <a:spcAft>
                <a:spcPts val="0"/>
              </a:spcAft>
              <a:buClr>
                <a:srgbClr val="00B0F0"/>
              </a:buClr>
              <a:buSzPts val="2700"/>
              <a:buFont typeface="Arial"/>
              <a:buChar char="•"/>
            </a:pPr>
            <a:r>
              <a:rPr b="0" i="0" lang="en-US" sz="2700" u="none">
                <a:solidFill>
                  <a:srgbClr val="00B0F0"/>
                </a:solidFill>
                <a:latin typeface="Calibri"/>
                <a:ea typeface="Calibri"/>
                <a:cs typeface="Calibri"/>
                <a:sym typeface="Calibri"/>
              </a:rPr>
              <a:t>If you need to check for a plug-in, there are plenty of free JavaScripts to do that for you. </a:t>
            </a:r>
            <a:endParaRPr/>
          </a:p>
          <a:p>
            <a:pPr indent="-342900" lvl="0" marL="342900" marR="0" rtl="0" algn="just">
              <a:lnSpc>
                <a:spcPct val="80000"/>
              </a:lnSpc>
              <a:spcBef>
                <a:spcPts val="540"/>
              </a:spcBef>
              <a:spcAft>
                <a:spcPts val="0"/>
              </a:spcAft>
              <a:buClr>
                <a:srgbClr val="FFC000"/>
              </a:buClr>
              <a:buSzPts val="2700"/>
              <a:buFont typeface="Arial"/>
              <a:buChar char="•"/>
            </a:pPr>
            <a:r>
              <a:rPr b="0" i="0" lang="en-US" sz="2700" u="none">
                <a:solidFill>
                  <a:srgbClr val="FFC000"/>
                </a:solidFill>
                <a:latin typeface="Calibri"/>
                <a:ea typeface="Calibri"/>
                <a:cs typeface="Calibri"/>
                <a:sym typeface="Calibri"/>
              </a:rPr>
              <a:t>Chances are, your user doesn’t even know what he or she has.</a:t>
            </a:r>
            <a:endParaRPr/>
          </a:p>
          <a:p>
            <a:pPr indent="-171450" lvl="0" marL="342900" marR="0" rtl="0" algn="l">
              <a:spcBef>
                <a:spcPts val="540"/>
              </a:spcBef>
              <a:spcAft>
                <a:spcPts val="0"/>
              </a:spcAft>
              <a:buClr>
                <a:schemeClr val="lt1"/>
              </a:buClr>
              <a:buSzPts val="2700"/>
              <a:buFont typeface="Arial"/>
              <a:buNone/>
            </a:pPr>
            <a:r>
              <a:t/>
            </a:r>
            <a:endParaRPr b="0" i="0" sz="2700" u="none">
              <a:solidFill>
                <a:srgbClr val="FFC000"/>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5"/>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Calibri"/>
              <a:buNone/>
            </a:pPr>
            <a:r>
              <a:rPr b="1" i="1" lang="en-US" sz="4400" u="none">
                <a:solidFill>
                  <a:schemeClr val="lt1"/>
                </a:solidFill>
                <a:latin typeface="Calibri"/>
                <a:ea typeface="Calibri"/>
                <a:cs typeface="Calibri"/>
                <a:sym typeface="Calibri"/>
              </a:rPr>
              <a:t>Long, Flash-Intro Movies</a:t>
            </a:r>
            <a:endParaRPr/>
          </a:p>
        </p:txBody>
      </p:sp>
      <p:sp>
        <p:nvSpPr>
          <p:cNvPr id="400" name="Google Shape;400;p45"/>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FFC000"/>
              </a:buClr>
              <a:buSzPts val="3200"/>
              <a:buFont typeface="Arial"/>
              <a:buChar char="•"/>
            </a:pPr>
            <a:r>
              <a:rPr b="0" i="0" lang="en-US" sz="3200" u="none">
                <a:solidFill>
                  <a:srgbClr val="FFC000"/>
                </a:solidFill>
                <a:latin typeface="Calibri"/>
                <a:ea typeface="Calibri"/>
                <a:cs typeface="Calibri"/>
                <a:sym typeface="Calibri"/>
              </a:rPr>
              <a:t>Designers love long, Flash-intro movies. Users just want to use the site. </a:t>
            </a:r>
            <a:endParaRPr/>
          </a:p>
          <a:p>
            <a:pPr indent="-342900" lvl="0" marL="342900" marR="0" rtl="0" algn="just">
              <a:lnSpc>
                <a:spcPct val="100000"/>
              </a:lnSpc>
              <a:spcBef>
                <a:spcPts val="640"/>
              </a:spcBef>
              <a:spcAft>
                <a:spcPts val="0"/>
              </a:spcAft>
              <a:buClr>
                <a:srgbClr val="00B0F0"/>
              </a:buClr>
              <a:buSzPts val="3200"/>
              <a:buFont typeface="Arial"/>
              <a:buChar char="•"/>
            </a:pPr>
            <a:r>
              <a:rPr b="0" i="0" lang="en-US" sz="3200" u="none">
                <a:solidFill>
                  <a:srgbClr val="00B0F0"/>
                </a:solidFill>
                <a:latin typeface="Calibri"/>
                <a:ea typeface="Calibri"/>
                <a:cs typeface="Calibri"/>
                <a:sym typeface="Calibri"/>
              </a:rPr>
              <a:t>A short intro can effectively pull a user into the site, but a long one is more annoying than anything else. </a:t>
            </a:r>
            <a:endParaRPr/>
          </a:p>
          <a:p>
            <a:pPr indent="-342900" lvl="0" marL="342900" marR="0" rtl="0" algn="just">
              <a:lnSpc>
                <a:spcPct val="100000"/>
              </a:lnSpc>
              <a:spcBef>
                <a:spcPts val="640"/>
              </a:spcBef>
              <a:spcAft>
                <a:spcPts val="0"/>
              </a:spcAft>
              <a:buClr>
                <a:srgbClr val="FFC000"/>
              </a:buClr>
              <a:buSzPts val="3200"/>
              <a:buFont typeface="Arial"/>
              <a:buChar char="•"/>
            </a:pPr>
            <a:r>
              <a:rPr b="0" i="0" lang="en-US" sz="3200" u="none">
                <a:solidFill>
                  <a:srgbClr val="FFC000"/>
                </a:solidFill>
                <a:latin typeface="Calibri"/>
                <a:ea typeface="Calibri"/>
                <a:cs typeface="Calibri"/>
                <a:sym typeface="Calibri"/>
              </a:rPr>
              <a:t>A good rule of thumb is that if you need a “Skip Intro” button, then the intro is too long</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6"/>
          <p:cNvSpPr txBox="1"/>
          <p:nvPr>
            <p:ph type="ctrTitle"/>
          </p:nvPr>
        </p:nvSpPr>
        <p:spPr>
          <a:xfrm>
            <a:off x="685800" y="2130425"/>
            <a:ext cx="69342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C000"/>
              </a:buClr>
              <a:buSzPts val="4400"/>
              <a:buFont typeface="Calibri"/>
              <a:buNone/>
            </a:pPr>
            <a:r>
              <a:rPr b="0" i="0" lang="en-US" sz="4400" u="none">
                <a:solidFill>
                  <a:srgbClr val="FFC000"/>
                </a:solidFill>
                <a:latin typeface="Calibri"/>
                <a:ea typeface="Calibri"/>
                <a:cs typeface="Calibri"/>
                <a:sym typeface="Calibri"/>
              </a:rPr>
              <a:t>WEB</a:t>
            </a:r>
            <a:r>
              <a:rPr b="0" i="0" lang="en-US" sz="4400" u="none">
                <a:solidFill>
                  <a:srgbClr val="00B0F0"/>
                </a:solidFill>
                <a:latin typeface="Calibri"/>
                <a:ea typeface="Calibri"/>
                <a:cs typeface="Calibri"/>
                <a:sym typeface="Calibri"/>
              </a:rPr>
              <a:t>Site</a:t>
            </a:r>
            <a:r>
              <a:rPr b="0" i="0" lang="en-US" sz="4400" u="none">
                <a:solidFill>
                  <a:schemeClr val="lt1"/>
                </a:solidFill>
                <a:latin typeface="Calibri"/>
                <a:ea typeface="Calibri"/>
                <a:cs typeface="Calibri"/>
                <a:sym typeface="Calibri"/>
              </a:rPr>
              <a:t> </a:t>
            </a:r>
            <a:r>
              <a:rPr b="0" i="0" lang="en-US" sz="4400" u="none">
                <a:solidFill>
                  <a:srgbClr val="FFC000"/>
                </a:solidFill>
                <a:latin typeface="Calibri"/>
                <a:ea typeface="Calibri"/>
                <a:cs typeface="Calibri"/>
                <a:sym typeface="Calibri"/>
              </a:rPr>
              <a:t>Development</a:t>
            </a:r>
            <a:r>
              <a:rPr b="0" i="0" lang="en-US" sz="4400" u="none">
                <a:solidFill>
                  <a:schemeClr val="lt1"/>
                </a:solidFill>
                <a:latin typeface="Calibri"/>
                <a:ea typeface="Calibri"/>
                <a:cs typeface="Calibri"/>
                <a:sym typeface="Calibri"/>
              </a:rPr>
              <a:t> </a:t>
            </a:r>
            <a:r>
              <a:rPr b="0" i="0" lang="en-US" sz="4400" u="none">
                <a:solidFill>
                  <a:srgbClr val="00B0F0"/>
                </a:solidFill>
                <a:latin typeface="Calibri"/>
                <a:ea typeface="Calibri"/>
                <a:cs typeface="Calibri"/>
                <a:sym typeface="Calibri"/>
              </a:rPr>
              <a:t>Life Cycle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47"/>
          <p:cNvPicPr preferRelativeResize="0"/>
          <p:nvPr/>
        </p:nvPicPr>
        <p:blipFill rotWithShape="1">
          <a:blip r:embed="rId3">
            <a:alphaModFix/>
          </a:blip>
          <a:srcRect b="0" l="0" r="0" t="0"/>
          <a:stretch/>
        </p:blipFill>
        <p:spPr>
          <a:xfrm>
            <a:off x="990600" y="609600"/>
            <a:ext cx="5715000" cy="5659437"/>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8"/>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Calibri"/>
              <a:buNone/>
            </a:pPr>
            <a:r>
              <a:rPr b="0" i="0" lang="en-US" sz="4400" u="none">
                <a:solidFill>
                  <a:schemeClr val="lt1"/>
                </a:solidFill>
                <a:latin typeface="Calibri"/>
                <a:ea typeface="Calibri"/>
                <a:cs typeface="Calibri"/>
                <a:sym typeface="Calibri"/>
              </a:rPr>
              <a:t>Analysis &amp; Discussion</a:t>
            </a:r>
            <a:endParaRPr/>
          </a:p>
        </p:txBody>
      </p:sp>
      <p:sp>
        <p:nvSpPr>
          <p:cNvPr id="416" name="Google Shape;416;p48"/>
          <p:cNvSpPr txBox="1"/>
          <p:nvPr>
            <p:ph idx="1" type="body"/>
          </p:nvPr>
        </p:nvSpPr>
        <p:spPr>
          <a:xfrm>
            <a:off x="457200" y="1600200"/>
            <a:ext cx="7086600" cy="4800600"/>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chemeClr val="lt1"/>
              </a:buClr>
              <a:buSzPts val="2700"/>
              <a:buFont typeface="Arial"/>
              <a:buChar char="•"/>
            </a:pPr>
            <a:r>
              <a:rPr b="0" i="0" lang="en-US" sz="2700" u="none">
                <a:solidFill>
                  <a:schemeClr val="lt1"/>
                </a:solidFill>
                <a:latin typeface="Calibri"/>
                <a:ea typeface="Calibri"/>
                <a:cs typeface="Calibri"/>
                <a:sym typeface="Calibri"/>
              </a:rPr>
              <a:t>First and foremost step in website development life cycle is analysis. Once a client approaches you with his or her requirements, the web development company starts the preliminary analysis such as</a:t>
            </a:r>
            <a:endParaRPr/>
          </a:p>
          <a:p>
            <a:pPr indent="-285750" lvl="1" marL="742950" marR="0" rtl="0" algn="just">
              <a:lnSpc>
                <a:spcPct val="80000"/>
              </a:lnSpc>
              <a:spcBef>
                <a:spcPts val="480"/>
              </a:spcBef>
              <a:spcAft>
                <a:spcPts val="0"/>
              </a:spcAft>
              <a:buClr>
                <a:schemeClr val="lt1"/>
              </a:buClr>
              <a:buSzPts val="2400"/>
              <a:buFont typeface="Arial"/>
              <a:buChar char="–"/>
            </a:pPr>
            <a:r>
              <a:rPr b="0" i="0" lang="en-US" sz="2400" u="none" cap="none" strike="noStrike">
                <a:solidFill>
                  <a:schemeClr val="lt1"/>
                </a:solidFill>
                <a:latin typeface="Calibri"/>
                <a:ea typeface="Calibri"/>
                <a:cs typeface="Calibri"/>
                <a:sym typeface="Calibri"/>
              </a:rPr>
              <a:t>How the web site is going to be developed?</a:t>
            </a:r>
            <a:endParaRPr/>
          </a:p>
          <a:p>
            <a:pPr indent="-285750" lvl="1" marL="742950" marR="0" rtl="0" algn="just">
              <a:lnSpc>
                <a:spcPct val="80000"/>
              </a:lnSpc>
              <a:spcBef>
                <a:spcPts val="480"/>
              </a:spcBef>
              <a:spcAft>
                <a:spcPts val="0"/>
              </a:spcAft>
              <a:buClr>
                <a:schemeClr val="lt1"/>
              </a:buClr>
              <a:buSzPts val="2400"/>
              <a:buFont typeface="Arial"/>
              <a:buChar char="–"/>
            </a:pPr>
            <a:r>
              <a:rPr b="0" i="0" lang="en-US" sz="2400" u="none" cap="none" strike="noStrike">
                <a:solidFill>
                  <a:schemeClr val="lt1"/>
                </a:solidFill>
                <a:latin typeface="Calibri"/>
                <a:ea typeface="Calibri"/>
                <a:cs typeface="Calibri"/>
                <a:sym typeface="Calibri"/>
              </a:rPr>
              <a:t>How the site is going to boost the business?</a:t>
            </a:r>
            <a:endParaRPr/>
          </a:p>
          <a:p>
            <a:pPr indent="-285750" lvl="1" marL="742950" marR="0" rtl="0" algn="just">
              <a:lnSpc>
                <a:spcPct val="80000"/>
              </a:lnSpc>
              <a:spcBef>
                <a:spcPts val="480"/>
              </a:spcBef>
              <a:spcAft>
                <a:spcPts val="0"/>
              </a:spcAft>
              <a:buClr>
                <a:schemeClr val="lt1"/>
              </a:buClr>
              <a:buSzPts val="2400"/>
              <a:buFont typeface="Arial"/>
              <a:buChar char="–"/>
            </a:pPr>
            <a:r>
              <a:rPr b="0" i="0" lang="en-US" sz="2400" u="none" cap="none" strike="noStrike">
                <a:solidFill>
                  <a:schemeClr val="lt1"/>
                </a:solidFill>
                <a:latin typeface="Calibri"/>
                <a:ea typeface="Calibri"/>
                <a:cs typeface="Calibri"/>
                <a:sym typeface="Calibri"/>
              </a:rPr>
              <a:t>What kind of software and techniques would be used to design and develop a website?</a:t>
            </a:r>
            <a:endParaRPr/>
          </a:p>
          <a:p>
            <a:pPr indent="-342900" lvl="0" marL="342900" marR="0" rtl="0" algn="just">
              <a:lnSpc>
                <a:spcPct val="80000"/>
              </a:lnSpc>
              <a:spcBef>
                <a:spcPts val="540"/>
              </a:spcBef>
              <a:spcAft>
                <a:spcPts val="0"/>
              </a:spcAft>
              <a:buClr>
                <a:schemeClr val="lt1"/>
              </a:buClr>
              <a:buSzPts val="2700"/>
              <a:buFont typeface="Arial"/>
              <a:buChar char="•"/>
            </a:pPr>
            <a:r>
              <a:rPr b="0" i="0" lang="en-US" sz="2700" u="none">
                <a:solidFill>
                  <a:schemeClr val="lt1"/>
                </a:solidFill>
                <a:latin typeface="Calibri"/>
                <a:ea typeface="Calibri"/>
                <a:cs typeface="Calibri"/>
                <a:sym typeface="Calibri"/>
              </a:rPr>
              <a:t>Prior answering these questions, you have to decide on your targeted audience. Target audience here means not the visitors but the users who’ll be working on the website</a:t>
            </a:r>
            <a:endParaRPr/>
          </a:p>
          <a:p>
            <a:pPr indent="-171450" lvl="0" marL="342900" marR="0" rtl="0" algn="l">
              <a:spcBef>
                <a:spcPts val="540"/>
              </a:spcBef>
              <a:spcAft>
                <a:spcPts val="0"/>
              </a:spcAft>
              <a:buClr>
                <a:schemeClr val="lt1"/>
              </a:buClr>
              <a:buSzPts val="2700"/>
              <a:buFont typeface="Arial"/>
              <a:buNone/>
            </a:pPr>
            <a:r>
              <a:t/>
            </a:r>
            <a:endParaRPr b="0" i="0" sz="2700" u="none">
              <a:solidFill>
                <a:schemeClr val="lt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9"/>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Calibri"/>
              <a:buNone/>
            </a:pPr>
            <a:br>
              <a:rPr b="1" i="0" lang="en-US" sz="4000" u="none">
                <a:solidFill>
                  <a:schemeClr val="lt1"/>
                </a:solidFill>
                <a:latin typeface="Calibri"/>
                <a:ea typeface="Calibri"/>
                <a:cs typeface="Calibri"/>
                <a:sym typeface="Calibri"/>
              </a:rPr>
            </a:br>
            <a:r>
              <a:rPr b="1" i="0" lang="en-US" sz="4000" u="none">
                <a:solidFill>
                  <a:schemeClr val="lt1"/>
                </a:solidFill>
                <a:latin typeface="Calibri"/>
                <a:ea typeface="Calibri"/>
                <a:cs typeface="Calibri"/>
                <a:sym typeface="Calibri"/>
              </a:rPr>
              <a:t>Groundwork</a:t>
            </a:r>
            <a:br>
              <a:rPr b="0" i="0" lang="en-US" sz="4000" u="none">
                <a:solidFill>
                  <a:schemeClr val="lt1"/>
                </a:solidFill>
                <a:latin typeface="Calibri"/>
                <a:ea typeface="Calibri"/>
                <a:cs typeface="Calibri"/>
                <a:sym typeface="Calibri"/>
              </a:rPr>
            </a:br>
            <a:endParaRPr/>
          </a:p>
        </p:txBody>
      </p:sp>
      <p:sp>
        <p:nvSpPr>
          <p:cNvPr id="422" name="Google Shape;422;p49"/>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lt1"/>
              </a:buClr>
              <a:buSzPts val="3200"/>
              <a:buFont typeface="Arial"/>
              <a:buChar char="•"/>
            </a:pPr>
            <a:r>
              <a:rPr b="0" i="0" lang="en-US" sz="3200" u="none">
                <a:solidFill>
                  <a:schemeClr val="lt1"/>
                </a:solidFill>
                <a:latin typeface="Calibri"/>
                <a:ea typeface="Calibri"/>
                <a:cs typeface="Calibri"/>
                <a:sym typeface="Calibri"/>
              </a:rPr>
              <a:t>Do groundwork covering up each and every element of the requirement.</a:t>
            </a:r>
            <a:endParaRPr/>
          </a:p>
          <a:p>
            <a:pPr indent="-342900" lvl="0" marL="342900" marR="0" rtl="0" algn="just">
              <a:lnSpc>
                <a:spcPct val="100000"/>
              </a:lnSpc>
              <a:spcBef>
                <a:spcPts val="640"/>
              </a:spcBef>
              <a:spcAft>
                <a:spcPts val="0"/>
              </a:spcAft>
              <a:buClr>
                <a:schemeClr val="lt1"/>
              </a:buClr>
              <a:buSzPts val="3200"/>
              <a:buFont typeface="Arial"/>
              <a:buChar char="•"/>
            </a:pPr>
            <a:r>
              <a:rPr b="0" i="0" lang="en-US" sz="3200" u="none">
                <a:solidFill>
                  <a:schemeClr val="lt1"/>
                </a:solidFill>
                <a:latin typeface="Calibri"/>
                <a:ea typeface="Calibri"/>
                <a:cs typeface="Calibri"/>
                <a:sym typeface="Calibri"/>
              </a:rPr>
              <a:t>Plan for general layout or dummy website design, web site navigation, and other dynamic parts.</a:t>
            </a:r>
            <a:endParaRPr/>
          </a:p>
          <a:p>
            <a:pPr indent="-342900" lvl="0" marL="342900" marR="0" rtl="0" algn="just">
              <a:lnSpc>
                <a:spcPct val="100000"/>
              </a:lnSpc>
              <a:spcBef>
                <a:spcPts val="640"/>
              </a:spcBef>
              <a:spcAft>
                <a:spcPts val="0"/>
              </a:spcAft>
              <a:buClr>
                <a:schemeClr val="lt1"/>
              </a:buClr>
              <a:buSzPts val="3200"/>
              <a:buFont typeface="Arial"/>
              <a:buChar char="•"/>
            </a:pPr>
            <a:r>
              <a:rPr b="0" i="0" lang="en-US" sz="3200" u="none">
                <a:solidFill>
                  <a:schemeClr val="lt1"/>
                </a:solidFill>
                <a:latin typeface="Calibri"/>
                <a:ea typeface="Calibri"/>
                <a:cs typeface="Calibri"/>
                <a:sym typeface="Calibri"/>
              </a:rPr>
              <a:t>Draft a written proposal for client.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Calibri"/>
              <a:buNone/>
            </a:pPr>
            <a:r>
              <a:rPr b="1" i="0" lang="en-US" sz="4400" u="none">
                <a:solidFill>
                  <a:schemeClr val="lt1"/>
                </a:solidFill>
                <a:latin typeface="Calibri"/>
                <a:ea typeface="Calibri"/>
                <a:cs typeface="Calibri"/>
                <a:sym typeface="Calibri"/>
              </a:rPr>
              <a:t>Internet in the Future</a:t>
            </a:r>
            <a:endParaRPr/>
          </a:p>
        </p:txBody>
      </p:sp>
      <p:sp>
        <p:nvSpPr>
          <p:cNvPr id="131" name="Google Shape;131;p5"/>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90000"/>
              </a:lnSpc>
              <a:spcBef>
                <a:spcPts val="0"/>
              </a:spcBef>
              <a:spcAft>
                <a:spcPts val="0"/>
              </a:spcAft>
              <a:buClr>
                <a:srgbClr val="FFC000"/>
              </a:buClr>
              <a:buSzPts val="3200"/>
              <a:buFont typeface="Arial"/>
              <a:buChar char="•"/>
            </a:pPr>
            <a:r>
              <a:rPr b="0" i="0" lang="en-US" sz="3200" u="none">
                <a:solidFill>
                  <a:srgbClr val="FFC000"/>
                </a:solidFill>
                <a:latin typeface="Calibri"/>
                <a:ea typeface="Calibri"/>
                <a:cs typeface="Calibri"/>
                <a:sym typeface="Calibri"/>
              </a:rPr>
              <a:t>Sophisticated information highway to conduct data flows at a very big amount and very high speed. </a:t>
            </a:r>
            <a:endParaRPr/>
          </a:p>
          <a:p>
            <a:pPr indent="-342900" lvl="0" marL="342900" marR="0" rtl="0" algn="just">
              <a:lnSpc>
                <a:spcPct val="90000"/>
              </a:lnSpc>
              <a:spcBef>
                <a:spcPts val="640"/>
              </a:spcBef>
              <a:spcAft>
                <a:spcPts val="0"/>
              </a:spcAft>
              <a:buClr>
                <a:srgbClr val="00B0F0"/>
              </a:buClr>
              <a:buSzPts val="3200"/>
              <a:buFont typeface="Arial"/>
              <a:buChar char="•"/>
            </a:pPr>
            <a:r>
              <a:rPr b="0" i="0" lang="en-US" sz="3200" u="none">
                <a:solidFill>
                  <a:srgbClr val="00B0F0"/>
                </a:solidFill>
                <a:latin typeface="Calibri"/>
                <a:ea typeface="Calibri"/>
                <a:cs typeface="Calibri"/>
                <a:sym typeface="Calibri"/>
              </a:rPr>
              <a:t>This also result the mass utilization of intensive multimedia supported by sophisticated software and the appearance of integrated services of entertainment, telecommunication and information base using a host.</a:t>
            </a:r>
            <a:endParaRPr/>
          </a:p>
          <a:p>
            <a:pPr indent="-139700" lvl="0" marL="342900" marR="0" rtl="0" algn="l">
              <a:spcBef>
                <a:spcPts val="640"/>
              </a:spcBef>
              <a:spcAft>
                <a:spcPts val="0"/>
              </a:spcAft>
              <a:buClr>
                <a:schemeClr val="lt1"/>
              </a:buClr>
              <a:buSzPts val="3200"/>
              <a:buFont typeface="Arial"/>
              <a:buNone/>
            </a:pPr>
            <a:r>
              <a:t/>
            </a:r>
            <a:endParaRPr b="0" i="0" sz="3200" u="none">
              <a:solidFill>
                <a:srgbClr val="00B0F0"/>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0"/>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Calibri"/>
              <a:buNone/>
            </a:pPr>
            <a:r>
              <a:rPr b="1" i="0" lang="en-US" sz="4000" u="none">
                <a:solidFill>
                  <a:schemeClr val="lt1"/>
                </a:solidFill>
                <a:latin typeface="Calibri"/>
                <a:ea typeface="Calibri"/>
                <a:cs typeface="Calibri"/>
                <a:sym typeface="Calibri"/>
              </a:rPr>
              <a:t>Website Design and Development</a:t>
            </a:r>
            <a:endParaRPr/>
          </a:p>
        </p:txBody>
      </p:sp>
      <p:sp>
        <p:nvSpPr>
          <p:cNvPr id="428" name="Google Shape;428;p50"/>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lt1"/>
              </a:buClr>
              <a:buSzPts val="3200"/>
              <a:buFont typeface="Arial"/>
              <a:buChar char="•"/>
            </a:pPr>
            <a:r>
              <a:rPr b="0" i="0" lang="en-US" sz="3200" u="none">
                <a:solidFill>
                  <a:schemeClr val="lt1"/>
                </a:solidFill>
                <a:latin typeface="Calibri"/>
                <a:ea typeface="Calibri"/>
                <a:cs typeface="Calibri"/>
                <a:sym typeface="Calibri"/>
              </a:rPr>
              <a:t>The stage where web designers have to be on their toes, as constant feedback about their designed template would be pouring in.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1"/>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Calibri"/>
              <a:buNone/>
            </a:pPr>
            <a:br>
              <a:rPr b="1" i="0" lang="en-US" sz="4000" u="none">
                <a:solidFill>
                  <a:schemeClr val="lt1"/>
                </a:solidFill>
                <a:latin typeface="Calibri"/>
                <a:ea typeface="Calibri"/>
                <a:cs typeface="Calibri"/>
                <a:sym typeface="Calibri"/>
              </a:rPr>
            </a:br>
            <a:r>
              <a:rPr b="1" i="0" lang="en-US" sz="4000" u="none">
                <a:solidFill>
                  <a:schemeClr val="lt1"/>
                </a:solidFill>
                <a:latin typeface="Calibri"/>
                <a:ea typeface="Calibri"/>
                <a:cs typeface="Calibri"/>
                <a:sym typeface="Calibri"/>
              </a:rPr>
              <a:t>Content writing</a:t>
            </a:r>
            <a:br>
              <a:rPr b="0" i="0" lang="en-US" sz="4000" u="none">
                <a:solidFill>
                  <a:schemeClr val="lt1"/>
                </a:solidFill>
                <a:latin typeface="Calibri"/>
                <a:ea typeface="Calibri"/>
                <a:cs typeface="Calibri"/>
                <a:sym typeface="Calibri"/>
              </a:rPr>
            </a:br>
            <a:endParaRPr/>
          </a:p>
        </p:txBody>
      </p:sp>
      <p:sp>
        <p:nvSpPr>
          <p:cNvPr id="434" name="Google Shape;434;p51"/>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lt1"/>
              </a:buClr>
              <a:buSzPts val="3200"/>
              <a:buFont typeface="Arial"/>
              <a:buChar char="•"/>
            </a:pPr>
            <a:r>
              <a:rPr b="0" i="0" lang="en-US" sz="3200" u="none">
                <a:solidFill>
                  <a:schemeClr val="lt1"/>
                </a:solidFill>
                <a:latin typeface="Calibri"/>
                <a:ea typeface="Calibri"/>
                <a:cs typeface="Calibri"/>
                <a:sym typeface="Calibri"/>
              </a:rPr>
              <a:t>This is one phase which is necessary for the web sites. </a:t>
            </a:r>
            <a:endParaRPr/>
          </a:p>
          <a:p>
            <a:pPr indent="-342900" lvl="0" marL="342900" marR="0" rtl="0" algn="just">
              <a:lnSpc>
                <a:spcPct val="100000"/>
              </a:lnSpc>
              <a:spcBef>
                <a:spcPts val="640"/>
              </a:spcBef>
              <a:spcAft>
                <a:spcPts val="0"/>
              </a:spcAft>
              <a:buClr>
                <a:schemeClr val="lt1"/>
              </a:buClr>
              <a:buSzPts val="3200"/>
              <a:buFont typeface="Arial"/>
              <a:buChar char="•"/>
            </a:pPr>
            <a:r>
              <a:rPr b="0" i="0" lang="en-US" sz="3200" u="none">
                <a:solidFill>
                  <a:schemeClr val="lt1"/>
                </a:solidFill>
                <a:latin typeface="Calibri"/>
                <a:ea typeface="Calibri"/>
                <a:cs typeface="Calibri"/>
                <a:sym typeface="Calibri"/>
              </a:rPr>
              <a:t>Content is essential when it comes to online marketing, thus make sure you write industry specific content without grammatical and spelling errors. </a:t>
            </a:r>
            <a:endParaRPr/>
          </a:p>
          <a:p>
            <a:pPr indent="-139700" lvl="0" marL="342900" marR="0" rtl="0" algn="l">
              <a:spcBef>
                <a:spcPts val="640"/>
              </a:spcBef>
              <a:spcAft>
                <a:spcPts val="0"/>
              </a:spcAft>
              <a:buClr>
                <a:schemeClr val="lt1"/>
              </a:buClr>
              <a:buSzPts val="3200"/>
              <a:buFont typeface="Arial"/>
              <a:buNone/>
            </a:pPr>
            <a:r>
              <a:t/>
            </a:r>
            <a:endParaRPr b="0" i="0" sz="3200" u="none">
              <a:solidFill>
                <a:schemeClr val="lt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2"/>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Calibri"/>
              <a:buNone/>
            </a:pPr>
            <a:br>
              <a:rPr b="1" i="0" lang="en-US" sz="4000" u="none">
                <a:solidFill>
                  <a:schemeClr val="lt1"/>
                </a:solidFill>
                <a:latin typeface="Calibri"/>
                <a:ea typeface="Calibri"/>
                <a:cs typeface="Calibri"/>
                <a:sym typeface="Calibri"/>
              </a:rPr>
            </a:br>
            <a:r>
              <a:rPr b="1" i="0" lang="en-US" sz="4000" u="none">
                <a:solidFill>
                  <a:schemeClr val="lt1"/>
                </a:solidFill>
                <a:latin typeface="Calibri"/>
                <a:ea typeface="Calibri"/>
                <a:cs typeface="Calibri"/>
                <a:sym typeface="Calibri"/>
              </a:rPr>
              <a:t>Website Coding</a:t>
            </a:r>
            <a:r>
              <a:rPr b="0" i="0" lang="en-US" sz="4000" u="none">
                <a:solidFill>
                  <a:schemeClr val="lt1"/>
                </a:solidFill>
                <a:latin typeface="Calibri"/>
                <a:ea typeface="Calibri"/>
                <a:cs typeface="Calibri"/>
                <a:sym typeface="Calibri"/>
              </a:rPr>
              <a:t>:</a:t>
            </a:r>
            <a:br>
              <a:rPr b="0" i="0" lang="en-US" sz="4000" u="none">
                <a:solidFill>
                  <a:schemeClr val="lt1"/>
                </a:solidFill>
                <a:latin typeface="Calibri"/>
                <a:ea typeface="Calibri"/>
                <a:cs typeface="Calibri"/>
                <a:sym typeface="Calibri"/>
              </a:rPr>
            </a:br>
            <a:endParaRPr/>
          </a:p>
        </p:txBody>
      </p:sp>
      <p:sp>
        <p:nvSpPr>
          <p:cNvPr id="440" name="Google Shape;440;p52"/>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lt1"/>
              </a:buClr>
              <a:buSzPts val="3200"/>
              <a:buFont typeface="Arial"/>
              <a:buChar char="•"/>
            </a:pPr>
            <a:r>
              <a:rPr b="0" i="0" lang="en-US" sz="3200" u="none">
                <a:solidFill>
                  <a:schemeClr val="lt1"/>
                </a:solidFill>
                <a:latin typeface="Calibri"/>
                <a:ea typeface="Calibri"/>
                <a:cs typeface="Calibri"/>
                <a:sym typeface="Calibri"/>
              </a:rPr>
              <a:t>Website programmers will add code in the website without disturbing the design.</a:t>
            </a:r>
            <a:endParaRPr/>
          </a:p>
          <a:p>
            <a:pPr indent="-342900" lvl="0" marL="342900" marR="0" rtl="0" algn="just">
              <a:lnSpc>
                <a:spcPct val="100000"/>
              </a:lnSpc>
              <a:spcBef>
                <a:spcPts val="640"/>
              </a:spcBef>
              <a:spcAft>
                <a:spcPts val="0"/>
              </a:spcAft>
              <a:buClr>
                <a:schemeClr val="lt1"/>
              </a:buClr>
              <a:buSzPts val="3200"/>
              <a:buFont typeface="Arial"/>
              <a:buChar char="•"/>
            </a:pPr>
            <a:r>
              <a:rPr b="0" i="0" lang="en-US" sz="3200" u="none">
                <a:solidFill>
                  <a:schemeClr val="lt1"/>
                </a:solidFill>
                <a:latin typeface="Calibri"/>
                <a:ea typeface="Calibri"/>
                <a:cs typeface="Calibri"/>
                <a:sym typeface="Calibri"/>
              </a:rPr>
              <a:t>It is the duty of coding team to generate necessary testing plans so that the website is bug free.</a:t>
            </a:r>
            <a:endParaRPr/>
          </a:p>
          <a:p>
            <a:pPr indent="-139700" lvl="0" marL="342900" marR="0" rtl="0" algn="l">
              <a:spcBef>
                <a:spcPts val="640"/>
              </a:spcBef>
              <a:spcAft>
                <a:spcPts val="0"/>
              </a:spcAft>
              <a:buClr>
                <a:schemeClr val="lt1"/>
              </a:buClr>
              <a:buSzPts val="3200"/>
              <a:buFont typeface="Arial"/>
              <a:buNone/>
            </a:pPr>
            <a:r>
              <a:t/>
            </a:r>
            <a:endParaRPr b="0" i="0" sz="3200" u="none">
              <a:solidFill>
                <a:schemeClr val="lt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3"/>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Calibri"/>
              <a:buNone/>
            </a:pPr>
            <a:r>
              <a:rPr b="1" i="0" lang="en-US" sz="4400" u="none">
                <a:solidFill>
                  <a:schemeClr val="lt1"/>
                </a:solidFill>
                <a:latin typeface="Calibri"/>
                <a:ea typeface="Calibri"/>
                <a:cs typeface="Calibri"/>
                <a:sym typeface="Calibri"/>
              </a:rPr>
              <a:t>Rigorous Web Site Testing</a:t>
            </a:r>
            <a:r>
              <a:rPr b="0" i="0" lang="en-US" sz="4400" u="none">
                <a:solidFill>
                  <a:schemeClr val="lt1"/>
                </a:solidFill>
                <a:latin typeface="Calibri"/>
                <a:ea typeface="Calibri"/>
                <a:cs typeface="Calibri"/>
                <a:sym typeface="Calibri"/>
              </a:rPr>
              <a:t>:</a:t>
            </a:r>
            <a:endParaRPr/>
          </a:p>
        </p:txBody>
      </p:sp>
      <p:sp>
        <p:nvSpPr>
          <p:cNvPr id="446" name="Google Shape;446;p53"/>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lt1"/>
              </a:buClr>
              <a:buSzPts val="3200"/>
              <a:buFont typeface="Arial"/>
              <a:buChar char="•"/>
            </a:pPr>
            <a:r>
              <a:rPr b="0" i="0" lang="en-US" sz="3200" u="none">
                <a:solidFill>
                  <a:schemeClr val="lt1"/>
                </a:solidFill>
                <a:latin typeface="Calibri"/>
                <a:ea typeface="Calibri"/>
                <a:cs typeface="Calibri"/>
                <a:sym typeface="Calibri"/>
              </a:rPr>
              <a:t>Web based applications need intensive testing such as Integration testing, Stress testing, Scalability testing, load testing, resolution testing, and cross-browser compatibility testing.</a:t>
            </a:r>
            <a:endParaRPr/>
          </a:p>
          <a:p>
            <a:pPr indent="-139700" lvl="0" marL="342900" marR="0" rtl="0" algn="l">
              <a:spcBef>
                <a:spcPts val="640"/>
              </a:spcBef>
              <a:spcAft>
                <a:spcPts val="0"/>
              </a:spcAft>
              <a:buClr>
                <a:schemeClr val="lt1"/>
              </a:buClr>
              <a:buSzPts val="3200"/>
              <a:buFont typeface="Arial"/>
              <a:buNone/>
            </a:pPr>
            <a:r>
              <a:t/>
            </a:r>
            <a:endParaRPr b="0" i="0" sz="3200" u="none">
              <a:solidFill>
                <a:schemeClr val="lt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4"/>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Calibri"/>
              <a:buNone/>
            </a:pPr>
            <a:br>
              <a:rPr b="1" i="0" lang="en-US" sz="4000" u="none">
                <a:solidFill>
                  <a:schemeClr val="lt1"/>
                </a:solidFill>
                <a:latin typeface="Calibri"/>
                <a:ea typeface="Calibri"/>
                <a:cs typeface="Calibri"/>
                <a:sym typeface="Calibri"/>
              </a:rPr>
            </a:br>
            <a:r>
              <a:rPr b="1" i="0" lang="en-US" sz="4000" u="none">
                <a:solidFill>
                  <a:schemeClr val="lt1"/>
                </a:solidFill>
                <a:latin typeface="Calibri"/>
                <a:ea typeface="Calibri"/>
                <a:cs typeface="Calibri"/>
                <a:sym typeface="Calibri"/>
              </a:rPr>
              <a:t>Internet Marketing</a:t>
            </a:r>
            <a:r>
              <a:rPr b="0" i="0" lang="en-US" sz="4000" u="none">
                <a:solidFill>
                  <a:schemeClr val="lt1"/>
                </a:solidFill>
                <a:latin typeface="Calibri"/>
                <a:ea typeface="Calibri"/>
                <a:cs typeface="Calibri"/>
                <a:sym typeface="Calibri"/>
              </a:rPr>
              <a:t>:</a:t>
            </a:r>
            <a:br>
              <a:rPr b="0" i="0" lang="en-US" sz="4000" u="none">
                <a:solidFill>
                  <a:schemeClr val="lt1"/>
                </a:solidFill>
                <a:latin typeface="Calibri"/>
                <a:ea typeface="Calibri"/>
                <a:cs typeface="Calibri"/>
                <a:sym typeface="Calibri"/>
              </a:rPr>
            </a:br>
            <a:endParaRPr/>
          </a:p>
        </p:txBody>
      </p:sp>
      <p:sp>
        <p:nvSpPr>
          <p:cNvPr id="452" name="Google Shape;452;p54"/>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lt1"/>
              </a:buClr>
              <a:buSzPts val="3200"/>
              <a:buFont typeface="Arial"/>
              <a:buChar char="•"/>
            </a:pPr>
            <a:r>
              <a:rPr b="0" i="0" lang="en-US" sz="3200" u="none">
                <a:solidFill>
                  <a:schemeClr val="lt1"/>
                </a:solidFill>
                <a:latin typeface="Calibri"/>
                <a:ea typeface="Calibri"/>
                <a:cs typeface="Calibri"/>
                <a:sym typeface="Calibri"/>
              </a:rPr>
              <a:t>Include preparation of Meta tags, Meta description, keywords, SEO content writing, constant analysis, and submitting the website URL to the search engines. </a:t>
            </a:r>
            <a:endParaRPr/>
          </a:p>
          <a:p>
            <a:pPr indent="-342900" lvl="0" marL="342900" marR="0" rtl="0" algn="just">
              <a:lnSpc>
                <a:spcPct val="100000"/>
              </a:lnSpc>
              <a:spcBef>
                <a:spcPts val="640"/>
              </a:spcBef>
              <a:spcAft>
                <a:spcPts val="0"/>
              </a:spcAft>
              <a:buClr>
                <a:schemeClr val="lt1"/>
              </a:buClr>
              <a:buSzPts val="3200"/>
              <a:buFont typeface="Arial"/>
              <a:buChar char="•"/>
            </a:pPr>
            <a:r>
              <a:rPr b="0" i="0" lang="en-US" sz="3200" u="none">
                <a:solidFill>
                  <a:schemeClr val="lt1"/>
                </a:solidFill>
                <a:latin typeface="Calibri"/>
                <a:ea typeface="Calibri"/>
                <a:cs typeface="Calibri"/>
                <a:sym typeface="Calibri"/>
              </a:rPr>
              <a:t>SEO service is an ongoing process, especially when the strategies of search engine changes so frequently. </a:t>
            </a:r>
            <a:endParaRPr/>
          </a:p>
          <a:p>
            <a:pPr indent="-139700" lvl="0" marL="342900" marR="0" rtl="0" algn="l">
              <a:spcBef>
                <a:spcPts val="640"/>
              </a:spcBef>
              <a:spcAft>
                <a:spcPts val="0"/>
              </a:spcAft>
              <a:buClr>
                <a:schemeClr val="lt1"/>
              </a:buClr>
              <a:buSzPts val="3200"/>
              <a:buFont typeface="Arial"/>
              <a:buNone/>
            </a:pPr>
            <a:r>
              <a:t/>
            </a:r>
            <a:endParaRPr b="0" i="0" sz="3200" u="none">
              <a:solidFill>
                <a:schemeClr val="lt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5"/>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Calibri"/>
              <a:buNone/>
            </a:pPr>
            <a:br>
              <a:rPr b="1" i="0" lang="en-US" sz="4000" u="none">
                <a:solidFill>
                  <a:schemeClr val="lt1"/>
                </a:solidFill>
                <a:latin typeface="Calibri"/>
                <a:ea typeface="Calibri"/>
                <a:cs typeface="Calibri"/>
                <a:sym typeface="Calibri"/>
              </a:rPr>
            </a:br>
            <a:r>
              <a:rPr b="1" i="0" lang="en-US" sz="4000" u="none">
                <a:solidFill>
                  <a:schemeClr val="lt1"/>
                </a:solidFill>
                <a:latin typeface="Calibri"/>
                <a:ea typeface="Calibri"/>
                <a:cs typeface="Calibri"/>
                <a:sym typeface="Calibri"/>
              </a:rPr>
              <a:t>Internet Marketing (cont.)</a:t>
            </a:r>
            <a:br>
              <a:rPr b="0" i="0" lang="en-US" sz="4000" u="none">
                <a:solidFill>
                  <a:schemeClr val="lt1"/>
                </a:solidFill>
                <a:latin typeface="Calibri"/>
                <a:ea typeface="Calibri"/>
                <a:cs typeface="Calibri"/>
                <a:sym typeface="Calibri"/>
              </a:rPr>
            </a:br>
            <a:endParaRPr/>
          </a:p>
        </p:txBody>
      </p:sp>
      <p:sp>
        <p:nvSpPr>
          <p:cNvPr id="458" name="Google Shape;458;p55"/>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lt1"/>
              </a:buClr>
              <a:buSzPts val="3200"/>
              <a:buFont typeface="Arial"/>
              <a:buChar char="•"/>
            </a:pPr>
            <a:r>
              <a:rPr b="0" i="0" lang="en-US" sz="3200" u="none">
                <a:solidFill>
                  <a:schemeClr val="lt1"/>
                </a:solidFill>
                <a:latin typeface="Calibri"/>
                <a:ea typeface="Calibri"/>
                <a:cs typeface="Calibri"/>
                <a:sym typeface="Calibri"/>
              </a:rPr>
              <a:t>Submitting a web site URLs to various directories once in 2 months should be an ideal submission policy. </a:t>
            </a:r>
            <a:endParaRPr/>
          </a:p>
          <a:p>
            <a:pPr indent="-342900" lvl="0" marL="342900" marR="0" rtl="0" algn="just">
              <a:lnSpc>
                <a:spcPct val="100000"/>
              </a:lnSpc>
              <a:spcBef>
                <a:spcPts val="640"/>
              </a:spcBef>
              <a:spcAft>
                <a:spcPts val="0"/>
              </a:spcAft>
              <a:buClr>
                <a:schemeClr val="lt1"/>
              </a:buClr>
              <a:buSzPts val="3200"/>
              <a:buFont typeface="Arial"/>
              <a:buChar char="•"/>
            </a:pPr>
            <a:r>
              <a:rPr b="0" i="0" lang="en-US" sz="3200" u="none">
                <a:solidFill>
                  <a:schemeClr val="lt1"/>
                </a:solidFill>
                <a:latin typeface="Calibri"/>
                <a:ea typeface="Calibri"/>
                <a:cs typeface="Calibri"/>
                <a:sym typeface="Calibri"/>
              </a:rPr>
              <a:t>If the customer is willing to spend a little extra, paid click and paid submissions should be considered.</a:t>
            </a:r>
            <a:endParaRPr/>
          </a:p>
          <a:p>
            <a:pPr indent="-139700" lvl="0" marL="342900" marR="0" rtl="0" algn="l">
              <a:spcBef>
                <a:spcPts val="640"/>
              </a:spcBef>
              <a:spcAft>
                <a:spcPts val="0"/>
              </a:spcAft>
              <a:buClr>
                <a:schemeClr val="lt1"/>
              </a:buClr>
              <a:buSzPts val="3200"/>
              <a:buFont typeface="Arial"/>
              <a:buNone/>
            </a:pPr>
            <a:r>
              <a:t/>
            </a:r>
            <a:endParaRPr b="0" i="0" sz="3200" u="none">
              <a:solidFill>
                <a:schemeClr val="lt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6"/>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Calibri"/>
              <a:buNone/>
            </a:pPr>
            <a:br>
              <a:rPr b="1" i="0" lang="en-US" sz="4000" u="none">
                <a:solidFill>
                  <a:schemeClr val="lt1"/>
                </a:solidFill>
                <a:latin typeface="Calibri"/>
                <a:ea typeface="Calibri"/>
                <a:cs typeface="Calibri"/>
                <a:sym typeface="Calibri"/>
              </a:rPr>
            </a:br>
            <a:r>
              <a:rPr b="1" i="0" lang="en-US" sz="4000" u="none">
                <a:solidFill>
                  <a:schemeClr val="lt1"/>
                </a:solidFill>
                <a:latin typeface="Calibri"/>
                <a:ea typeface="Calibri"/>
                <a:cs typeface="Calibri"/>
                <a:sym typeface="Calibri"/>
              </a:rPr>
              <a:t>Constant Maintenance</a:t>
            </a:r>
            <a:r>
              <a:rPr b="0" i="0" lang="en-US" sz="4000" u="none">
                <a:solidFill>
                  <a:schemeClr val="lt1"/>
                </a:solidFill>
                <a:latin typeface="Calibri"/>
                <a:ea typeface="Calibri"/>
                <a:cs typeface="Calibri"/>
                <a:sym typeface="Calibri"/>
              </a:rPr>
              <a:t>:</a:t>
            </a:r>
            <a:br>
              <a:rPr b="0" i="0" lang="en-US" sz="4000" u="none">
                <a:solidFill>
                  <a:schemeClr val="lt1"/>
                </a:solidFill>
                <a:latin typeface="Calibri"/>
                <a:ea typeface="Calibri"/>
                <a:cs typeface="Calibri"/>
                <a:sym typeface="Calibri"/>
              </a:rPr>
            </a:br>
            <a:endParaRPr/>
          </a:p>
        </p:txBody>
      </p:sp>
      <p:sp>
        <p:nvSpPr>
          <p:cNvPr id="464" name="Google Shape;464;p56"/>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90000"/>
              </a:lnSpc>
              <a:spcBef>
                <a:spcPts val="0"/>
              </a:spcBef>
              <a:spcAft>
                <a:spcPts val="0"/>
              </a:spcAft>
              <a:buClr>
                <a:schemeClr val="lt1"/>
              </a:buClr>
              <a:buSzPts val="3000"/>
              <a:buFont typeface="Arial"/>
              <a:buChar char="•"/>
            </a:pPr>
            <a:r>
              <a:rPr b="0" i="0" lang="en-US" sz="3000" u="none">
                <a:solidFill>
                  <a:schemeClr val="lt1"/>
                </a:solidFill>
                <a:latin typeface="Calibri"/>
                <a:ea typeface="Calibri"/>
                <a:cs typeface="Calibri"/>
                <a:sym typeface="Calibri"/>
              </a:rPr>
              <a:t>To keep web sites fresh they need frequent changes and updates. </a:t>
            </a:r>
            <a:endParaRPr/>
          </a:p>
          <a:p>
            <a:pPr indent="-342900" lvl="0" marL="342900" marR="0" rtl="0" algn="just">
              <a:lnSpc>
                <a:spcPct val="90000"/>
              </a:lnSpc>
              <a:spcBef>
                <a:spcPts val="600"/>
              </a:spcBef>
              <a:spcAft>
                <a:spcPts val="0"/>
              </a:spcAft>
              <a:buClr>
                <a:schemeClr val="lt1"/>
              </a:buClr>
              <a:buSzPts val="3000"/>
              <a:buFont typeface="Arial"/>
              <a:buChar char="•"/>
            </a:pPr>
            <a:r>
              <a:rPr b="0" i="0" lang="en-US" sz="3000" u="none">
                <a:solidFill>
                  <a:schemeClr val="lt1"/>
                </a:solidFill>
                <a:latin typeface="Calibri"/>
                <a:ea typeface="Calibri"/>
                <a:cs typeface="Calibri"/>
                <a:sym typeface="Calibri"/>
              </a:rPr>
              <a:t>Do analysis again, and repeat all the website development life cycle steps. </a:t>
            </a:r>
            <a:endParaRPr/>
          </a:p>
          <a:p>
            <a:pPr indent="-342900" lvl="0" marL="342900" marR="0" rtl="0" algn="just">
              <a:lnSpc>
                <a:spcPct val="90000"/>
              </a:lnSpc>
              <a:spcBef>
                <a:spcPts val="600"/>
              </a:spcBef>
              <a:spcAft>
                <a:spcPts val="0"/>
              </a:spcAft>
              <a:buClr>
                <a:schemeClr val="lt1"/>
              </a:buClr>
              <a:buSzPts val="3000"/>
              <a:buFont typeface="Arial"/>
              <a:buChar char="•"/>
            </a:pPr>
            <a:r>
              <a:rPr b="0" i="0" lang="en-US" sz="3000" u="none">
                <a:solidFill>
                  <a:schemeClr val="lt1"/>
                </a:solidFill>
                <a:latin typeface="Calibri"/>
                <a:ea typeface="Calibri"/>
                <a:cs typeface="Calibri"/>
                <a:sym typeface="Calibri"/>
              </a:rPr>
              <a:t>Fixing bug can be done during the time of maintenance and once your website is live, ongoing promotion, technical maintenance, content writing, site visit activity reports, and staff training is needed on a regular basis.</a:t>
            </a:r>
            <a:endParaRPr/>
          </a:p>
          <a:p>
            <a:pPr indent="-152400" lvl="0" marL="342900" marR="0" rtl="0" algn="l">
              <a:spcBef>
                <a:spcPts val="600"/>
              </a:spcBef>
              <a:spcAft>
                <a:spcPts val="0"/>
              </a:spcAft>
              <a:buClr>
                <a:schemeClr val="lt1"/>
              </a:buClr>
              <a:buSzPts val="3000"/>
              <a:buFont typeface="Arial"/>
              <a:buNone/>
            </a:pPr>
            <a:r>
              <a:t/>
            </a:r>
            <a:endParaRPr b="0" i="0" sz="3000" u="non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Calibri"/>
              <a:buNone/>
            </a:pPr>
            <a:r>
              <a:rPr b="1" i="0" lang="en-US" sz="4400" u="none">
                <a:solidFill>
                  <a:schemeClr val="lt1"/>
                </a:solidFill>
                <a:latin typeface="Calibri"/>
                <a:ea typeface="Calibri"/>
                <a:cs typeface="Calibri"/>
                <a:sym typeface="Calibri"/>
              </a:rPr>
              <a:t>	Website Design</a:t>
            </a:r>
            <a:endParaRPr/>
          </a:p>
        </p:txBody>
      </p:sp>
      <p:sp>
        <p:nvSpPr>
          <p:cNvPr id="137" name="Google Shape;137;p6"/>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90000"/>
              </a:lnSpc>
              <a:spcBef>
                <a:spcPts val="0"/>
              </a:spcBef>
              <a:spcAft>
                <a:spcPts val="0"/>
              </a:spcAft>
              <a:buClr>
                <a:srgbClr val="FFC000"/>
              </a:buClr>
              <a:buSzPts val="3000"/>
              <a:buFont typeface="Arial"/>
              <a:buChar char="•"/>
            </a:pPr>
            <a:r>
              <a:rPr b="0" i="0" lang="en-US" sz="3000" u="none">
                <a:solidFill>
                  <a:srgbClr val="FFC000"/>
                </a:solidFill>
                <a:latin typeface="Calibri"/>
                <a:ea typeface="Calibri"/>
                <a:cs typeface="Calibri"/>
                <a:sym typeface="Calibri"/>
              </a:rPr>
              <a:t>WWW is Internet application that is functional by integrating texts, graphics, audio, video and animation in a document or user interface. </a:t>
            </a:r>
            <a:endParaRPr/>
          </a:p>
          <a:p>
            <a:pPr indent="-342900" lvl="0" marL="342900" marR="0" rtl="0" algn="just">
              <a:lnSpc>
                <a:spcPct val="90000"/>
              </a:lnSpc>
              <a:spcBef>
                <a:spcPts val="600"/>
              </a:spcBef>
              <a:spcAft>
                <a:spcPts val="0"/>
              </a:spcAft>
              <a:buClr>
                <a:srgbClr val="00B0F0"/>
              </a:buClr>
              <a:buSzPts val="3000"/>
              <a:buFont typeface="Arial"/>
              <a:buChar char="•"/>
            </a:pPr>
            <a:r>
              <a:rPr b="0" i="0" lang="en-US" sz="3000" u="none">
                <a:solidFill>
                  <a:srgbClr val="00B0F0"/>
                </a:solidFill>
                <a:latin typeface="Calibri"/>
                <a:ea typeface="Calibri"/>
                <a:cs typeface="Calibri"/>
                <a:sym typeface="Calibri"/>
              </a:rPr>
              <a:t>Designed by Tim Berners Lee -European Center for High Energy Physics (CERN) </a:t>
            </a:r>
            <a:endParaRPr/>
          </a:p>
          <a:p>
            <a:pPr indent="-285750" lvl="1" marL="742950" marR="0" rtl="0" algn="just">
              <a:lnSpc>
                <a:spcPct val="90000"/>
              </a:lnSpc>
              <a:spcBef>
                <a:spcPts val="520"/>
              </a:spcBef>
              <a:spcAft>
                <a:spcPts val="0"/>
              </a:spcAft>
              <a:buClr>
                <a:srgbClr val="00B0F0"/>
              </a:buClr>
              <a:buSzPts val="2600"/>
              <a:buFont typeface="Arial"/>
              <a:buChar char="–"/>
            </a:pPr>
            <a:r>
              <a:rPr b="0" i="0" lang="en-US" sz="2600" u="none" cap="none" strike="noStrike">
                <a:solidFill>
                  <a:srgbClr val="00B0F0"/>
                </a:solidFill>
                <a:latin typeface="Calibri"/>
                <a:ea typeface="Calibri"/>
                <a:cs typeface="Calibri"/>
                <a:sym typeface="Calibri"/>
              </a:rPr>
              <a:t>to allow physician and scientist sharing scientific information among themselves using WYSIWYG (What You See Is What You Get) concept.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Calibri"/>
              <a:buNone/>
            </a:pPr>
            <a:br>
              <a:rPr b="0" i="0" lang="en-US" sz="4000" u="none">
                <a:solidFill>
                  <a:schemeClr val="lt1"/>
                </a:solidFill>
                <a:latin typeface="Calibri"/>
                <a:ea typeface="Calibri"/>
                <a:cs typeface="Calibri"/>
                <a:sym typeface="Calibri"/>
              </a:rPr>
            </a:br>
            <a:r>
              <a:rPr b="0" i="0" lang="en-US" sz="4000" u="none">
                <a:solidFill>
                  <a:schemeClr val="lt1"/>
                </a:solidFill>
                <a:latin typeface="Calibri"/>
                <a:ea typeface="Calibri"/>
                <a:cs typeface="Calibri"/>
                <a:sym typeface="Calibri"/>
              </a:rPr>
              <a:t>The popularity of WWW is known because of:</a:t>
            </a:r>
            <a:br>
              <a:rPr b="0" i="0" lang="en-US" sz="4000" u="none">
                <a:solidFill>
                  <a:schemeClr val="lt1"/>
                </a:solidFill>
                <a:latin typeface="Calibri"/>
                <a:ea typeface="Calibri"/>
                <a:cs typeface="Calibri"/>
                <a:sym typeface="Calibri"/>
              </a:rPr>
            </a:br>
            <a:endParaRPr/>
          </a:p>
        </p:txBody>
      </p:sp>
      <p:sp>
        <p:nvSpPr>
          <p:cNvPr id="143" name="Google Shape;143;p7"/>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90000"/>
              </a:lnSpc>
              <a:spcBef>
                <a:spcPts val="0"/>
              </a:spcBef>
              <a:spcAft>
                <a:spcPts val="0"/>
              </a:spcAft>
              <a:buClr>
                <a:srgbClr val="FFC000"/>
              </a:buClr>
              <a:buSzPts val="3200"/>
              <a:buFont typeface="Arial"/>
              <a:buChar char="•"/>
            </a:pPr>
            <a:r>
              <a:rPr b="0" i="0" lang="en-US" sz="3200" u="none">
                <a:solidFill>
                  <a:srgbClr val="FFC000"/>
                </a:solidFill>
                <a:latin typeface="Calibri"/>
                <a:ea typeface="Calibri"/>
                <a:cs typeface="Calibri"/>
                <a:sym typeface="Calibri"/>
              </a:rPr>
              <a:t>Integration of the multimedia elements. </a:t>
            </a:r>
            <a:endParaRPr/>
          </a:p>
          <a:p>
            <a:pPr indent="-342900" lvl="0" marL="342900" marR="0" rtl="0" algn="just">
              <a:lnSpc>
                <a:spcPct val="90000"/>
              </a:lnSpc>
              <a:spcBef>
                <a:spcPts val="640"/>
              </a:spcBef>
              <a:spcAft>
                <a:spcPts val="0"/>
              </a:spcAft>
              <a:buClr>
                <a:srgbClr val="00B0F0"/>
              </a:buClr>
              <a:buSzPts val="3200"/>
              <a:buFont typeface="Arial"/>
              <a:buChar char="•"/>
            </a:pPr>
            <a:r>
              <a:rPr b="0" i="0" lang="en-US" sz="3200" u="none">
                <a:solidFill>
                  <a:srgbClr val="00B0F0"/>
                </a:solidFill>
                <a:latin typeface="Calibri"/>
                <a:ea typeface="Calibri"/>
                <a:cs typeface="Calibri"/>
                <a:sym typeface="Calibri"/>
              </a:rPr>
              <a:t>Developed based on documents with hypertext characteristic. </a:t>
            </a:r>
            <a:endParaRPr/>
          </a:p>
          <a:p>
            <a:pPr indent="-342900" lvl="0" marL="342900" marR="0" rtl="0" algn="just">
              <a:lnSpc>
                <a:spcPct val="90000"/>
              </a:lnSpc>
              <a:spcBef>
                <a:spcPts val="640"/>
              </a:spcBef>
              <a:spcAft>
                <a:spcPts val="0"/>
              </a:spcAft>
              <a:buClr>
                <a:srgbClr val="FFC000"/>
              </a:buClr>
              <a:buSzPts val="3200"/>
              <a:buFont typeface="Arial"/>
              <a:buChar char="•"/>
            </a:pPr>
            <a:r>
              <a:rPr b="0" i="0" lang="en-US" sz="3200" u="none">
                <a:solidFill>
                  <a:srgbClr val="FFC000"/>
                </a:solidFill>
                <a:latin typeface="Calibri"/>
                <a:ea typeface="Calibri"/>
                <a:cs typeface="Calibri"/>
                <a:sym typeface="Calibri"/>
              </a:rPr>
              <a:t>Combine with other Internet application. </a:t>
            </a:r>
            <a:endParaRPr/>
          </a:p>
          <a:p>
            <a:pPr indent="-342900" lvl="0" marL="342900" marR="0" rtl="0" algn="just">
              <a:lnSpc>
                <a:spcPct val="90000"/>
              </a:lnSpc>
              <a:spcBef>
                <a:spcPts val="640"/>
              </a:spcBef>
              <a:spcAft>
                <a:spcPts val="0"/>
              </a:spcAft>
              <a:buClr>
                <a:srgbClr val="00B0F0"/>
              </a:buClr>
              <a:buSzPts val="3200"/>
              <a:buFont typeface="Arial"/>
              <a:buChar char="•"/>
            </a:pPr>
            <a:r>
              <a:rPr b="0" i="0" lang="en-US" sz="3200" u="none">
                <a:solidFill>
                  <a:srgbClr val="00B0F0"/>
                </a:solidFill>
                <a:latin typeface="Calibri"/>
                <a:ea typeface="Calibri"/>
                <a:cs typeface="Calibri"/>
                <a:sym typeface="Calibri"/>
              </a:rPr>
              <a:t>Interaction with its user via online.</a:t>
            </a:r>
            <a:endParaRPr/>
          </a:p>
          <a:p>
            <a:pPr indent="-342900" lvl="0" marL="342900" marR="0" rtl="0" algn="just">
              <a:lnSpc>
                <a:spcPct val="90000"/>
              </a:lnSpc>
              <a:spcBef>
                <a:spcPts val="640"/>
              </a:spcBef>
              <a:spcAft>
                <a:spcPts val="0"/>
              </a:spcAft>
              <a:buClr>
                <a:srgbClr val="FFC000"/>
              </a:buClr>
              <a:buSzPts val="3200"/>
              <a:buFont typeface="Arial"/>
              <a:buChar char="•"/>
            </a:pPr>
            <a:r>
              <a:rPr b="0" i="0" lang="en-US" sz="3200" u="none">
                <a:solidFill>
                  <a:srgbClr val="FFC000"/>
                </a:solidFill>
                <a:latin typeface="Calibri"/>
                <a:ea typeface="Calibri"/>
                <a:cs typeface="Calibri"/>
                <a:sym typeface="Calibri"/>
              </a:rPr>
              <a:t>Ability to support animation and virtual reality.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Calibri"/>
              <a:buNone/>
            </a:pPr>
            <a:r>
              <a:rPr b="1" i="0" lang="en-US" sz="4000" u="none">
                <a:solidFill>
                  <a:schemeClr val="lt1"/>
                </a:solidFill>
                <a:latin typeface="Calibri"/>
                <a:ea typeface="Calibri"/>
                <a:cs typeface="Calibri"/>
                <a:sym typeface="Calibri"/>
              </a:rPr>
              <a:t>HTML Document Development</a:t>
            </a:r>
            <a:endParaRPr/>
          </a:p>
        </p:txBody>
      </p:sp>
      <p:sp>
        <p:nvSpPr>
          <p:cNvPr id="149" name="Google Shape;149;p8"/>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rgbClr val="00B0F0"/>
              </a:buClr>
              <a:buSzPts val="5400"/>
              <a:buFont typeface="Arial"/>
              <a:buNone/>
            </a:pPr>
            <a:r>
              <a:rPr b="1" i="0" lang="en-US" sz="5400" u="none">
                <a:solidFill>
                  <a:srgbClr val="00B0F0"/>
                </a:solidFill>
                <a:latin typeface="Calibri"/>
                <a:ea typeface="Calibri"/>
                <a:cs typeface="Calibri"/>
                <a:sym typeface="Calibri"/>
              </a:rPr>
              <a:t>ASK</a:t>
            </a:r>
            <a:r>
              <a:rPr b="1" i="0" lang="en-US" sz="3000" u="none">
                <a:solidFill>
                  <a:srgbClr val="FFC000"/>
                </a:solidFill>
                <a:latin typeface="Calibri"/>
                <a:ea typeface="Calibri"/>
                <a:cs typeface="Calibri"/>
                <a:sym typeface="Calibri"/>
              </a:rPr>
              <a:t>Questions!</a:t>
            </a:r>
            <a:endParaRPr/>
          </a:p>
          <a:p>
            <a:pPr indent="-342900" lvl="0" marL="342900" marR="0" rtl="0" algn="just">
              <a:lnSpc>
                <a:spcPct val="80000"/>
              </a:lnSpc>
              <a:spcBef>
                <a:spcPts val="600"/>
              </a:spcBef>
              <a:spcAft>
                <a:spcPts val="0"/>
              </a:spcAft>
              <a:buClr>
                <a:srgbClr val="FFC000"/>
              </a:buClr>
              <a:buSzPts val="3000"/>
              <a:buFont typeface="Arial"/>
              <a:buChar char="•"/>
            </a:pPr>
            <a:r>
              <a:rPr b="0" i="0" lang="en-US" sz="3000" u="none">
                <a:solidFill>
                  <a:srgbClr val="FFC000"/>
                </a:solidFill>
                <a:latin typeface="Calibri"/>
                <a:ea typeface="Calibri"/>
                <a:cs typeface="Calibri"/>
                <a:sym typeface="Calibri"/>
              </a:rPr>
              <a:t>What is the purpose of the web page?</a:t>
            </a:r>
            <a:endParaRPr/>
          </a:p>
          <a:p>
            <a:pPr indent="-342900" lvl="0" marL="342900" marR="0" rtl="0" algn="just">
              <a:lnSpc>
                <a:spcPct val="80000"/>
              </a:lnSpc>
              <a:spcBef>
                <a:spcPts val="600"/>
              </a:spcBef>
              <a:spcAft>
                <a:spcPts val="0"/>
              </a:spcAft>
              <a:buClr>
                <a:srgbClr val="00B0F0"/>
              </a:buClr>
              <a:buSzPts val="3000"/>
              <a:buFont typeface="Arial"/>
              <a:buChar char="•"/>
            </a:pPr>
            <a:r>
              <a:rPr b="0" i="0" lang="en-US" sz="3000" u="none">
                <a:solidFill>
                  <a:srgbClr val="00B0F0"/>
                </a:solidFill>
                <a:latin typeface="Calibri"/>
                <a:ea typeface="Calibri"/>
                <a:cs typeface="Calibri"/>
                <a:sym typeface="Calibri"/>
              </a:rPr>
              <a:t>Who are the audiences of the web page? Why visitor should visit the web page?</a:t>
            </a:r>
            <a:endParaRPr/>
          </a:p>
          <a:p>
            <a:pPr indent="-342900" lvl="0" marL="342900" marR="0" rtl="0" algn="just">
              <a:lnSpc>
                <a:spcPct val="80000"/>
              </a:lnSpc>
              <a:spcBef>
                <a:spcPts val="600"/>
              </a:spcBef>
              <a:spcAft>
                <a:spcPts val="0"/>
              </a:spcAft>
              <a:buClr>
                <a:srgbClr val="FFC000"/>
              </a:buClr>
              <a:buSzPts val="3000"/>
              <a:buFont typeface="Arial"/>
              <a:buChar char="•"/>
            </a:pPr>
            <a:r>
              <a:rPr b="0" i="0" lang="en-US" sz="3000" u="none">
                <a:solidFill>
                  <a:srgbClr val="FFC000"/>
                </a:solidFill>
                <a:latin typeface="Calibri"/>
                <a:ea typeface="Calibri"/>
                <a:cs typeface="Calibri"/>
                <a:sym typeface="Calibri"/>
              </a:rPr>
              <a:t>What does visitor from your web page need?</a:t>
            </a:r>
            <a:endParaRPr/>
          </a:p>
          <a:p>
            <a:pPr indent="-342900" lvl="0" marL="342900" marR="0" rtl="0" algn="just">
              <a:lnSpc>
                <a:spcPct val="80000"/>
              </a:lnSpc>
              <a:spcBef>
                <a:spcPts val="600"/>
              </a:spcBef>
              <a:spcAft>
                <a:spcPts val="0"/>
              </a:spcAft>
              <a:buClr>
                <a:srgbClr val="00B0F0"/>
              </a:buClr>
              <a:buSzPts val="3000"/>
              <a:buFont typeface="Arial"/>
              <a:buChar char="•"/>
            </a:pPr>
            <a:r>
              <a:rPr b="0" i="0" lang="en-US" sz="3000" u="none">
                <a:solidFill>
                  <a:srgbClr val="00B0F0"/>
                </a:solidFill>
                <a:latin typeface="Calibri"/>
                <a:ea typeface="Calibri"/>
                <a:cs typeface="Calibri"/>
                <a:sym typeface="Calibri"/>
              </a:rPr>
              <a:t>What is the strategy required attracting visitors?</a:t>
            </a:r>
            <a:endParaRPr/>
          </a:p>
          <a:p>
            <a:pPr indent="-342900" lvl="0" marL="342900" marR="0" rtl="0" algn="just">
              <a:lnSpc>
                <a:spcPct val="80000"/>
              </a:lnSpc>
              <a:spcBef>
                <a:spcPts val="600"/>
              </a:spcBef>
              <a:spcAft>
                <a:spcPts val="0"/>
              </a:spcAft>
              <a:buClr>
                <a:srgbClr val="FFC000"/>
              </a:buClr>
              <a:buSzPts val="3000"/>
              <a:buFont typeface="Arial"/>
              <a:buChar char="•"/>
            </a:pPr>
            <a:r>
              <a:rPr b="0" i="0" lang="en-US" sz="3000" u="none">
                <a:solidFill>
                  <a:srgbClr val="FFC000"/>
                </a:solidFill>
                <a:latin typeface="Calibri"/>
                <a:ea typeface="Calibri"/>
                <a:cs typeface="Calibri"/>
                <a:sym typeface="Calibri"/>
              </a:rPr>
              <a:t>How the homepage can be promoted?</a:t>
            </a:r>
            <a:endParaRPr/>
          </a:p>
          <a:p>
            <a:pPr indent="-152400" lvl="0" marL="342900" marR="0" rtl="0" algn="l">
              <a:spcBef>
                <a:spcPts val="600"/>
              </a:spcBef>
              <a:spcAft>
                <a:spcPts val="0"/>
              </a:spcAft>
              <a:buClr>
                <a:schemeClr val="lt1"/>
              </a:buClr>
              <a:buSzPts val="3000"/>
              <a:buFont typeface="Arial"/>
              <a:buNone/>
            </a:pPr>
            <a:r>
              <a:t/>
            </a:r>
            <a:endParaRPr b="0" i="0" sz="3000" u="none">
              <a:solidFill>
                <a:srgbClr val="FFC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ph type="title"/>
          </p:nvPr>
        </p:nvSpPr>
        <p:spPr>
          <a:xfrm>
            <a:off x="457200" y="274637"/>
            <a:ext cx="7010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Calibri"/>
              <a:buNone/>
            </a:pPr>
            <a:r>
              <a:rPr b="1" i="0" lang="en-US" sz="4400" u="none">
                <a:solidFill>
                  <a:schemeClr val="lt1"/>
                </a:solidFill>
                <a:latin typeface="Calibri"/>
                <a:ea typeface="Calibri"/>
                <a:cs typeface="Calibri"/>
                <a:sym typeface="Calibri"/>
              </a:rPr>
              <a:t>Development processes</a:t>
            </a:r>
            <a:endParaRPr/>
          </a:p>
        </p:txBody>
      </p:sp>
      <p:sp>
        <p:nvSpPr>
          <p:cNvPr id="155" name="Google Shape;155;p9"/>
          <p:cNvSpPr txBox="1"/>
          <p:nvPr>
            <p:ph idx="1" type="body"/>
          </p:nvPr>
        </p:nvSpPr>
        <p:spPr>
          <a:xfrm>
            <a:off x="457200" y="1600200"/>
            <a:ext cx="7086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FFC000"/>
              </a:buClr>
              <a:buSzPts val="3200"/>
              <a:buFont typeface="Arial"/>
              <a:buChar char="•"/>
            </a:pPr>
            <a:r>
              <a:rPr b="0" i="0" lang="en-US" sz="3200" u="none">
                <a:solidFill>
                  <a:srgbClr val="FFC000"/>
                </a:solidFill>
                <a:latin typeface="Calibri"/>
                <a:ea typeface="Calibri"/>
                <a:cs typeface="Calibri"/>
                <a:sym typeface="Calibri"/>
              </a:rPr>
              <a:t>Identifying the concept and content of a homepage.</a:t>
            </a:r>
            <a:endParaRPr/>
          </a:p>
          <a:p>
            <a:pPr indent="-342900" lvl="0" marL="342900" marR="0" rtl="0" algn="just">
              <a:lnSpc>
                <a:spcPct val="100000"/>
              </a:lnSpc>
              <a:spcBef>
                <a:spcPts val="640"/>
              </a:spcBef>
              <a:spcAft>
                <a:spcPts val="0"/>
              </a:spcAft>
              <a:buClr>
                <a:srgbClr val="00B0F0"/>
              </a:buClr>
              <a:buSzPts val="3200"/>
              <a:buFont typeface="Arial"/>
              <a:buChar char="•"/>
            </a:pPr>
            <a:r>
              <a:rPr b="0" i="0" lang="en-US" sz="3200" u="none">
                <a:solidFill>
                  <a:srgbClr val="00B0F0"/>
                </a:solidFill>
                <a:latin typeface="Calibri"/>
                <a:ea typeface="Calibri"/>
                <a:cs typeface="Calibri"/>
                <a:sym typeface="Calibri"/>
              </a:rPr>
              <a:t>Developing or creating HTML coding for web page. </a:t>
            </a:r>
            <a:endParaRPr/>
          </a:p>
          <a:p>
            <a:pPr indent="-342900" lvl="0" marL="342900" marR="0" rtl="0" algn="just">
              <a:lnSpc>
                <a:spcPct val="100000"/>
              </a:lnSpc>
              <a:spcBef>
                <a:spcPts val="640"/>
              </a:spcBef>
              <a:spcAft>
                <a:spcPts val="0"/>
              </a:spcAft>
              <a:buClr>
                <a:srgbClr val="FFC000"/>
              </a:buClr>
              <a:buSzPts val="3200"/>
              <a:buFont typeface="Arial"/>
              <a:buChar char="•"/>
            </a:pPr>
            <a:r>
              <a:rPr b="0" i="0" lang="en-US" sz="3200" u="none">
                <a:solidFill>
                  <a:srgbClr val="FFC000"/>
                </a:solidFill>
                <a:latin typeface="Calibri"/>
                <a:ea typeface="Calibri"/>
                <a:cs typeface="Calibri"/>
                <a:sym typeface="Calibri"/>
              </a:rPr>
              <a:t>Placing the web page on HTTP server. </a:t>
            </a:r>
            <a:endParaRPr/>
          </a:p>
          <a:p>
            <a:pPr indent="-342900" lvl="0" marL="342900" marR="0" rtl="0" algn="just">
              <a:lnSpc>
                <a:spcPct val="100000"/>
              </a:lnSpc>
              <a:spcBef>
                <a:spcPts val="640"/>
              </a:spcBef>
              <a:spcAft>
                <a:spcPts val="0"/>
              </a:spcAft>
              <a:buClr>
                <a:srgbClr val="00B0F0"/>
              </a:buClr>
              <a:buSzPts val="3200"/>
              <a:buFont typeface="Arial"/>
              <a:buChar char="•"/>
            </a:pPr>
            <a:r>
              <a:rPr b="0" i="0" lang="en-US" sz="3200" u="none">
                <a:solidFill>
                  <a:srgbClr val="00B0F0"/>
                </a:solidFill>
                <a:latin typeface="Calibri"/>
                <a:ea typeface="Calibri"/>
                <a:cs typeface="Calibri"/>
                <a:sym typeface="Calibri"/>
              </a:rPr>
              <a:t>Promoting the homepage. </a:t>
            </a:r>
            <a:endParaRPr/>
          </a:p>
          <a:p>
            <a:pPr indent="-342900" lvl="0" marL="342900" marR="0" rtl="0" algn="just">
              <a:lnSpc>
                <a:spcPct val="100000"/>
              </a:lnSpc>
              <a:spcBef>
                <a:spcPts val="640"/>
              </a:spcBef>
              <a:spcAft>
                <a:spcPts val="0"/>
              </a:spcAft>
              <a:buClr>
                <a:srgbClr val="FFC000"/>
              </a:buClr>
              <a:buSzPts val="3200"/>
              <a:buFont typeface="Arial"/>
              <a:buChar char="•"/>
            </a:pPr>
            <a:r>
              <a:rPr b="0" i="0" lang="en-US" sz="3200" u="none">
                <a:solidFill>
                  <a:srgbClr val="FFC000"/>
                </a:solidFill>
                <a:latin typeface="Calibri"/>
                <a:ea typeface="Calibri"/>
                <a:cs typeface="Calibri"/>
                <a:sym typeface="Calibri"/>
              </a:rPr>
              <a:t>Analysing the homepage. </a:t>
            </a:r>
            <a:endParaRPr/>
          </a:p>
          <a:p>
            <a:pPr indent="-139700" lvl="0" marL="342900" marR="0" rtl="0" algn="l">
              <a:spcBef>
                <a:spcPts val="640"/>
              </a:spcBef>
              <a:spcAft>
                <a:spcPts val="0"/>
              </a:spcAft>
              <a:buClr>
                <a:schemeClr val="lt1"/>
              </a:buClr>
              <a:buSzPts val="3200"/>
              <a:buFont typeface="Arial"/>
              <a:buNone/>
            </a:pPr>
            <a:r>
              <a:t/>
            </a:r>
            <a:endParaRPr b="0" i="0" sz="3200" u="none">
              <a:solidFill>
                <a:srgbClr val="FFC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2011-05-29T03:11:47Z</dcterms:created>
  <dc:creator>javaScript</dc:creator>
</cp:coreProperties>
</file>