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7FFF00"/>
    <a:srgbClr val="00FFFF"/>
    <a:srgbClr val="000080"/>
    <a:srgbClr val="C0C0C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69342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248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6897687"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68976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3276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38600"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352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35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62401"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62401"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255171-1BC2-4ED4-A2C5-8825F1A0EF38}" type="datetimeFigureOut">
              <a:rPr lang="en-US" smtClean="0"/>
              <a:pPr/>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255171-1BC2-4ED4-A2C5-8825F1A0EF38}" type="datetimeFigureOut">
              <a:rPr lang="en-US" smtClean="0"/>
              <a:pPr/>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55171-1BC2-4ED4-A2C5-8825F1A0EF38}" type="datetimeFigureOut">
              <a:rPr lang="en-US" smtClean="0"/>
              <a:pPr/>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3968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010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7086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55171-1BC2-4ED4-A2C5-8825F1A0EF38}" type="datetimeFigureOut">
              <a:rPr lang="en-US" smtClean="0"/>
              <a:pPr/>
              <a:t>8/28/2018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err="1">
                <a:solidFill>
                  <a:srgbClr val="FFC000"/>
                </a:solidFill>
              </a:rPr>
              <a:t>topic</a:t>
            </a:r>
            <a:r>
              <a:rPr lang="en-US" sz="8800" dirty="0" err="1">
                <a:solidFill>
                  <a:srgbClr val="00B0F0"/>
                </a:solidFill>
                <a:effectLst>
                  <a:outerShdw blurRad="38100" dist="38100" dir="2700000" algn="tl">
                    <a:srgbClr val="000000">
                      <a:alpha val="43137"/>
                    </a:srgbClr>
                  </a:outerShdw>
                </a:effectLst>
              </a:rPr>
              <a:t>Eleven</a:t>
            </a:r>
            <a:endParaRPr lang="en-US" dirty="0"/>
          </a:p>
        </p:txBody>
      </p:sp>
      <p:sp>
        <p:nvSpPr>
          <p:cNvPr id="3" name="Subtitle 2"/>
          <p:cNvSpPr>
            <a:spLocks noGrp="1"/>
          </p:cNvSpPr>
          <p:nvPr>
            <p:ph type="subTitle" idx="1"/>
          </p:nvPr>
        </p:nvSpPr>
        <p:spPr/>
        <p:txBody>
          <a:bodyPr/>
          <a:lstStyle/>
          <a:p>
            <a:r>
              <a:rPr lang="en-US" dirty="0">
                <a:solidFill>
                  <a:srgbClr val="00B0F0"/>
                </a:solidFill>
                <a:effectLst>
                  <a:outerShdw blurRad="38100" dist="38100" dir="2700000" algn="tl">
                    <a:srgbClr val="000000">
                      <a:alpha val="43137"/>
                    </a:srgbClr>
                  </a:outerShdw>
                </a:effectLst>
              </a:rPr>
              <a:t>JavaScript </a:t>
            </a:r>
            <a:r>
              <a:rPr lang="en-US" dirty="0">
                <a:solidFill>
                  <a:srgbClr val="FFC000"/>
                </a:solidFill>
              </a:rPr>
              <a:t>Essentials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a:t>
            </a:r>
            <a:endParaRPr lang="en-US" dirty="0"/>
          </a:p>
        </p:txBody>
      </p:sp>
      <p:sp>
        <p:nvSpPr>
          <p:cNvPr id="3" name="Content Placeholder 2"/>
          <p:cNvSpPr>
            <a:spLocks noGrp="1"/>
          </p:cNvSpPr>
          <p:nvPr>
            <p:ph idx="1"/>
          </p:nvPr>
        </p:nvSpPr>
        <p:spPr>
          <a:xfrm>
            <a:off x="457200" y="1600201"/>
            <a:ext cx="7086600" cy="3200400"/>
          </a:xfrm>
        </p:spPr>
        <p:txBody>
          <a:bodyPr>
            <a:normAutofit fontScale="70000" lnSpcReduction="20000"/>
          </a:bodyPr>
          <a:lstStyle/>
          <a:p>
            <a:pPr algn="just"/>
            <a:br>
              <a:rPr lang="en-US" b="1" dirty="0"/>
            </a:br>
            <a:r>
              <a:rPr lang="en-US" dirty="0"/>
              <a:t>A variable is simply a place in the computer's memory to store information. </a:t>
            </a:r>
          </a:p>
          <a:p>
            <a:pPr algn="just"/>
            <a:r>
              <a:rPr lang="en-US" dirty="0"/>
              <a:t>All variables are referred to by the unique name you assigned to them. </a:t>
            </a:r>
          </a:p>
          <a:p>
            <a:pPr algn="just"/>
            <a:r>
              <a:rPr lang="en-US" dirty="0"/>
              <a:t>Variables can be compared to a classroom full with students. </a:t>
            </a:r>
          </a:p>
          <a:p>
            <a:pPr algn="just"/>
            <a:r>
              <a:rPr lang="en-US" dirty="0"/>
              <a:t>Let’s say that we have four (4) classrooms, each classroom comprises of 25 students. We can summarize that:</a:t>
            </a:r>
          </a:p>
          <a:p>
            <a:endParaRPr lang="en-US" dirty="0"/>
          </a:p>
        </p:txBody>
      </p:sp>
      <p:pic>
        <p:nvPicPr>
          <p:cNvPr id="3074" name="Picture 2"/>
          <p:cNvPicPr>
            <a:picLocks noChangeAspect="1" noChangeArrowheads="1"/>
          </p:cNvPicPr>
          <p:nvPr/>
        </p:nvPicPr>
        <p:blipFill>
          <a:blip r:embed="rId2" cstate="print"/>
          <a:srcRect l="31875" t="35156" r="31875" b="51563"/>
          <a:stretch>
            <a:fillRect/>
          </a:stretch>
        </p:blipFill>
        <p:spPr bwMode="auto">
          <a:xfrm>
            <a:off x="914400" y="4572000"/>
            <a:ext cx="6499412" cy="1905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Assigning value to variable</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most common way to assign a value to a variable is using the equals sign. </a:t>
            </a:r>
          </a:p>
          <a:p>
            <a:pPr algn="just"/>
            <a:r>
              <a:rPr lang="en-US" dirty="0"/>
              <a:t>Variable is a case sensitive. </a:t>
            </a:r>
          </a:p>
          <a:p>
            <a:pPr algn="just"/>
            <a:r>
              <a:rPr lang="en-US" dirty="0"/>
              <a:t>For example, </a:t>
            </a:r>
            <a:r>
              <a:rPr lang="en-US" b="1" dirty="0" err="1"/>
              <a:t>myVar</a:t>
            </a:r>
            <a:r>
              <a:rPr lang="en-US" dirty="0"/>
              <a:t> is different with </a:t>
            </a:r>
            <a:r>
              <a:rPr lang="en-US" b="1" dirty="0" err="1"/>
              <a:t>MyVar</a:t>
            </a:r>
            <a:r>
              <a:rPr lang="en-US" dirty="0"/>
              <a:t>. </a:t>
            </a:r>
          </a:p>
          <a:p>
            <a:pPr algn="just"/>
            <a:r>
              <a:rPr lang="en-US" dirty="0"/>
              <a:t>Even though the mistake is minimal, the JavaScript will consider that it’s a different kind of variables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of the way to assigning values is:</a:t>
            </a:r>
          </a:p>
        </p:txBody>
      </p:sp>
      <p:graphicFrame>
        <p:nvGraphicFramePr>
          <p:cNvPr id="4" name="Table 3"/>
          <p:cNvGraphicFramePr>
            <a:graphicFrameLocks noGrp="1"/>
          </p:cNvGraphicFramePr>
          <p:nvPr/>
        </p:nvGraphicFramePr>
        <p:xfrm>
          <a:off x="914400" y="1752600"/>
          <a:ext cx="6080760" cy="3291840"/>
        </p:xfrm>
        <a:graphic>
          <a:graphicData uri="http://schemas.openxmlformats.org/drawingml/2006/table">
            <a:tbl>
              <a:tblPr firstRow="1">
                <a:tableStyleId>{E269D01E-BC32-4049-B463-5C60D7B0CCD2}</a:tableStyleId>
              </a:tblPr>
              <a:tblGrid>
                <a:gridCol w="3040380">
                  <a:extLst>
                    <a:ext uri="{9D8B030D-6E8A-4147-A177-3AD203B41FA5}">
                      <a16:colId xmlns:a16="http://schemas.microsoft.com/office/drawing/2014/main" val="20000"/>
                    </a:ext>
                  </a:extLst>
                </a:gridCol>
                <a:gridCol w="3040380">
                  <a:extLst>
                    <a:ext uri="{9D8B030D-6E8A-4147-A177-3AD203B41FA5}">
                      <a16:colId xmlns:a16="http://schemas.microsoft.com/office/drawing/2014/main" val="20001"/>
                    </a:ext>
                  </a:extLst>
                </a:gridCol>
              </a:tblGrid>
              <a:tr h="0">
                <a:tc>
                  <a:txBody>
                    <a:bodyPr/>
                    <a:lstStyle/>
                    <a:p>
                      <a:pPr marL="0" marR="0" algn="ctr">
                        <a:lnSpc>
                          <a:spcPct val="150000"/>
                        </a:lnSpc>
                        <a:spcBef>
                          <a:spcPts val="0"/>
                        </a:spcBef>
                        <a:spcAft>
                          <a:spcPts val="1000"/>
                        </a:spcAft>
                      </a:pPr>
                      <a:r>
                        <a:rPr lang="en-US" sz="1200" dirty="0"/>
                        <a:t>Value Assignment</a:t>
                      </a:r>
                      <a:endParaRPr lang="en-US" sz="1100" b="1"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1000"/>
                        </a:spcAft>
                      </a:pPr>
                      <a:r>
                        <a:rPr lang="en-US" sz="1200" dirty="0"/>
                        <a:t>Result (as printed in web pages)</a:t>
                      </a:r>
                      <a:endParaRPr lang="en-US" sz="1100" b="1"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just">
                        <a:lnSpc>
                          <a:spcPct val="150000"/>
                        </a:lnSpc>
                        <a:spcBef>
                          <a:spcPts val="0"/>
                        </a:spcBef>
                        <a:spcAft>
                          <a:spcPts val="1000"/>
                        </a:spcAft>
                      </a:pPr>
                      <a:r>
                        <a:rPr lang="en-US" sz="1200"/>
                        <a:t>MyVar= 100;</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1000"/>
                        </a:spcAft>
                      </a:pPr>
                      <a:r>
                        <a:rPr lang="en-US" sz="1200"/>
                        <a:t>100</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just">
                        <a:lnSpc>
                          <a:spcPct val="150000"/>
                        </a:lnSpc>
                        <a:spcBef>
                          <a:spcPts val="0"/>
                        </a:spcBef>
                        <a:spcAft>
                          <a:spcPts val="1000"/>
                        </a:spcAft>
                      </a:pPr>
                      <a:r>
                        <a:rPr lang="en-US" sz="1200"/>
                        <a:t>MyVar=100; MyVar++;</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1000"/>
                        </a:spcAft>
                      </a:pPr>
                      <a:r>
                        <a:rPr lang="en-US" sz="1200"/>
                        <a:t>101</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lnSpc>
                          <a:spcPct val="150000"/>
                        </a:lnSpc>
                        <a:spcBef>
                          <a:spcPts val="0"/>
                        </a:spcBef>
                        <a:spcAft>
                          <a:spcPts val="1000"/>
                        </a:spcAft>
                      </a:pPr>
                      <a:r>
                        <a:rPr lang="en-US" sz="1200"/>
                        <a:t>MyVar=100; MyVar--;</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1000"/>
                        </a:spcAft>
                      </a:pPr>
                      <a:r>
                        <a:rPr lang="en-US" sz="1200"/>
                        <a:t>99 </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lnSpc>
                          <a:spcPct val="150000"/>
                        </a:lnSpc>
                        <a:spcBef>
                          <a:spcPts val="0"/>
                        </a:spcBef>
                        <a:spcAft>
                          <a:spcPts val="1000"/>
                        </a:spcAft>
                      </a:pPr>
                      <a:r>
                        <a:rPr lang="en-US" sz="1200" dirty="0" err="1"/>
                        <a:t>MyVar</a:t>
                      </a:r>
                      <a:r>
                        <a:rPr lang="en-US" sz="1200" dirty="0"/>
                        <a:t>=5; a=MyVar-5;</a:t>
                      </a:r>
                      <a:endParaRPr lang="en-US" sz="1100" dirty="0">
                        <a:latin typeface="Calibri"/>
                        <a:ea typeface="Calibri"/>
                        <a:cs typeface="Times New Roman"/>
                      </a:endParaRPr>
                    </a:p>
                  </a:txBody>
                  <a:tcPr marL="68580" marR="68580" marT="0" marB="0"/>
                </a:tc>
                <a:tc>
                  <a:txBody>
                    <a:bodyPr/>
                    <a:lstStyle/>
                    <a:p>
                      <a:pPr marL="0" marR="0" algn="just">
                        <a:lnSpc>
                          <a:spcPct val="150000"/>
                        </a:lnSpc>
                        <a:spcBef>
                          <a:spcPts val="0"/>
                        </a:spcBef>
                        <a:spcAft>
                          <a:spcPts val="1000"/>
                        </a:spcAft>
                      </a:pPr>
                      <a:r>
                        <a:rPr lang="en-US" sz="1200"/>
                        <a:t>0</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lnSpc>
                          <a:spcPct val="150000"/>
                        </a:lnSpc>
                        <a:spcBef>
                          <a:spcPts val="0"/>
                        </a:spcBef>
                        <a:spcAft>
                          <a:spcPts val="1000"/>
                        </a:spcAft>
                      </a:pPr>
                      <a:r>
                        <a:rPr lang="en-US" sz="1200"/>
                        <a:t>MyVar=5; a=MyVar+5;</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1000"/>
                        </a:spcAft>
                      </a:pPr>
                      <a:r>
                        <a:rPr lang="en-US" sz="1200"/>
                        <a:t>10</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just">
                        <a:lnSpc>
                          <a:spcPct val="150000"/>
                        </a:lnSpc>
                        <a:spcBef>
                          <a:spcPts val="0"/>
                        </a:spcBef>
                        <a:spcAft>
                          <a:spcPts val="1000"/>
                        </a:spcAft>
                      </a:pPr>
                      <a:r>
                        <a:rPr lang="en-US" sz="1200"/>
                        <a:t>Name1= “Malik”;</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1000"/>
                        </a:spcAft>
                      </a:pPr>
                      <a:r>
                        <a:rPr lang="en-US" sz="1200"/>
                        <a:t>Malik</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gn="just">
                        <a:lnSpc>
                          <a:spcPct val="150000"/>
                        </a:lnSpc>
                        <a:spcBef>
                          <a:spcPts val="0"/>
                        </a:spcBef>
                        <a:spcAft>
                          <a:spcPts val="1000"/>
                        </a:spcAft>
                      </a:pPr>
                      <a:r>
                        <a:rPr lang="en-US" sz="1200"/>
                        <a:t>Name2= “Aziz”;</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1000"/>
                        </a:spcAft>
                      </a:pPr>
                      <a:r>
                        <a:rPr lang="en-US" sz="1200"/>
                        <a:t>Aziz</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7"/>
                  </a:ext>
                </a:extLst>
              </a:tr>
              <a:tr h="0">
                <a:tc>
                  <a:txBody>
                    <a:bodyPr/>
                    <a:lstStyle/>
                    <a:p>
                      <a:pPr marL="0" marR="0" algn="just">
                        <a:lnSpc>
                          <a:spcPct val="150000"/>
                        </a:lnSpc>
                        <a:spcBef>
                          <a:spcPts val="0"/>
                        </a:spcBef>
                        <a:spcAft>
                          <a:spcPts val="1000"/>
                        </a:spcAft>
                      </a:pPr>
                      <a:r>
                        <a:rPr lang="en-US" sz="1200"/>
                        <a:t>Name3=Name1+“ “+Name2;</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1000"/>
                        </a:spcAft>
                      </a:pPr>
                      <a:r>
                        <a:rPr lang="en-US" sz="1200"/>
                        <a:t>Malik Aziz</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8"/>
                  </a:ext>
                </a:extLst>
              </a:tr>
              <a:tr h="0">
                <a:tc>
                  <a:txBody>
                    <a:bodyPr/>
                    <a:lstStyle/>
                    <a:p>
                      <a:pPr marL="0" marR="0" algn="just">
                        <a:lnSpc>
                          <a:spcPct val="150000"/>
                        </a:lnSpc>
                        <a:spcBef>
                          <a:spcPts val="0"/>
                        </a:spcBef>
                        <a:spcAft>
                          <a:spcPts val="1000"/>
                        </a:spcAft>
                      </a:pPr>
                      <a:r>
                        <a:rPr lang="en-US" sz="1200"/>
                        <a:t>a=4*3;</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1000"/>
                        </a:spcAft>
                      </a:pPr>
                      <a:r>
                        <a:rPr lang="en-US" sz="1200"/>
                        <a:t>12</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09"/>
                  </a:ext>
                </a:extLst>
              </a:tr>
              <a:tr h="0">
                <a:tc>
                  <a:txBody>
                    <a:bodyPr/>
                    <a:lstStyle/>
                    <a:p>
                      <a:pPr marL="0" marR="0" algn="just">
                        <a:lnSpc>
                          <a:spcPct val="150000"/>
                        </a:lnSpc>
                        <a:spcBef>
                          <a:spcPts val="0"/>
                        </a:spcBef>
                        <a:spcAft>
                          <a:spcPts val="1000"/>
                        </a:spcAft>
                      </a:pPr>
                      <a:r>
                        <a:rPr lang="en-US" sz="1200"/>
                        <a:t>d=12/4;</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1000"/>
                        </a:spcAft>
                      </a:pPr>
                      <a:r>
                        <a:rPr lang="en-US" sz="1200"/>
                        <a:t>3</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10010"/>
                  </a:ext>
                </a:extLst>
              </a:tr>
              <a:tr h="0">
                <a:tc>
                  <a:txBody>
                    <a:bodyPr/>
                    <a:lstStyle/>
                    <a:p>
                      <a:pPr marL="0" marR="0" algn="just">
                        <a:lnSpc>
                          <a:spcPct val="150000"/>
                        </a:lnSpc>
                        <a:spcBef>
                          <a:spcPts val="0"/>
                        </a:spcBef>
                        <a:spcAft>
                          <a:spcPts val="1000"/>
                        </a:spcAft>
                      </a:pPr>
                      <a:r>
                        <a:rPr lang="en-US" sz="1200"/>
                        <a:t>e=(1+3)*4;</a:t>
                      </a:r>
                      <a:endParaRPr lang="en-US" sz="1100">
                        <a:latin typeface="Calibri"/>
                        <a:ea typeface="Calibri"/>
                        <a:cs typeface="Times New Roman"/>
                      </a:endParaRPr>
                    </a:p>
                  </a:txBody>
                  <a:tcPr marL="68580" marR="68580" marT="0" marB="0"/>
                </a:tc>
                <a:tc>
                  <a:txBody>
                    <a:bodyPr/>
                    <a:lstStyle/>
                    <a:p>
                      <a:pPr marL="0" marR="0" algn="just">
                        <a:lnSpc>
                          <a:spcPct val="150000"/>
                        </a:lnSpc>
                        <a:spcBef>
                          <a:spcPts val="0"/>
                        </a:spcBef>
                        <a:spcAft>
                          <a:spcPts val="1000"/>
                        </a:spcAft>
                      </a:pPr>
                      <a:r>
                        <a:rPr lang="en-US" sz="1200" dirty="0"/>
                        <a:t>16</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1001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l="27500" t="35938" r="27500" b="38281"/>
          <a:stretch>
            <a:fillRect/>
          </a:stretch>
        </p:blipFill>
        <p:spPr bwMode="auto">
          <a:xfrm>
            <a:off x="228600" y="533400"/>
            <a:ext cx="7315200" cy="33528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l="27500" t="32813" r="27500" b="19531"/>
          <a:stretch>
            <a:fillRect/>
          </a:stretch>
        </p:blipFill>
        <p:spPr bwMode="auto">
          <a:xfrm>
            <a:off x="228600" y="228600"/>
            <a:ext cx="7195279" cy="6096000"/>
          </a:xfrm>
          <a:prstGeom prst="rect">
            <a:avLst/>
          </a:prstGeom>
          <a:noFill/>
          <a:ln w="9525">
            <a:noFill/>
            <a:miter lim="800000"/>
            <a:headEnd/>
            <a:tailEnd/>
          </a:ln>
          <a:effectLst/>
        </p:spPr>
      </p:pic>
      <p:sp>
        <p:nvSpPr>
          <p:cNvPr id="3" name="Rectangle 2"/>
          <p:cNvSpPr/>
          <p:nvPr/>
        </p:nvSpPr>
        <p:spPr>
          <a:xfrm>
            <a:off x="0" y="5791200"/>
            <a:ext cx="762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Choosing Right Syntax</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The best advice is to use the same syntax on all variables. </a:t>
            </a:r>
          </a:p>
          <a:p>
            <a:pPr algn="just"/>
            <a:r>
              <a:rPr lang="en-US" dirty="0"/>
              <a:t>Either write all variables in small letters, start with one capital letter or write all variables in capitals. </a:t>
            </a:r>
          </a:p>
          <a:p>
            <a:pPr algn="just"/>
            <a:r>
              <a:rPr lang="en-US" dirty="0"/>
              <a:t>Which syntax you chose is not important - as long as you chose just one. </a:t>
            </a:r>
          </a:p>
          <a:p>
            <a:pPr algn="just"/>
            <a:r>
              <a:rPr lang="en-US" dirty="0"/>
              <a:t>For example, you could capitalize each of the variables or using a particular jargon to representing each element, such as </a:t>
            </a:r>
            <a:r>
              <a:rPr lang="en-US" i="1" dirty="0" err="1"/>
              <a:t>int</a:t>
            </a:r>
            <a:r>
              <a:rPr lang="en-US" i="1" dirty="0"/>
              <a:t> for Integer, txt for text and etc.</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Concatenation</a:t>
            </a:r>
            <a:endParaRPr lang="en-US" dirty="0"/>
          </a:p>
        </p:txBody>
      </p:sp>
      <p:sp>
        <p:nvSpPr>
          <p:cNvPr id="3" name="Content Placeholder 2"/>
          <p:cNvSpPr>
            <a:spLocks noGrp="1"/>
          </p:cNvSpPr>
          <p:nvPr>
            <p:ph idx="1"/>
          </p:nvPr>
        </p:nvSpPr>
        <p:spPr/>
        <p:txBody>
          <a:bodyPr/>
          <a:lstStyle/>
          <a:p>
            <a:pPr algn="just"/>
            <a:r>
              <a:rPr lang="en-US" dirty="0"/>
              <a:t>The + operator can be used to add string variables or text values together. For example:</a:t>
            </a:r>
          </a:p>
          <a:p>
            <a:pPr algn="just">
              <a:buNone/>
            </a:pPr>
            <a:endParaRPr lang="en-US" dirty="0"/>
          </a:p>
          <a:p>
            <a:pPr>
              <a:buNone/>
            </a:pPr>
            <a:r>
              <a:rPr lang="en-US" dirty="0"/>
              <a:t>	</a:t>
            </a:r>
            <a:r>
              <a:rPr lang="en-US" dirty="0" err="1"/>
              <a:t>varFname</a:t>
            </a:r>
            <a:r>
              <a:rPr lang="en-US" dirty="0"/>
              <a:t>= “</a:t>
            </a:r>
            <a:r>
              <a:rPr lang="en-US" dirty="0" err="1"/>
              <a:t>Rahimi</a:t>
            </a:r>
            <a:r>
              <a:rPr lang="en-US" dirty="0"/>
              <a:t>”;</a:t>
            </a:r>
          </a:p>
          <a:p>
            <a:pPr>
              <a:buNone/>
            </a:pPr>
            <a:r>
              <a:rPr lang="en-US" dirty="0"/>
              <a:t>	</a:t>
            </a:r>
            <a:r>
              <a:rPr lang="en-US" dirty="0" err="1"/>
              <a:t>varLName</a:t>
            </a:r>
            <a:r>
              <a:rPr lang="en-US" dirty="0"/>
              <a:t>= “</a:t>
            </a:r>
            <a:r>
              <a:rPr lang="en-US" dirty="0" err="1"/>
              <a:t>Rosman</a:t>
            </a:r>
            <a:r>
              <a:rPr lang="en-US" dirty="0"/>
              <a:t>”;</a:t>
            </a:r>
          </a:p>
          <a:p>
            <a:pPr>
              <a:buNone/>
            </a:pPr>
            <a:r>
              <a:rPr lang="en-US" b="1" dirty="0"/>
              <a:t>	</a:t>
            </a:r>
            <a:r>
              <a:rPr lang="en-US" dirty="0" err="1"/>
              <a:t>varFullName</a:t>
            </a:r>
            <a:r>
              <a:rPr lang="en-US" dirty="0"/>
              <a:t>= </a:t>
            </a:r>
            <a:r>
              <a:rPr lang="en-US" dirty="0" err="1"/>
              <a:t>varFname</a:t>
            </a:r>
            <a:r>
              <a:rPr lang="en-US" dirty="0"/>
              <a:t> + </a:t>
            </a:r>
            <a:r>
              <a:rPr lang="en-US" dirty="0" err="1"/>
              <a:t>varLName</a:t>
            </a:r>
            <a:r>
              <a:rPr lang="en-US" dirty="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Comparison Operator</a:t>
            </a:r>
            <a:endParaRPr lang="en-US" dirty="0"/>
          </a:p>
        </p:txBody>
      </p:sp>
      <p:sp>
        <p:nvSpPr>
          <p:cNvPr id="3" name="Content Placeholder 2"/>
          <p:cNvSpPr>
            <a:spLocks noGrp="1"/>
          </p:cNvSpPr>
          <p:nvPr>
            <p:ph idx="1"/>
          </p:nvPr>
        </p:nvSpPr>
        <p:spPr/>
        <p:txBody>
          <a:bodyPr/>
          <a:lstStyle/>
          <a:p>
            <a:pPr algn="just"/>
            <a:r>
              <a:rPr lang="en-US" dirty="0"/>
              <a:t>Comparison operator is used in logical statement to determine equality or difference between variables or values. </a:t>
            </a:r>
          </a:p>
          <a:p>
            <a:endParaRPr lang="en-US" dirty="0"/>
          </a:p>
        </p:txBody>
      </p:sp>
      <p:pic>
        <p:nvPicPr>
          <p:cNvPr id="27650" name="Picture 3"/>
          <p:cNvPicPr>
            <a:picLocks noChangeAspect="1" noChangeArrowheads="1"/>
          </p:cNvPicPr>
          <p:nvPr/>
        </p:nvPicPr>
        <p:blipFill>
          <a:blip r:embed="rId2" cstate="print">
            <a:grayscl/>
          </a:blip>
          <a:srcRect l="21375" t="38251" r="24937" b="38875"/>
          <a:stretch>
            <a:fillRect/>
          </a:stretch>
        </p:blipFill>
        <p:spPr bwMode="auto">
          <a:xfrm>
            <a:off x="914400" y="3276600"/>
            <a:ext cx="5753100" cy="1690688"/>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l="31250" t="49219" r="38750" b="40625"/>
          <a:stretch>
            <a:fillRect/>
          </a:stretch>
        </p:blipFill>
        <p:spPr bwMode="auto">
          <a:xfrm>
            <a:off x="914399" y="5105400"/>
            <a:ext cx="5627077" cy="1524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Logical Operator</a:t>
            </a:r>
            <a:endParaRPr lang="en-US" dirty="0"/>
          </a:p>
        </p:txBody>
      </p:sp>
      <p:sp>
        <p:nvSpPr>
          <p:cNvPr id="3" name="Content Placeholder 2"/>
          <p:cNvSpPr>
            <a:spLocks noGrp="1"/>
          </p:cNvSpPr>
          <p:nvPr>
            <p:ph idx="1"/>
          </p:nvPr>
        </p:nvSpPr>
        <p:spPr/>
        <p:txBody>
          <a:bodyPr/>
          <a:lstStyle/>
          <a:p>
            <a:pPr algn="just"/>
            <a:r>
              <a:rPr lang="en-US" dirty="0"/>
              <a:t>Logical operator is used to determine the logic between values and variables.</a:t>
            </a:r>
          </a:p>
          <a:p>
            <a:endParaRPr lang="en-US" dirty="0"/>
          </a:p>
        </p:txBody>
      </p:sp>
      <p:pic>
        <p:nvPicPr>
          <p:cNvPr id="28674" name="Picture 4"/>
          <p:cNvPicPr>
            <a:picLocks noChangeAspect="1" noChangeArrowheads="1"/>
          </p:cNvPicPr>
          <p:nvPr/>
        </p:nvPicPr>
        <p:blipFill>
          <a:blip r:embed="rId2" cstate="print"/>
          <a:srcRect l="21484" t="34793" r="46153" b="54523"/>
          <a:stretch>
            <a:fillRect/>
          </a:stretch>
        </p:blipFill>
        <p:spPr bwMode="auto">
          <a:xfrm>
            <a:off x="914400" y="2743200"/>
            <a:ext cx="6223110" cy="1295400"/>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l="31250" t="64063" r="43750" b="18750"/>
          <a:stretch>
            <a:fillRect/>
          </a:stretch>
        </p:blipFill>
        <p:spPr bwMode="auto">
          <a:xfrm>
            <a:off x="914400" y="4114800"/>
            <a:ext cx="4495800" cy="247269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l="27500" t="45313" r="27500" b="28125"/>
          <a:stretch>
            <a:fillRect/>
          </a:stretch>
        </p:blipFill>
        <p:spPr bwMode="auto">
          <a:xfrm>
            <a:off x="152400" y="990600"/>
            <a:ext cx="7422776" cy="3505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Learning Objectives</a:t>
            </a:r>
            <a:endParaRPr lang="en-US" dirty="0"/>
          </a:p>
        </p:txBody>
      </p:sp>
      <p:sp>
        <p:nvSpPr>
          <p:cNvPr id="3" name="Content Placeholder 2"/>
          <p:cNvSpPr>
            <a:spLocks noGrp="1"/>
          </p:cNvSpPr>
          <p:nvPr>
            <p:ph idx="1"/>
          </p:nvPr>
        </p:nvSpPr>
        <p:spPr/>
        <p:txBody>
          <a:bodyPr>
            <a:normAutofit/>
          </a:bodyPr>
          <a:lstStyle/>
          <a:p>
            <a:r>
              <a:rPr lang="en-US" dirty="0">
                <a:solidFill>
                  <a:srgbClr val="FFC000"/>
                </a:solidFill>
              </a:rPr>
              <a:t>At the end of this chapter the students should be able to:</a:t>
            </a:r>
          </a:p>
          <a:p>
            <a:pPr lvl="1"/>
            <a:r>
              <a:rPr lang="en-US" dirty="0"/>
              <a:t>Understand the difference between HTML and JavaScript</a:t>
            </a:r>
            <a:endParaRPr lang="en-US" sz="2400" dirty="0"/>
          </a:p>
          <a:p>
            <a:pPr lvl="1"/>
            <a:r>
              <a:rPr lang="en-US" dirty="0"/>
              <a:t>Understand how the browser recognize and handle JavaScript</a:t>
            </a:r>
            <a:endParaRPr lang="en-US" sz="2400" dirty="0"/>
          </a:p>
          <a:p>
            <a:pPr lvl="1"/>
            <a:r>
              <a:rPr lang="en-US" dirty="0"/>
              <a:t>Understand the basic syntax of JavaScript</a:t>
            </a:r>
            <a:endParaRPr lang="en-US" sz="2400" dirty="0"/>
          </a:p>
          <a:p>
            <a:pPr lvl="1"/>
            <a:r>
              <a:rPr lang="en-US" dirty="0"/>
              <a:t>Understand the different functions of JavaScript</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Conditional statement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Conditional statement is used to perform a different action for a different decision. There are three types of conditional statement:</a:t>
            </a:r>
          </a:p>
          <a:p>
            <a:pPr lvl="1" algn="just"/>
            <a:r>
              <a:rPr lang="en-US" dirty="0"/>
              <a:t>If statement – execute some code if condition is true</a:t>
            </a:r>
          </a:p>
          <a:p>
            <a:pPr lvl="1" algn="just"/>
            <a:r>
              <a:rPr lang="en-US" dirty="0"/>
              <a:t>If..else statement - execute some code if condition is true and another if condition is false</a:t>
            </a:r>
          </a:p>
          <a:p>
            <a:pPr lvl="1" algn="just"/>
            <a:r>
              <a:rPr lang="en-US" dirty="0"/>
              <a:t>If…else if…else statement – used this statement to select one of many code to be executed</a:t>
            </a:r>
          </a:p>
          <a:p>
            <a:pPr lvl="1" algn="just"/>
            <a:r>
              <a:rPr lang="en-US" dirty="0"/>
              <a:t>Switch statement - used this statement to select one of many code to be executed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l="31250" t="38281" r="36875" b="21875"/>
          <a:stretch>
            <a:fillRect/>
          </a:stretch>
        </p:blipFill>
        <p:spPr bwMode="auto">
          <a:xfrm>
            <a:off x="76200" y="76200"/>
            <a:ext cx="6553200" cy="6553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l="31250" t="36719" r="41250" b="35937"/>
          <a:stretch>
            <a:fillRect/>
          </a:stretch>
        </p:blipFill>
        <p:spPr bwMode="auto">
          <a:xfrm>
            <a:off x="304800" y="228600"/>
            <a:ext cx="7280366" cy="5791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l="30625" t="33594" r="39375" b="29687"/>
          <a:stretch>
            <a:fillRect/>
          </a:stretch>
        </p:blipFill>
        <p:spPr bwMode="auto">
          <a:xfrm>
            <a:off x="381000" y="228599"/>
            <a:ext cx="6477000" cy="634206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title"/>
          </p:nvPr>
        </p:nvSpPr>
        <p:spPr/>
        <p:txBody>
          <a:bodyPr/>
          <a:lstStyle/>
          <a:p>
            <a:r>
              <a:rPr lang="en-US"/>
              <a:t>JavaScript: Pop Up Boxes</a:t>
            </a:r>
          </a:p>
        </p:txBody>
      </p:sp>
      <p:pic>
        <p:nvPicPr>
          <p:cNvPr id="66564" name="Picture 4"/>
          <p:cNvPicPr>
            <a:picLocks noChangeAspect="1" noChangeArrowheads="1"/>
          </p:cNvPicPr>
          <p:nvPr/>
        </p:nvPicPr>
        <p:blipFill>
          <a:blip r:embed="rId2" cstate="print"/>
          <a:srcRect/>
          <a:stretch>
            <a:fillRect/>
          </a:stretch>
        </p:blipFill>
        <p:spPr bwMode="auto">
          <a:xfrm>
            <a:off x="228600" y="1981200"/>
            <a:ext cx="1981200" cy="1171575"/>
          </a:xfrm>
          <a:prstGeom prst="rect">
            <a:avLst/>
          </a:prstGeom>
          <a:noFill/>
        </p:spPr>
      </p:pic>
      <p:pic>
        <p:nvPicPr>
          <p:cNvPr id="66566" name="Picture 6"/>
          <p:cNvPicPr>
            <a:picLocks noChangeAspect="1" noChangeArrowheads="1"/>
          </p:cNvPicPr>
          <p:nvPr/>
        </p:nvPicPr>
        <p:blipFill>
          <a:blip r:embed="rId3" cstate="print"/>
          <a:srcRect/>
          <a:stretch>
            <a:fillRect/>
          </a:stretch>
        </p:blipFill>
        <p:spPr bwMode="auto">
          <a:xfrm>
            <a:off x="3886200" y="1676400"/>
            <a:ext cx="3524250" cy="1190625"/>
          </a:xfrm>
          <a:prstGeom prst="rect">
            <a:avLst/>
          </a:prstGeom>
          <a:noFill/>
        </p:spPr>
      </p:pic>
      <p:pic>
        <p:nvPicPr>
          <p:cNvPr id="66568" name="Picture 8"/>
          <p:cNvPicPr>
            <a:picLocks noChangeAspect="1" noChangeArrowheads="1"/>
          </p:cNvPicPr>
          <p:nvPr/>
        </p:nvPicPr>
        <p:blipFill>
          <a:blip r:embed="rId4" cstate="print"/>
          <a:srcRect/>
          <a:stretch>
            <a:fillRect/>
          </a:stretch>
        </p:blipFill>
        <p:spPr bwMode="auto">
          <a:xfrm>
            <a:off x="1752600" y="4800600"/>
            <a:ext cx="4619625" cy="1276350"/>
          </a:xfrm>
          <a:prstGeom prst="rect">
            <a:avLst/>
          </a:prstGeom>
          <a:noFill/>
        </p:spPr>
      </p:pic>
      <p:pic>
        <p:nvPicPr>
          <p:cNvPr id="66569" name="Picture 9"/>
          <p:cNvPicPr>
            <a:picLocks noChangeAspect="1" noChangeArrowheads="1"/>
          </p:cNvPicPr>
          <p:nvPr/>
        </p:nvPicPr>
        <p:blipFill>
          <a:blip r:embed="rId5" cstate="print"/>
          <a:srcRect/>
          <a:stretch>
            <a:fillRect/>
          </a:stretch>
        </p:blipFill>
        <p:spPr bwMode="auto">
          <a:xfrm>
            <a:off x="2286000" y="3581400"/>
            <a:ext cx="3505200" cy="933450"/>
          </a:xfrm>
          <a:prstGeom prst="rect">
            <a:avLst/>
          </a:prstGeom>
          <a:noFill/>
        </p:spPr>
      </p:pic>
      <p:sp>
        <p:nvSpPr>
          <p:cNvPr id="66570" name="Line 10"/>
          <p:cNvSpPr>
            <a:spLocks noChangeShapeType="1"/>
          </p:cNvSpPr>
          <p:nvPr/>
        </p:nvSpPr>
        <p:spPr bwMode="auto">
          <a:xfrm flipH="1" flipV="1">
            <a:off x="2209800" y="3200400"/>
            <a:ext cx="533400" cy="762000"/>
          </a:xfrm>
          <a:prstGeom prst="line">
            <a:avLst/>
          </a:prstGeom>
          <a:noFill/>
          <a:ln w="9525">
            <a:solidFill>
              <a:srgbClr val="FF00FF"/>
            </a:solidFill>
            <a:round/>
            <a:headEnd/>
            <a:tailEnd type="triangle" w="med" len="med"/>
          </a:ln>
          <a:effectLst/>
        </p:spPr>
        <p:txBody>
          <a:bodyPr/>
          <a:lstStyle/>
          <a:p>
            <a:endParaRPr lang="en-US"/>
          </a:p>
        </p:txBody>
      </p:sp>
      <p:sp>
        <p:nvSpPr>
          <p:cNvPr id="66571" name="Line 11"/>
          <p:cNvSpPr>
            <a:spLocks noChangeShapeType="1"/>
          </p:cNvSpPr>
          <p:nvPr/>
        </p:nvSpPr>
        <p:spPr bwMode="auto">
          <a:xfrm flipH="1">
            <a:off x="3810000" y="4191000"/>
            <a:ext cx="990600" cy="533400"/>
          </a:xfrm>
          <a:prstGeom prst="line">
            <a:avLst/>
          </a:prstGeom>
          <a:noFill/>
          <a:ln w="9525">
            <a:solidFill>
              <a:srgbClr val="FF00FF"/>
            </a:solidFill>
            <a:round/>
            <a:headEnd/>
            <a:tailEnd type="triangle" w="med" len="med"/>
          </a:ln>
          <a:effectLst/>
        </p:spPr>
        <p:txBody>
          <a:bodyPr/>
          <a:lstStyle/>
          <a:p>
            <a:endParaRPr lang="en-US"/>
          </a:p>
        </p:txBody>
      </p:sp>
      <p:sp>
        <p:nvSpPr>
          <p:cNvPr id="66572" name="Line 12"/>
          <p:cNvSpPr>
            <a:spLocks noChangeShapeType="1"/>
          </p:cNvSpPr>
          <p:nvPr/>
        </p:nvSpPr>
        <p:spPr bwMode="auto">
          <a:xfrm flipV="1">
            <a:off x="3733800" y="2819400"/>
            <a:ext cx="2057400" cy="1143000"/>
          </a:xfrm>
          <a:prstGeom prst="line">
            <a:avLst/>
          </a:prstGeom>
          <a:ln>
            <a:solidFill>
              <a:srgbClr val="FF00FF"/>
            </a:solidFill>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Grp="1" noChangeArrowheads="1"/>
          </p:cNvSpPr>
          <p:nvPr>
            <p:ph type="title"/>
          </p:nvPr>
        </p:nvSpPr>
        <p:spPr/>
        <p:txBody>
          <a:bodyPr/>
          <a:lstStyle/>
          <a:p>
            <a:r>
              <a:rPr lang="en-US"/>
              <a:t>JavaScript: </a:t>
            </a:r>
            <a:r>
              <a:rPr lang="en-US" b="0"/>
              <a:t>Alert Box</a:t>
            </a:r>
          </a:p>
        </p:txBody>
      </p:sp>
      <p:sp>
        <p:nvSpPr>
          <p:cNvPr id="67587" name="Rectangle 3"/>
          <p:cNvSpPr>
            <a:spLocks noGrp="1" noChangeArrowheads="1"/>
          </p:cNvSpPr>
          <p:nvPr>
            <p:ph type="body" idx="1"/>
          </p:nvPr>
        </p:nvSpPr>
        <p:spPr/>
        <p:txBody>
          <a:bodyPr/>
          <a:lstStyle/>
          <a:p>
            <a:pPr algn="just"/>
            <a:r>
              <a:rPr lang="en-US" sz="2400" dirty="0"/>
              <a:t>The syntax for an alert box is: </a:t>
            </a:r>
            <a:r>
              <a:rPr lang="en-US" sz="2400" b="1" dirty="0"/>
              <a:t>alert("</a:t>
            </a:r>
            <a:r>
              <a:rPr lang="en-US" sz="2400" b="1" dirty="0" err="1"/>
              <a:t>yourtext</a:t>
            </a:r>
            <a:r>
              <a:rPr lang="en-US" sz="2400" b="1" dirty="0"/>
              <a:t>");</a:t>
            </a:r>
          </a:p>
          <a:p>
            <a:pPr algn="just"/>
            <a:r>
              <a:rPr lang="en-US" sz="2400" dirty="0"/>
              <a:t>The user will need to click "OK" to proceed. </a:t>
            </a:r>
          </a:p>
          <a:p>
            <a:pPr algn="just"/>
            <a:r>
              <a:rPr lang="en-US" sz="2400" dirty="0"/>
              <a:t>Typical use is when you want to make sure information comes through to the user.</a:t>
            </a:r>
          </a:p>
          <a:p>
            <a:pPr algn="just"/>
            <a:r>
              <a:rPr lang="en-US" sz="2400" dirty="0"/>
              <a:t>Examples could be warnings of any kind. (Typical examples are "Adult Content", or technical matters like "This site requires Shockwave Flash plug-in").</a:t>
            </a:r>
            <a:br>
              <a:rPr lang="en-US" sz="2400" dirty="0"/>
            </a:b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Grp="1" noChangeArrowheads="1"/>
          </p:cNvSpPr>
          <p:nvPr>
            <p:ph type="title"/>
          </p:nvPr>
        </p:nvSpPr>
        <p:spPr/>
        <p:txBody>
          <a:bodyPr/>
          <a:lstStyle/>
          <a:p>
            <a:r>
              <a:rPr lang="en-US"/>
              <a:t>JavaScript: </a:t>
            </a:r>
            <a:r>
              <a:rPr lang="en-US" b="0"/>
              <a:t>Confirm Box</a:t>
            </a:r>
          </a:p>
        </p:txBody>
      </p:sp>
      <p:sp>
        <p:nvSpPr>
          <p:cNvPr id="68611" name="Rectangle 3"/>
          <p:cNvSpPr>
            <a:spLocks noGrp="1" noChangeArrowheads="1"/>
          </p:cNvSpPr>
          <p:nvPr>
            <p:ph type="body" idx="1"/>
          </p:nvPr>
        </p:nvSpPr>
        <p:spPr/>
        <p:txBody>
          <a:bodyPr/>
          <a:lstStyle/>
          <a:p>
            <a:pPr algn="just">
              <a:lnSpc>
                <a:spcPct val="80000"/>
              </a:lnSpc>
            </a:pPr>
            <a:r>
              <a:rPr lang="en-US" sz="2400" dirty="0"/>
              <a:t>The syntax for a confirm box is: </a:t>
            </a:r>
            <a:r>
              <a:rPr lang="en-US" sz="2400" b="1" dirty="0"/>
              <a:t>confirm("</a:t>
            </a:r>
            <a:r>
              <a:rPr lang="en-US" sz="2400" b="1" dirty="0" err="1"/>
              <a:t>yourtext</a:t>
            </a:r>
            <a:r>
              <a:rPr lang="en-US" sz="2400" b="1" dirty="0"/>
              <a:t>");</a:t>
            </a:r>
          </a:p>
          <a:p>
            <a:pPr algn="just">
              <a:lnSpc>
                <a:spcPct val="80000"/>
              </a:lnSpc>
            </a:pPr>
            <a:r>
              <a:rPr lang="en-US" sz="2400" dirty="0"/>
              <a:t>The user needs to click either "OK" or "Cancel" to proceed.</a:t>
            </a:r>
          </a:p>
          <a:p>
            <a:pPr algn="just">
              <a:lnSpc>
                <a:spcPct val="80000"/>
              </a:lnSpc>
            </a:pPr>
            <a:r>
              <a:rPr lang="en-US" sz="2400" dirty="0"/>
              <a:t>Typical use is when you want the user to verify or accept something.</a:t>
            </a:r>
          </a:p>
          <a:p>
            <a:pPr algn="just">
              <a:lnSpc>
                <a:spcPct val="80000"/>
              </a:lnSpc>
            </a:pPr>
            <a:r>
              <a:rPr lang="en-US" sz="2400" dirty="0"/>
              <a:t>Examples could be age verification like "Confirm that you are at least 57 years old" or technical matters like "Do you have a plug-in for Shockwave Flash?“</a:t>
            </a:r>
          </a:p>
          <a:p>
            <a:pPr lvl="1" algn="just">
              <a:lnSpc>
                <a:spcPct val="80000"/>
              </a:lnSpc>
              <a:buFont typeface="Wingdings" pitchFamily="2" charset="2"/>
              <a:buChar char="§"/>
            </a:pPr>
            <a:r>
              <a:rPr lang="en-US" sz="2000" dirty="0"/>
              <a:t>If the user clicks "OK", the box returns the value </a:t>
            </a:r>
            <a:r>
              <a:rPr lang="en-US" sz="2000" b="1" dirty="0"/>
              <a:t>true</a:t>
            </a:r>
            <a:r>
              <a:rPr lang="en-US" sz="2000" dirty="0"/>
              <a:t>.</a:t>
            </a:r>
          </a:p>
          <a:p>
            <a:pPr lvl="1" algn="just">
              <a:lnSpc>
                <a:spcPct val="80000"/>
              </a:lnSpc>
              <a:buFont typeface="Wingdings" pitchFamily="2" charset="2"/>
              <a:buChar char="§"/>
            </a:pPr>
            <a:r>
              <a:rPr lang="en-US" sz="2000" dirty="0"/>
              <a:t>If the user clicks "Cancel", the box returns the value </a:t>
            </a:r>
            <a:r>
              <a:rPr lang="en-US" sz="2000" b="1" dirty="0"/>
              <a:t>false</a:t>
            </a:r>
            <a:r>
              <a:rPr lang="en-US" sz="2000" dirty="0"/>
              <a:t> </a:t>
            </a:r>
          </a:p>
        </p:txBody>
      </p:sp>
      <p:pic>
        <p:nvPicPr>
          <p:cNvPr id="68612" name="Picture 4"/>
          <p:cNvPicPr>
            <a:picLocks noChangeAspect="1" noChangeArrowheads="1"/>
          </p:cNvPicPr>
          <p:nvPr/>
        </p:nvPicPr>
        <p:blipFill>
          <a:blip r:embed="rId2" cstate="print"/>
          <a:srcRect/>
          <a:stretch>
            <a:fillRect/>
          </a:stretch>
        </p:blipFill>
        <p:spPr bwMode="auto">
          <a:xfrm>
            <a:off x="990600" y="4953000"/>
            <a:ext cx="6048375" cy="6731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p:cNvSpPr>
            <a:spLocks noGrp="1" noChangeArrowheads="1"/>
          </p:cNvSpPr>
          <p:nvPr>
            <p:ph type="title"/>
          </p:nvPr>
        </p:nvSpPr>
        <p:spPr/>
        <p:txBody>
          <a:bodyPr/>
          <a:lstStyle/>
          <a:p>
            <a:r>
              <a:rPr lang="en-US"/>
              <a:t>JavaScript: </a:t>
            </a:r>
            <a:r>
              <a:rPr lang="en-US" b="0"/>
              <a:t>Prompt Box</a:t>
            </a:r>
          </a:p>
        </p:txBody>
      </p:sp>
      <p:sp>
        <p:nvSpPr>
          <p:cNvPr id="69635" name="Rectangle 3"/>
          <p:cNvSpPr>
            <a:spLocks noGrp="1" noChangeArrowheads="1"/>
          </p:cNvSpPr>
          <p:nvPr>
            <p:ph type="body" idx="1"/>
          </p:nvPr>
        </p:nvSpPr>
        <p:spPr/>
        <p:txBody>
          <a:bodyPr/>
          <a:lstStyle/>
          <a:p>
            <a:pPr algn="just">
              <a:lnSpc>
                <a:spcPct val="80000"/>
              </a:lnSpc>
            </a:pPr>
            <a:r>
              <a:rPr lang="en-US" sz="2000" dirty="0"/>
              <a:t>The prompt box syntax is: </a:t>
            </a:r>
            <a:r>
              <a:rPr lang="en-US" sz="2000" b="1" dirty="0"/>
              <a:t>prompt("</a:t>
            </a:r>
            <a:r>
              <a:rPr lang="en-US" sz="2000" b="1" dirty="0" err="1"/>
              <a:t>yourtext","defaultvalue</a:t>
            </a:r>
            <a:r>
              <a:rPr lang="en-US" sz="2000" b="1" dirty="0"/>
              <a:t>");</a:t>
            </a:r>
          </a:p>
          <a:p>
            <a:pPr algn="just">
              <a:lnSpc>
                <a:spcPct val="80000"/>
              </a:lnSpc>
            </a:pPr>
            <a:r>
              <a:rPr lang="en-US" sz="2000" dirty="0"/>
              <a:t>The user must click either "OK" or "Cancel" to proceed after entering the text.</a:t>
            </a:r>
          </a:p>
          <a:p>
            <a:pPr algn="just">
              <a:lnSpc>
                <a:spcPct val="80000"/>
              </a:lnSpc>
            </a:pPr>
            <a:r>
              <a:rPr lang="en-US" sz="2000" dirty="0"/>
              <a:t>Typical use is when the user should input a value before entering the page.</a:t>
            </a:r>
          </a:p>
          <a:p>
            <a:pPr algn="just">
              <a:lnSpc>
                <a:spcPct val="80000"/>
              </a:lnSpc>
            </a:pPr>
            <a:r>
              <a:rPr lang="en-US" sz="2000" dirty="0"/>
              <a:t>Examples could be entering user's name to be stored in a cookie or entering a password or code of some kind.</a:t>
            </a:r>
          </a:p>
          <a:p>
            <a:pPr lvl="1" algn="just">
              <a:lnSpc>
                <a:spcPct val="80000"/>
              </a:lnSpc>
              <a:buFont typeface="Wingdings" pitchFamily="2" charset="2"/>
              <a:buChar char="§"/>
            </a:pPr>
            <a:r>
              <a:rPr lang="en-US" sz="1800" dirty="0"/>
              <a:t>If the user clicks "OK" the prompt box returns the entry. </a:t>
            </a:r>
          </a:p>
          <a:p>
            <a:pPr lvl="1" algn="just">
              <a:lnSpc>
                <a:spcPct val="80000"/>
              </a:lnSpc>
              <a:buFont typeface="Wingdings" pitchFamily="2" charset="2"/>
              <a:buChar char="§"/>
            </a:pPr>
            <a:r>
              <a:rPr lang="en-US" sz="1800" dirty="0"/>
              <a:t>If the user clicks "Cancel" the prompt box returns </a:t>
            </a:r>
            <a:r>
              <a:rPr lang="en-US" sz="1800" b="1" dirty="0"/>
              <a:t>null</a:t>
            </a:r>
            <a:r>
              <a:rPr lang="en-US" sz="1800" dirty="0"/>
              <a:t>.</a:t>
            </a:r>
          </a:p>
          <a:p>
            <a:pPr algn="just">
              <a:lnSpc>
                <a:spcPct val="80000"/>
              </a:lnSpc>
            </a:pPr>
            <a:r>
              <a:rPr lang="en-US" sz="2000" dirty="0"/>
              <a:t>Since you usually want to use the input from the prompt box for some purpose it is normal to store the input in a variable:</a:t>
            </a:r>
            <a:br>
              <a:rPr lang="en-US" sz="2000" dirty="0"/>
            </a:br>
            <a:endParaRPr lang="en-US" sz="2000" dirty="0"/>
          </a:p>
        </p:txBody>
      </p:sp>
      <p:pic>
        <p:nvPicPr>
          <p:cNvPr id="69636" name="Picture 4"/>
          <p:cNvPicPr>
            <a:picLocks noChangeAspect="1" noChangeArrowheads="1"/>
          </p:cNvPicPr>
          <p:nvPr/>
        </p:nvPicPr>
        <p:blipFill>
          <a:blip r:embed="rId2" cstate="print"/>
          <a:srcRect/>
          <a:stretch>
            <a:fillRect/>
          </a:stretch>
        </p:blipFill>
        <p:spPr bwMode="auto">
          <a:xfrm>
            <a:off x="914400" y="5029200"/>
            <a:ext cx="6305550" cy="7239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p:cNvSpPr>
            <a:spLocks noGrp="1" noChangeArrowheads="1"/>
          </p:cNvSpPr>
          <p:nvPr>
            <p:ph type="title"/>
          </p:nvPr>
        </p:nvSpPr>
        <p:spPr/>
        <p:txBody>
          <a:bodyPr/>
          <a:lstStyle/>
          <a:p>
            <a:r>
              <a:rPr lang="en-US"/>
              <a:t>JavaScript: Example 1 (alert)</a:t>
            </a:r>
          </a:p>
        </p:txBody>
      </p:sp>
      <p:sp>
        <p:nvSpPr>
          <p:cNvPr id="70659" name="Rectangle 3"/>
          <p:cNvSpPr>
            <a:spLocks noGrp="1" noChangeArrowheads="1"/>
          </p:cNvSpPr>
          <p:nvPr>
            <p:ph idx="1"/>
          </p:nvPr>
        </p:nvSpPr>
        <p:spPr/>
        <p:txBody>
          <a:bodyPr/>
          <a:lstStyle/>
          <a:p>
            <a:pPr>
              <a:lnSpc>
                <a:spcPct val="90000"/>
              </a:lnSpc>
              <a:buFont typeface="Wingdings" pitchFamily="2" charset="2"/>
              <a:buNone/>
            </a:pPr>
            <a:r>
              <a:rPr lang="en-US" sz="2400" b="1" dirty="0"/>
              <a:t>&lt;html&gt;</a:t>
            </a:r>
          </a:p>
          <a:p>
            <a:pPr>
              <a:lnSpc>
                <a:spcPct val="90000"/>
              </a:lnSpc>
              <a:buFont typeface="Wingdings" pitchFamily="2" charset="2"/>
              <a:buNone/>
            </a:pPr>
            <a:r>
              <a:rPr lang="en-US" sz="2400" b="1" dirty="0"/>
              <a:t>&lt;head&gt;&lt;title&gt;Alert Box&lt;/title&gt;</a:t>
            </a:r>
          </a:p>
          <a:p>
            <a:pPr>
              <a:lnSpc>
                <a:spcPct val="90000"/>
              </a:lnSpc>
              <a:buFont typeface="Wingdings" pitchFamily="2" charset="2"/>
              <a:buNone/>
            </a:pPr>
            <a:r>
              <a:rPr lang="en-US" sz="2400" b="1" dirty="0"/>
              <a:t>&lt;script type="text/</a:t>
            </a:r>
            <a:r>
              <a:rPr lang="en-US" sz="2400" b="1" dirty="0" err="1"/>
              <a:t>javascript</a:t>
            </a:r>
            <a:r>
              <a:rPr lang="en-US" sz="2400" b="1" dirty="0"/>
              <a:t>"&gt;</a:t>
            </a:r>
          </a:p>
          <a:p>
            <a:pPr>
              <a:lnSpc>
                <a:spcPct val="90000"/>
              </a:lnSpc>
              <a:buFont typeface="Wingdings" pitchFamily="2" charset="2"/>
              <a:buNone/>
            </a:pPr>
            <a:r>
              <a:rPr lang="en-US" sz="2400" b="1" dirty="0"/>
              <a:t>alert("</a:t>
            </a:r>
            <a:r>
              <a:rPr lang="en-US" sz="2400" b="1" dirty="0" err="1"/>
              <a:t>Selamat</a:t>
            </a:r>
            <a:r>
              <a:rPr lang="en-US" sz="2400" b="1" dirty="0"/>
              <a:t> </a:t>
            </a:r>
            <a:r>
              <a:rPr lang="en-US" sz="2400" b="1" dirty="0" err="1"/>
              <a:t>datang</a:t>
            </a:r>
            <a:r>
              <a:rPr lang="en-US" sz="2400" b="1" dirty="0"/>
              <a:t> </a:t>
            </a:r>
            <a:r>
              <a:rPr lang="en-US" sz="2400" b="1" dirty="0" err="1"/>
              <a:t>ke</a:t>
            </a:r>
            <a:r>
              <a:rPr lang="en-US" sz="2400" b="1" dirty="0"/>
              <a:t> website </a:t>
            </a:r>
            <a:r>
              <a:rPr lang="en-US" sz="2400" b="1" dirty="0" err="1"/>
              <a:t>saya</a:t>
            </a:r>
            <a:r>
              <a:rPr lang="en-US" sz="2400" b="1" dirty="0"/>
              <a:t>");</a:t>
            </a:r>
          </a:p>
          <a:p>
            <a:pPr>
              <a:lnSpc>
                <a:spcPct val="90000"/>
              </a:lnSpc>
              <a:buFont typeface="Wingdings" pitchFamily="2" charset="2"/>
              <a:buNone/>
            </a:pPr>
            <a:r>
              <a:rPr lang="en-US" sz="2400" b="1" dirty="0"/>
              <a:t>&lt;/script&gt;</a:t>
            </a:r>
          </a:p>
          <a:p>
            <a:pPr>
              <a:lnSpc>
                <a:spcPct val="90000"/>
              </a:lnSpc>
              <a:buFont typeface="Wingdings" pitchFamily="2" charset="2"/>
              <a:buNone/>
            </a:pPr>
            <a:r>
              <a:rPr lang="en-US" sz="2400" b="1" dirty="0"/>
              <a:t>&lt;/head&gt;</a:t>
            </a:r>
          </a:p>
          <a:p>
            <a:pPr>
              <a:lnSpc>
                <a:spcPct val="90000"/>
              </a:lnSpc>
              <a:buFont typeface="Wingdings" pitchFamily="2" charset="2"/>
              <a:buNone/>
            </a:pPr>
            <a:r>
              <a:rPr lang="en-US" sz="2400" b="1" dirty="0"/>
              <a:t>&lt;body&gt;</a:t>
            </a:r>
          </a:p>
          <a:p>
            <a:pPr>
              <a:lnSpc>
                <a:spcPct val="90000"/>
              </a:lnSpc>
              <a:buFont typeface="Wingdings" pitchFamily="2" charset="2"/>
              <a:buNone/>
            </a:pPr>
            <a:r>
              <a:rPr lang="en-US" sz="2400" b="1" dirty="0"/>
              <a:t>&lt;/body&gt;</a:t>
            </a:r>
          </a:p>
          <a:p>
            <a:pPr>
              <a:lnSpc>
                <a:spcPct val="90000"/>
              </a:lnSpc>
              <a:buFont typeface="Wingdings" pitchFamily="2" charset="2"/>
              <a:buNone/>
            </a:pPr>
            <a:r>
              <a:rPr lang="en-US" sz="2400" b="1" dirty="0"/>
              <a:t>&lt;/html&gt;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p:nvPr>
        </p:nvSpPr>
        <p:spPr/>
        <p:txBody>
          <a:bodyPr>
            <a:normAutofit fontScale="90000"/>
          </a:bodyPr>
          <a:lstStyle/>
          <a:p>
            <a:r>
              <a:rPr lang="en-US"/>
              <a:t>JavaScript: Example 2 (prompt)</a:t>
            </a:r>
          </a:p>
        </p:txBody>
      </p:sp>
      <p:sp>
        <p:nvSpPr>
          <p:cNvPr id="71683" name="Rectangle 3"/>
          <p:cNvSpPr>
            <a:spLocks noGrp="1" noChangeArrowheads="1"/>
          </p:cNvSpPr>
          <p:nvPr>
            <p:ph idx="1"/>
          </p:nvPr>
        </p:nvSpPr>
        <p:spPr/>
        <p:txBody>
          <a:bodyPr/>
          <a:lstStyle/>
          <a:p>
            <a:pPr>
              <a:lnSpc>
                <a:spcPct val="80000"/>
              </a:lnSpc>
              <a:buFont typeface="Wingdings" pitchFamily="2" charset="2"/>
              <a:buNone/>
            </a:pPr>
            <a:r>
              <a:rPr lang="en-US" sz="1800" b="1" dirty="0"/>
              <a:t>&lt;html&gt;</a:t>
            </a:r>
          </a:p>
          <a:p>
            <a:pPr>
              <a:lnSpc>
                <a:spcPct val="80000"/>
              </a:lnSpc>
              <a:buFont typeface="Wingdings" pitchFamily="2" charset="2"/>
              <a:buNone/>
            </a:pPr>
            <a:r>
              <a:rPr lang="en-US" sz="1800" b="1" dirty="0"/>
              <a:t>&lt;head&gt;&lt;title&gt;Prompt Box&lt;/title&gt;</a:t>
            </a:r>
          </a:p>
          <a:p>
            <a:pPr>
              <a:lnSpc>
                <a:spcPct val="80000"/>
              </a:lnSpc>
              <a:buFont typeface="Wingdings" pitchFamily="2" charset="2"/>
              <a:buNone/>
            </a:pPr>
            <a:r>
              <a:rPr lang="en-US" sz="1800" b="1" dirty="0"/>
              <a:t>&lt;script type="text/</a:t>
            </a:r>
            <a:r>
              <a:rPr lang="en-US" sz="1800" b="1" dirty="0" err="1"/>
              <a:t>javascript</a:t>
            </a:r>
            <a:r>
              <a:rPr lang="en-US" sz="1800" b="1" dirty="0"/>
              <a:t>"&gt;</a:t>
            </a:r>
          </a:p>
          <a:p>
            <a:pPr>
              <a:lnSpc>
                <a:spcPct val="80000"/>
              </a:lnSpc>
              <a:buFont typeface="Wingdings" pitchFamily="2" charset="2"/>
              <a:buNone/>
            </a:pPr>
            <a:r>
              <a:rPr lang="en-US" sz="1800" b="1" dirty="0" err="1"/>
              <a:t>pengguna</a:t>
            </a:r>
            <a:r>
              <a:rPr lang="en-US" sz="1800" b="1" dirty="0"/>
              <a:t>=prompt("</a:t>
            </a:r>
            <a:r>
              <a:rPr lang="en-US" sz="1800" b="1" dirty="0" err="1"/>
              <a:t>Masukan</a:t>
            </a:r>
            <a:r>
              <a:rPr lang="en-US" sz="1800" b="1" dirty="0"/>
              <a:t> </a:t>
            </a:r>
            <a:r>
              <a:rPr lang="en-US" sz="1800" b="1" dirty="0" err="1"/>
              <a:t>Nama</a:t>
            </a:r>
            <a:r>
              <a:rPr lang="en-US" sz="1800" b="1" dirty="0"/>
              <a:t> </a:t>
            </a:r>
            <a:r>
              <a:rPr lang="en-US" sz="1800" b="1" dirty="0" err="1"/>
              <a:t>Anda","Nama</a:t>
            </a:r>
            <a:r>
              <a:rPr lang="en-US" sz="1800" b="1" dirty="0"/>
              <a:t> </a:t>
            </a:r>
            <a:r>
              <a:rPr lang="en-US" sz="1800" b="1" dirty="0" err="1"/>
              <a:t>Anda</a:t>
            </a:r>
            <a:r>
              <a:rPr lang="en-US" sz="1800" b="1" dirty="0"/>
              <a:t>");</a:t>
            </a:r>
          </a:p>
          <a:p>
            <a:pPr>
              <a:lnSpc>
                <a:spcPct val="80000"/>
              </a:lnSpc>
              <a:buFont typeface="Wingdings" pitchFamily="2" charset="2"/>
              <a:buNone/>
            </a:pPr>
            <a:r>
              <a:rPr lang="en-US" sz="1800" b="1" dirty="0"/>
              <a:t>&lt;/script&gt;&lt;/head&gt;</a:t>
            </a:r>
          </a:p>
          <a:p>
            <a:pPr>
              <a:lnSpc>
                <a:spcPct val="80000"/>
              </a:lnSpc>
              <a:buFont typeface="Wingdings" pitchFamily="2" charset="2"/>
              <a:buNone/>
            </a:pPr>
            <a:r>
              <a:rPr lang="en-US" sz="1800" b="1" dirty="0"/>
              <a:t>&lt;body&gt;</a:t>
            </a:r>
          </a:p>
          <a:p>
            <a:pPr>
              <a:lnSpc>
                <a:spcPct val="80000"/>
              </a:lnSpc>
              <a:buFont typeface="Wingdings" pitchFamily="2" charset="2"/>
              <a:buNone/>
            </a:pPr>
            <a:r>
              <a:rPr lang="en-US" sz="1800" b="1" dirty="0" err="1"/>
              <a:t>Selamat</a:t>
            </a:r>
            <a:r>
              <a:rPr lang="en-US" sz="1800" b="1" dirty="0"/>
              <a:t> </a:t>
            </a:r>
            <a:r>
              <a:rPr lang="en-US" sz="1800" b="1" dirty="0" err="1"/>
              <a:t>datang</a:t>
            </a:r>
            <a:r>
              <a:rPr lang="en-US" sz="1800" b="1" dirty="0"/>
              <a:t> </a:t>
            </a:r>
            <a:r>
              <a:rPr lang="en-US" sz="1800" b="1" dirty="0" err="1"/>
              <a:t>ke</a:t>
            </a:r>
            <a:r>
              <a:rPr lang="en-US" sz="1800" b="1" dirty="0"/>
              <a:t> website </a:t>
            </a:r>
            <a:r>
              <a:rPr lang="en-US" sz="1800" b="1" dirty="0" err="1"/>
              <a:t>ini</a:t>
            </a:r>
            <a:r>
              <a:rPr lang="en-US" sz="1800" b="1" dirty="0"/>
              <a:t>, </a:t>
            </a:r>
          </a:p>
          <a:p>
            <a:pPr>
              <a:lnSpc>
                <a:spcPct val="80000"/>
              </a:lnSpc>
              <a:buFont typeface="Wingdings" pitchFamily="2" charset="2"/>
              <a:buNone/>
            </a:pPr>
            <a:r>
              <a:rPr lang="en-US" sz="1800" b="1" dirty="0"/>
              <a:t>&lt;script type="text/</a:t>
            </a:r>
            <a:r>
              <a:rPr lang="en-US" sz="1800" b="1" dirty="0" err="1"/>
              <a:t>javascript</a:t>
            </a:r>
            <a:r>
              <a:rPr lang="en-US" sz="1800" b="1" dirty="0"/>
              <a:t>"&gt;</a:t>
            </a:r>
          </a:p>
          <a:p>
            <a:pPr>
              <a:lnSpc>
                <a:spcPct val="80000"/>
              </a:lnSpc>
              <a:buFont typeface="Wingdings" pitchFamily="2" charset="2"/>
              <a:buNone/>
            </a:pPr>
            <a:r>
              <a:rPr lang="en-US" sz="1800" b="1" dirty="0" err="1"/>
              <a:t>document.write</a:t>
            </a:r>
            <a:r>
              <a:rPr lang="en-US" sz="1800" b="1" dirty="0"/>
              <a:t> (</a:t>
            </a:r>
            <a:r>
              <a:rPr lang="en-US" sz="1800" b="1" dirty="0" err="1"/>
              <a:t>pengguna</a:t>
            </a:r>
            <a:r>
              <a:rPr lang="en-US" sz="1800" b="1" dirty="0"/>
              <a:t>);</a:t>
            </a:r>
          </a:p>
          <a:p>
            <a:pPr>
              <a:lnSpc>
                <a:spcPct val="80000"/>
              </a:lnSpc>
              <a:buFont typeface="Wingdings" pitchFamily="2" charset="2"/>
              <a:buNone/>
            </a:pPr>
            <a:r>
              <a:rPr lang="en-US" sz="1800" b="1" dirty="0"/>
              <a:t>&lt;/script&gt;&lt;</a:t>
            </a:r>
            <a:r>
              <a:rPr lang="en-US" sz="1800" b="1" dirty="0" err="1"/>
              <a:t>br</a:t>
            </a:r>
            <a:r>
              <a:rPr lang="en-US" sz="1800" b="1" dirty="0"/>
              <a:t>&gt;</a:t>
            </a:r>
          </a:p>
          <a:p>
            <a:pPr>
              <a:lnSpc>
                <a:spcPct val="80000"/>
              </a:lnSpc>
              <a:buFont typeface="Wingdings" pitchFamily="2" charset="2"/>
              <a:buNone/>
            </a:pPr>
            <a:r>
              <a:rPr lang="en-US" sz="1800" b="1" dirty="0" err="1"/>
              <a:t>Umur</a:t>
            </a:r>
            <a:r>
              <a:rPr lang="en-US" sz="1800" b="1" dirty="0"/>
              <a:t> </a:t>
            </a:r>
            <a:r>
              <a:rPr lang="en-US" sz="1800" b="1" dirty="0" err="1"/>
              <a:t>anda</a:t>
            </a:r>
            <a:r>
              <a:rPr lang="en-US" sz="1800" b="1" dirty="0"/>
              <a:t>: &lt;</a:t>
            </a:r>
            <a:r>
              <a:rPr lang="en-US" sz="1800" b="1" dirty="0" err="1"/>
              <a:t>br</a:t>
            </a:r>
            <a:r>
              <a:rPr lang="en-US" sz="1800" b="1" dirty="0"/>
              <a:t>&gt;</a:t>
            </a:r>
          </a:p>
          <a:p>
            <a:pPr>
              <a:lnSpc>
                <a:spcPct val="80000"/>
              </a:lnSpc>
              <a:buFont typeface="Wingdings" pitchFamily="2" charset="2"/>
              <a:buNone/>
            </a:pPr>
            <a:r>
              <a:rPr lang="en-US" sz="1800" b="1" dirty="0" err="1"/>
              <a:t>Tarikh</a:t>
            </a:r>
            <a:r>
              <a:rPr lang="en-US" sz="1800" b="1" dirty="0"/>
              <a:t> </a:t>
            </a:r>
            <a:r>
              <a:rPr lang="en-US" sz="1800" b="1" dirty="0" err="1"/>
              <a:t>Lahir</a:t>
            </a:r>
            <a:r>
              <a:rPr lang="en-US" sz="1800" b="1" dirty="0"/>
              <a:t>:&lt;</a:t>
            </a:r>
            <a:r>
              <a:rPr lang="en-US" sz="1800" b="1" dirty="0" err="1"/>
              <a:t>br</a:t>
            </a:r>
            <a:r>
              <a:rPr lang="en-US" sz="1800" b="1" dirty="0"/>
              <a:t>&gt;</a:t>
            </a:r>
          </a:p>
          <a:p>
            <a:pPr>
              <a:lnSpc>
                <a:spcPct val="80000"/>
              </a:lnSpc>
              <a:buFont typeface="Wingdings" pitchFamily="2" charset="2"/>
              <a:buNone/>
            </a:pPr>
            <a:r>
              <a:rPr lang="en-US" sz="1800" b="1" dirty="0"/>
              <a:t>email:&lt;</a:t>
            </a:r>
            <a:r>
              <a:rPr lang="en-US" sz="1800" b="1" dirty="0" err="1"/>
              <a:t>br</a:t>
            </a:r>
            <a:r>
              <a:rPr lang="en-US" sz="1800" b="1" dirty="0"/>
              <a:t>&gt;</a:t>
            </a:r>
          </a:p>
          <a:p>
            <a:pPr>
              <a:lnSpc>
                <a:spcPct val="80000"/>
              </a:lnSpc>
              <a:buFont typeface="Wingdings" pitchFamily="2" charset="2"/>
              <a:buNone/>
            </a:pPr>
            <a:r>
              <a:rPr lang="en-US" sz="1800" b="1" dirty="0"/>
              <a:t>&lt;/body&gt;</a:t>
            </a:r>
          </a:p>
          <a:p>
            <a:pPr>
              <a:lnSpc>
                <a:spcPct val="80000"/>
              </a:lnSpc>
              <a:buFont typeface="Wingdings" pitchFamily="2" charset="2"/>
              <a:buNone/>
            </a:pPr>
            <a:r>
              <a:rPr lang="en-US" sz="1800" b="1" dirty="0"/>
              <a:t>&lt;/html&gt;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a:bodyPr>
          <a:lstStyle/>
          <a:p>
            <a:pPr algn="just"/>
            <a:r>
              <a:rPr lang="en-US" dirty="0"/>
              <a:t>JavaScript is a scripting language that was design to add programming functions into your standard HTML web pages.  </a:t>
            </a:r>
          </a:p>
          <a:p>
            <a:pPr algn="just"/>
            <a:r>
              <a:rPr lang="en-US" dirty="0"/>
              <a:t>It can help you to collect information regarding web visitors, setting up page counter and much more. </a:t>
            </a:r>
          </a:p>
          <a:p>
            <a:pPr algn="just"/>
            <a:r>
              <a:rPr lang="en-US" dirty="0"/>
              <a:t>JavaScript is a client-side scripting. </a:t>
            </a:r>
          </a:p>
          <a:p>
            <a:pPr algn="just"/>
            <a:r>
              <a:rPr lang="en-US" dirty="0"/>
              <a:t>It can be written either internally or externally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p:nvPr>
        </p:nvSpPr>
        <p:spPr/>
        <p:txBody>
          <a:bodyPr>
            <a:normAutofit fontScale="90000"/>
          </a:bodyPr>
          <a:lstStyle/>
          <a:p>
            <a:r>
              <a:rPr lang="en-US"/>
              <a:t>JavaScript: Example 3(Confirm)</a:t>
            </a:r>
          </a:p>
        </p:txBody>
      </p:sp>
      <p:sp>
        <p:nvSpPr>
          <p:cNvPr id="72707" name="Rectangle 3"/>
          <p:cNvSpPr>
            <a:spLocks noGrp="1" noChangeArrowheads="1"/>
          </p:cNvSpPr>
          <p:nvPr>
            <p:ph idx="1"/>
          </p:nvPr>
        </p:nvSpPr>
        <p:spPr>
          <a:xfrm>
            <a:off x="457200" y="1600200"/>
            <a:ext cx="7086600" cy="4953000"/>
          </a:xfrm>
        </p:spPr>
        <p:txBody>
          <a:bodyPr>
            <a:normAutofit/>
          </a:bodyPr>
          <a:lstStyle/>
          <a:p>
            <a:pPr>
              <a:lnSpc>
                <a:spcPct val="80000"/>
              </a:lnSpc>
              <a:buFont typeface="Wingdings" pitchFamily="2" charset="2"/>
              <a:buNone/>
            </a:pPr>
            <a:r>
              <a:rPr lang="en-US" sz="1400" b="1" dirty="0"/>
              <a:t>&lt;html&gt;</a:t>
            </a:r>
          </a:p>
          <a:p>
            <a:pPr>
              <a:lnSpc>
                <a:spcPct val="80000"/>
              </a:lnSpc>
              <a:buFont typeface="Wingdings" pitchFamily="2" charset="2"/>
              <a:buNone/>
            </a:pPr>
            <a:r>
              <a:rPr lang="en-US" sz="1400" b="1" dirty="0"/>
              <a:t>&lt;head&gt;&lt;title&gt;Confirm Box&lt;/title&gt;&lt;/head&gt;</a:t>
            </a:r>
          </a:p>
          <a:p>
            <a:pPr>
              <a:lnSpc>
                <a:spcPct val="80000"/>
              </a:lnSpc>
              <a:buFont typeface="Wingdings" pitchFamily="2" charset="2"/>
              <a:buNone/>
            </a:pPr>
            <a:r>
              <a:rPr lang="en-US" sz="1400" b="1" dirty="0"/>
              <a:t>&lt;body&gt;</a:t>
            </a:r>
          </a:p>
          <a:p>
            <a:pPr>
              <a:lnSpc>
                <a:spcPct val="80000"/>
              </a:lnSpc>
              <a:buFont typeface="Wingdings" pitchFamily="2" charset="2"/>
              <a:buNone/>
            </a:pPr>
            <a:r>
              <a:rPr lang="en-US" sz="1400" b="1" dirty="0"/>
              <a:t> </a:t>
            </a:r>
          </a:p>
          <a:p>
            <a:pPr>
              <a:lnSpc>
                <a:spcPct val="80000"/>
              </a:lnSpc>
              <a:buFont typeface="Wingdings" pitchFamily="2" charset="2"/>
              <a:buNone/>
            </a:pPr>
            <a:r>
              <a:rPr lang="en-US" sz="1400" b="1" dirty="0"/>
              <a:t>&lt;script type="text/</a:t>
            </a:r>
            <a:r>
              <a:rPr lang="en-US" sz="1400" b="1" dirty="0" err="1"/>
              <a:t>javascript</a:t>
            </a:r>
            <a:r>
              <a:rPr lang="en-US" sz="1400" b="1" dirty="0"/>
              <a:t>"&gt;</a:t>
            </a:r>
          </a:p>
          <a:p>
            <a:pPr>
              <a:lnSpc>
                <a:spcPct val="80000"/>
              </a:lnSpc>
              <a:buFont typeface="Wingdings" pitchFamily="2" charset="2"/>
              <a:buNone/>
            </a:pPr>
            <a:r>
              <a:rPr lang="en-US" sz="1400" b="1" dirty="0" err="1"/>
              <a:t>pengguna</a:t>
            </a:r>
            <a:r>
              <a:rPr lang="en-US" sz="1400" b="1" dirty="0"/>
              <a:t>=confirm("</a:t>
            </a:r>
            <a:r>
              <a:rPr lang="en-US" sz="1400" b="1" dirty="0" err="1"/>
              <a:t>Adakah</a:t>
            </a:r>
            <a:r>
              <a:rPr lang="en-US" sz="1400" b="1" dirty="0"/>
              <a:t> </a:t>
            </a:r>
            <a:r>
              <a:rPr lang="en-US" sz="1400" b="1" dirty="0" err="1"/>
              <a:t>anda</a:t>
            </a:r>
            <a:r>
              <a:rPr lang="en-US" sz="1400" b="1" dirty="0"/>
              <a:t> </a:t>
            </a:r>
            <a:r>
              <a:rPr lang="en-US" sz="1400" b="1" dirty="0" err="1"/>
              <a:t>Mahasiswa</a:t>
            </a:r>
            <a:r>
              <a:rPr lang="en-US" sz="1400" b="1" dirty="0"/>
              <a:t>/</a:t>
            </a:r>
            <a:r>
              <a:rPr lang="en-US" sz="1400" b="1" dirty="0" err="1"/>
              <a:t>i</a:t>
            </a:r>
            <a:r>
              <a:rPr lang="en-US" sz="1400" b="1" dirty="0"/>
              <a:t> IS110?");</a:t>
            </a:r>
          </a:p>
          <a:p>
            <a:pPr>
              <a:lnSpc>
                <a:spcPct val="80000"/>
              </a:lnSpc>
              <a:buFont typeface="Wingdings" pitchFamily="2" charset="2"/>
              <a:buNone/>
            </a:pPr>
            <a:endParaRPr lang="en-US" sz="1400" b="1" dirty="0"/>
          </a:p>
          <a:p>
            <a:pPr>
              <a:lnSpc>
                <a:spcPct val="80000"/>
              </a:lnSpc>
              <a:buFont typeface="Wingdings" pitchFamily="2" charset="2"/>
              <a:buNone/>
            </a:pPr>
            <a:r>
              <a:rPr lang="en-US" sz="1400" b="1" dirty="0"/>
              <a:t>if (</a:t>
            </a:r>
            <a:r>
              <a:rPr lang="en-US" sz="1400" b="1" dirty="0" err="1"/>
              <a:t>pengguna</a:t>
            </a:r>
            <a:r>
              <a:rPr lang="en-US" sz="1400" b="1" dirty="0"/>
              <a:t>==true)</a:t>
            </a:r>
          </a:p>
          <a:p>
            <a:pPr>
              <a:lnSpc>
                <a:spcPct val="80000"/>
              </a:lnSpc>
              <a:buFont typeface="Wingdings" pitchFamily="2" charset="2"/>
              <a:buNone/>
            </a:pPr>
            <a:r>
              <a:rPr lang="en-US" sz="1400" b="1" dirty="0"/>
              <a:t>{</a:t>
            </a:r>
          </a:p>
          <a:p>
            <a:pPr>
              <a:lnSpc>
                <a:spcPct val="80000"/>
              </a:lnSpc>
              <a:buFont typeface="Wingdings" pitchFamily="2" charset="2"/>
              <a:buNone/>
            </a:pPr>
            <a:r>
              <a:rPr lang="en-US" sz="1400" b="1" dirty="0" err="1"/>
              <a:t>document.write</a:t>
            </a:r>
            <a:r>
              <a:rPr lang="en-US" sz="1400" b="1" dirty="0"/>
              <a:t> ("</a:t>
            </a:r>
            <a:r>
              <a:rPr lang="en-US" sz="1400" b="1" dirty="0" err="1"/>
              <a:t>Selamat</a:t>
            </a:r>
            <a:r>
              <a:rPr lang="en-US" sz="1400" b="1" dirty="0"/>
              <a:t> </a:t>
            </a:r>
            <a:r>
              <a:rPr lang="en-US" sz="1400" b="1" dirty="0" err="1"/>
              <a:t>datang</a:t>
            </a:r>
            <a:r>
              <a:rPr lang="en-US" sz="1400" b="1" dirty="0"/>
              <a:t> </a:t>
            </a:r>
            <a:r>
              <a:rPr lang="en-US" sz="1400" b="1" dirty="0" err="1"/>
              <a:t>ke</a:t>
            </a:r>
            <a:r>
              <a:rPr lang="en-US" sz="1400" b="1" dirty="0"/>
              <a:t> Website &lt;a </a:t>
            </a:r>
            <a:r>
              <a:rPr lang="en-US" sz="1400" b="1" dirty="0" err="1"/>
              <a:t>href</a:t>
            </a:r>
            <a:r>
              <a:rPr lang="en-US" sz="1400" b="1" dirty="0"/>
              <a:t>='http://is110.official.ws'&gt;Image&lt;/a&gt;");</a:t>
            </a:r>
          </a:p>
          <a:p>
            <a:pPr>
              <a:lnSpc>
                <a:spcPct val="80000"/>
              </a:lnSpc>
              <a:buFont typeface="Wingdings" pitchFamily="2" charset="2"/>
              <a:buNone/>
            </a:pPr>
            <a:r>
              <a:rPr lang="en-US" sz="1400" b="1" dirty="0"/>
              <a:t>}</a:t>
            </a:r>
          </a:p>
          <a:p>
            <a:pPr>
              <a:lnSpc>
                <a:spcPct val="80000"/>
              </a:lnSpc>
              <a:buFont typeface="Wingdings" pitchFamily="2" charset="2"/>
              <a:buNone/>
            </a:pPr>
            <a:r>
              <a:rPr lang="en-US" sz="1400" b="1" dirty="0"/>
              <a:t>else</a:t>
            </a:r>
          </a:p>
          <a:p>
            <a:pPr>
              <a:lnSpc>
                <a:spcPct val="80000"/>
              </a:lnSpc>
              <a:buFont typeface="Wingdings" pitchFamily="2" charset="2"/>
              <a:buNone/>
            </a:pPr>
            <a:r>
              <a:rPr lang="en-US" sz="1400" b="1" dirty="0"/>
              <a:t>{</a:t>
            </a:r>
          </a:p>
          <a:p>
            <a:pPr>
              <a:lnSpc>
                <a:spcPct val="80000"/>
              </a:lnSpc>
              <a:buFont typeface="Wingdings" pitchFamily="2" charset="2"/>
              <a:buNone/>
            </a:pPr>
            <a:r>
              <a:rPr lang="en-US" sz="1400" b="1" dirty="0" err="1"/>
              <a:t>document.write</a:t>
            </a:r>
            <a:r>
              <a:rPr lang="en-US" sz="1400" b="1" dirty="0"/>
              <a:t> ("</a:t>
            </a:r>
            <a:r>
              <a:rPr lang="en-US" sz="1400" b="1" dirty="0" err="1"/>
              <a:t>Maaf</a:t>
            </a:r>
            <a:r>
              <a:rPr lang="en-US" sz="1400" b="1" dirty="0"/>
              <a:t>, website </a:t>
            </a:r>
            <a:r>
              <a:rPr lang="en-US" sz="1400" b="1" dirty="0" err="1"/>
              <a:t>ini</a:t>
            </a:r>
            <a:r>
              <a:rPr lang="en-US" sz="1400" b="1" dirty="0"/>
              <a:t> </a:t>
            </a:r>
            <a:r>
              <a:rPr lang="en-US" sz="1400" b="1" dirty="0" err="1"/>
              <a:t>hanya</a:t>
            </a:r>
            <a:r>
              <a:rPr lang="en-US" sz="1400" b="1" dirty="0"/>
              <a:t> </a:t>
            </a:r>
            <a:r>
              <a:rPr lang="en-US" sz="1400" b="1" dirty="0" err="1"/>
              <a:t>untuk</a:t>
            </a:r>
            <a:r>
              <a:rPr lang="en-US" sz="1400" b="1" dirty="0"/>
              <a:t> student IS110 </a:t>
            </a:r>
            <a:r>
              <a:rPr lang="en-US" sz="1400" b="1" dirty="0" err="1"/>
              <a:t>sahaja</a:t>
            </a:r>
            <a:r>
              <a:rPr lang="en-US" sz="1400" b="1" dirty="0"/>
              <a:t>");</a:t>
            </a:r>
          </a:p>
          <a:p>
            <a:pPr>
              <a:lnSpc>
                <a:spcPct val="80000"/>
              </a:lnSpc>
              <a:buFont typeface="Wingdings" pitchFamily="2" charset="2"/>
              <a:buNone/>
            </a:pPr>
            <a:r>
              <a:rPr lang="en-US" sz="1400" b="1" dirty="0"/>
              <a:t>}</a:t>
            </a:r>
          </a:p>
          <a:p>
            <a:pPr>
              <a:lnSpc>
                <a:spcPct val="80000"/>
              </a:lnSpc>
              <a:buFont typeface="Wingdings" pitchFamily="2" charset="2"/>
              <a:buNone/>
            </a:pPr>
            <a:endParaRPr lang="en-US" sz="1400" b="1" dirty="0"/>
          </a:p>
          <a:p>
            <a:pPr>
              <a:lnSpc>
                <a:spcPct val="80000"/>
              </a:lnSpc>
              <a:buFont typeface="Wingdings" pitchFamily="2" charset="2"/>
              <a:buNone/>
            </a:pPr>
            <a:r>
              <a:rPr lang="en-US" sz="1400" b="1" dirty="0"/>
              <a:t>&lt;/script&gt;</a:t>
            </a:r>
          </a:p>
          <a:p>
            <a:pPr>
              <a:lnSpc>
                <a:spcPct val="80000"/>
              </a:lnSpc>
              <a:buFont typeface="Wingdings" pitchFamily="2" charset="2"/>
              <a:buNone/>
            </a:pPr>
            <a:r>
              <a:rPr lang="en-US" sz="1400" b="1" dirty="0"/>
              <a:t>&lt;/body&gt;</a:t>
            </a:r>
          </a:p>
          <a:p>
            <a:pPr>
              <a:lnSpc>
                <a:spcPct val="80000"/>
              </a:lnSpc>
              <a:buFont typeface="Wingdings" pitchFamily="2" charset="2"/>
              <a:buNone/>
            </a:pPr>
            <a:r>
              <a:rPr lang="en-US" sz="1400" b="1" dirty="0"/>
              <a:t>&lt;/html&gt;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 Taste Of </a:t>
            </a:r>
            <a:r>
              <a:rPr lang="en-US" b="1" dirty="0" err="1"/>
              <a:t>Javascript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Many of the most popular effects created on Web pages these days have little or nothing to do with HTML and everything to do with </a:t>
            </a:r>
            <a:r>
              <a:rPr lang="en-US" i="1" dirty="0"/>
              <a:t>JavaScript</a:t>
            </a:r>
            <a:r>
              <a:rPr lang="en-US" dirty="0"/>
              <a:t>, a scripting language originally developed by Netscape Communications and now supported by all major browsers. </a:t>
            </a:r>
          </a:p>
          <a:p>
            <a:pPr algn="just"/>
            <a:r>
              <a:rPr lang="en-US" dirty="0"/>
              <a:t>This topic will discuss a sampler of very simple scripts. </a:t>
            </a:r>
          </a:p>
          <a:p>
            <a:pPr algn="just"/>
            <a:r>
              <a:rPr lang="en-US" dirty="0"/>
              <a:t>Hopefully, they will give you the beginning of an idea of what you can do with JavaScript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Adding the Current Date and Time</a:t>
            </a:r>
            <a:endParaRPr lang="en-US" dirty="0"/>
          </a:p>
        </p:txBody>
      </p:sp>
      <p:sp>
        <p:nvSpPr>
          <p:cNvPr id="3" name="Content Placeholder 2"/>
          <p:cNvSpPr>
            <a:spLocks noGrp="1"/>
          </p:cNvSpPr>
          <p:nvPr>
            <p:ph idx="1"/>
          </p:nvPr>
        </p:nvSpPr>
        <p:spPr/>
        <p:txBody>
          <a:bodyPr/>
          <a:lstStyle/>
          <a:p>
            <a:pPr algn="just"/>
            <a:r>
              <a:rPr lang="en-MY" dirty="0"/>
              <a:t>Nothing makes your page seem more current than adding the date and the time. </a:t>
            </a:r>
          </a:p>
          <a:p>
            <a:pPr algn="just"/>
            <a:r>
              <a:rPr lang="en-MY" dirty="0"/>
              <a:t>While they're a bit more complicated to format in a particular way, just adding them is not difficult at all. </a:t>
            </a:r>
          </a:p>
          <a:p>
            <a:pPr algn="just"/>
            <a:r>
              <a:rPr lang="en-MY" dirty="0"/>
              <a:t>To add the current date and time to your page:</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l="30625" t="36719" r="26875" b="31250"/>
          <a:stretch>
            <a:fillRect/>
          </a:stretch>
        </p:blipFill>
        <p:spPr bwMode="auto">
          <a:xfrm>
            <a:off x="152399" y="152400"/>
            <a:ext cx="7456449" cy="4495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a:t>Setting a New Window's Size</a:t>
            </a:r>
            <a:endParaRPr lang="en-US" dirty="0"/>
          </a:p>
        </p:txBody>
      </p:sp>
      <p:sp>
        <p:nvSpPr>
          <p:cNvPr id="3" name="Content Placeholder 2"/>
          <p:cNvSpPr>
            <a:spLocks noGrp="1"/>
          </p:cNvSpPr>
          <p:nvPr>
            <p:ph idx="1"/>
          </p:nvPr>
        </p:nvSpPr>
        <p:spPr/>
        <p:txBody>
          <a:bodyPr/>
          <a:lstStyle/>
          <a:p>
            <a:pPr algn="just"/>
            <a:r>
              <a:rPr lang="en-MY" dirty="0"/>
              <a:t>Previously you have learned how to open a link in a new window. </a:t>
            </a:r>
          </a:p>
          <a:p>
            <a:pPr algn="just"/>
            <a:r>
              <a:rPr lang="en-MY" dirty="0"/>
              <a:t>JavaScript lets you control how big that window should be.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a:t>To set the size of a new window:</a:t>
            </a:r>
            <a:endParaRPr lang="en-US" dirty="0"/>
          </a:p>
        </p:txBody>
      </p:sp>
      <p:sp>
        <p:nvSpPr>
          <p:cNvPr id="3" name="Content Placeholder 2"/>
          <p:cNvSpPr>
            <a:spLocks noGrp="1"/>
          </p:cNvSpPr>
          <p:nvPr>
            <p:ph idx="1"/>
          </p:nvPr>
        </p:nvSpPr>
        <p:spPr/>
        <p:txBody>
          <a:bodyPr>
            <a:normAutofit fontScale="62500" lnSpcReduction="20000"/>
          </a:bodyPr>
          <a:lstStyle/>
          <a:p>
            <a:pPr marL="514350" lvl="0" indent="-514350">
              <a:buFont typeface="+mj-lt"/>
              <a:buAutoNum type="arabicPeriod"/>
            </a:pPr>
            <a:r>
              <a:rPr lang="en-MY" dirty="0"/>
              <a:t>Type </a:t>
            </a:r>
            <a:r>
              <a:rPr lang="en-MY" b="1" dirty="0"/>
              <a:t>&lt;a </a:t>
            </a:r>
            <a:r>
              <a:rPr lang="en-MY" b="1" dirty="0" err="1"/>
              <a:t>href</a:t>
            </a:r>
            <a:r>
              <a:rPr lang="en-MY" b="1" dirty="0"/>
              <a:t>="</a:t>
            </a:r>
            <a:r>
              <a:rPr lang="en-MY" b="1" dirty="0" err="1"/>
              <a:t>javascript:location</a:t>
            </a:r>
            <a:r>
              <a:rPr lang="en-MY" b="1" dirty="0"/>
              <a:t>='current.html';</a:t>
            </a:r>
            <a:r>
              <a:rPr lang="en-MY" dirty="0"/>
              <a:t>, where </a:t>
            </a:r>
            <a:r>
              <a:rPr lang="en-MY" i="1" dirty="0"/>
              <a:t>current.html</a:t>
            </a:r>
            <a:r>
              <a:rPr lang="en-MY" dirty="0"/>
              <a:t> is the URL of the page that contains the link.</a:t>
            </a:r>
            <a:endParaRPr lang="en-US" dirty="0"/>
          </a:p>
          <a:p>
            <a:pPr marL="514350" lvl="0" indent="-514350">
              <a:buFont typeface="+mj-lt"/>
              <a:buAutoNum type="arabicPeriod"/>
            </a:pPr>
            <a:r>
              <a:rPr lang="en-MY" dirty="0"/>
              <a:t>Type </a:t>
            </a:r>
            <a:r>
              <a:rPr lang="en-MY" b="1" dirty="0" err="1"/>
              <a:t>window.open</a:t>
            </a:r>
            <a:r>
              <a:rPr lang="en-MY" b="1" dirty="0"/>
              <a:t>('nextpage.html'</a:t>
            </a:r>
            <a:r>
              <a:rPr lang="en-MY" dirty="0"/>
              <a:t>, where </a:t>
            </a:r>
            <a:r>
              <a:rPr lang="en-MY" i="1" dirty="0"/>
              <a:t>nextpage.html</a:t>
            </a:r>
            <a:r>
              <a:rPr lang="en-MY" dirty="0"/>
              <a:t> is the URL of the page to be opened in the new window.</a:t>
            </a:r>
            <a:endParaRPr lang="en-US" dirty="0"/>
          </a:p>
          <a:p>
            <a:pPr marL="514350" lvl="0" indent="-514350">
              <a:buFont typeface="+mj-lt"/>
              <a:buAutoNum type="arabicPeriod"/>
            </a:pPr>
            <a:r>
              <a:rPr lang="en-MY" dirty="0"/>
              <a:t>Type </a:t>
            </a:r>
            <a:r>
              <a:rPr lang="en-MY" b="1" dirty="0"/>
              <a:t>'label'</a:t>
            </a:r>
            <a:r>
              <a:rPr lang="en-MY" dirty="0"/>
              <a:t>, where </a:t>
            </a:r>
            <a:r>
              <a:rPr lang="en-MY" i="1" dirty="0"/>
              <a:t>label</a:t>
            </a:r>
            <a:r>
              <a:rPr lang="en-MY" dirty="0"/>
              <a:t> is the name of the new window.</a:t>
            </a:r>
            <a:endParaRPr lang="en-US" dirty="0"/>
          </a:p>
          <a:p>
            <a:pPr marL="514350" lvl="0" indent="-514350">
              <a:buFont typeface="+mj-lt"/>
              <a:buAutoNum type="arabicPeriod"/>
            </a:pPr>
            <a:r>
              <a:rPr lang="en-MY" dirty="0"/>
              <a:t>Type </a:t>
            </a:r>
            <a:r>
              <a:rPr lang="en-MY" b="1" dirty="0"/>
              <a:t>'height=</a:t>
            </a:r>
            <a:r>
              <a:rPr lang="en-MY" b="1" dirty="0" err="1"/>
              <a:t>h,width</a:t>
            </a:r>
            <a:r>
              <a:rPr lang="en-MY" b="1" dirty="0"/>
              <a:t>=w</a:t>
            </a:r>
            <a:r>
              <a:rPr lang="en-MY" dirty="0"/>
              <a:t>, where </a:t>
            </a:r>
            <a:r>
              <a:rPr lang="en-MY" i="1" dirty="0"/>
              <a:t>h</a:t>
            </a:r>
            <a:r>
              <a:rPr lang="en-MY" dirty="0"/>
              <a:t> and </a:t>
            </a:r>
            <a:r>
              <a:rPr lang="en-MY" i="1" dirty="0"/>
              <a:t>w</a:t>
            </a:r>
            <a:r>
              <a:rPr lang="en-MY" dirty="0"/>
              <a:t> are the desired height and width for the new window. (No spaces!)</a:t>
            </a:r>
            <a:endParaRPr lang="en-US" dirty="0"/>
          </a:p>
          <a:p>
            <a:pPr marL="514350" lvl="0" indent="-514350">
              <a:buFont typeface="+mj-lt"/>
              <a:buAutoNum type="arabicPeriod"/>
            </a:pPr>
            <a:r>
              <a:rPr lang="en-MY" dirty="0"/>
              <a:t>If desired, type </a:t>
            </a:r>
            <a:r>
              <a:rPr lang="en-MY" b="1" dirty="0"/>
              <a:t>,chrome=yes</a:t>
            </a:r>
            <a:r>
              <a:rPr lang="en-MY" dirty="0"/>
              <a:t>, where </a:t>
            </a:r>
            <a:r>
              <a:rPr lang="en-MY" i="1" dirty="0"/>
              <a:t>chrome</a:t>
            </a:r>
            <a:r>
              <a:rPr lang="en-MY" dirty="0"/>
              <a:t> is scrollbars, toolbar, status, </a:t>
            </a:r>
            <a:r>
              <a:rPr lang="en-MY" dirty="0" err="1"/>
              <a:t>menubar</a:t>
            </a:r>
            <a:r>
              <a:rPr lang="en-MY" dirty="0"/>
              <a:t>, location, or resizable.</a:t>
            </a:r>
            <a:endParaRPr lang="en-US" dirty="0"/>
          </a:p>
          <a:p>
            <a:pPr marL="514350" lvl="0" indent="-514350">
              <a:buFont typeface="+mj-lt"/>
              <a:buAutoNum type="arabicPeriod"/>
            </a:pPr>
            <a:r>
              <a:rPr lang="en-MY" dirty="0"/>
              <a:t>If desired, type a, (comma) and repeat step 5 as desired. Each window part should be separated from the previous one with a comma but no spaces.</a:t>
            </a:r>
            <a:endParaRPr lang="en-US" dirty="0"/>
          </a:p>
          <a:p>
            <a:pPr marL="514350" lvl="0" indent="-514350">
              <a:buFont typeface="+mj-lt"/>
              <a:buAutoNum type="arabicPeriod"/>
            </a:pPr>
            <a:r>
              <a:rPr lang="en-MY" dirty="0"/>
              <a:t>Type </a:t>
            </a:r>
            <a:r>
              <a:rPr lang="en-MY" b="1" dirty="0"/>
              <a:t>'</a:t>
            </a:r>
            <a:r>
              <a:rPr lang="en-MY" dirty="0"/>
              <a:t> (a straight apostrophe)whether or not you've set the window parts.</a:t>
            </a:r>
            <a:endParaRPr lang="en-US" dirty="0"/>
          </a:p>
          <a:p>
            <a:pPr marL="514350" lvl="0" indent="-514350">
              <a:buFont typeface="+mj-lt"/>
              <a:buAutoNum type="arabicPeriod"/>
            </a:pPr>
            <a:r>
              <a:rPr lang="en-MY" dirty="0"/>
              <a:t>Type </a:t>
            </a:r>
            <a:r>
              <a:rPr lang="en-MY" b="1" dirty="0"/>
              <a:t>)"</a:t>
            </a:r>
            <a:r>
              <a:rPr lang="en-MY" dirty="0"/>
              <a:t> to finish the JavaScript code.</a:t>
            </a:r>
            <a:endParaRPr lang="en-US" dirty="0"/>
          </a:p>
          <a:p>
            <a:pPr marL="514350" lvl="0" indent="-514350">
              <a:buFont typeface="+mj-lt"/>
              <a:buAutoNum type="arabicPeriod"/>
            </a:pPr>
            <a:r>
              <a:rPr lang="en-MY" dirty="0"/>
              <a:t>Type </a:t>
            </a:r>
            <a:r>
              <a:rPr lang="en-MY" b="1" dirty="0"/>
              <a:t>&gt;clickable text&lt;/a&gt;</a:t>
            </a:r>
            <a:r>
              <a:rPr lang="en-MY" dirty="0"/>
              <a:t>.</a:t>
            </a:r>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l="31875" t="22656" r="27500" b="49219"/>
          <a:stretch>
            <a:fillRect/>
          </a:stretch>
        </p:blipFill>
        <p:spPr bwMode="auto">
          <a:xfrm>
            <a:off x="152399" y="228600"/>
            <a:ext cx="7291917" cy="40386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Changing an Image When a Visitor Points</a:t>
            </a:r>
            <a:endParaRPr lang="en-US" dirty="0"/>
          </a:p>
        </p:txBody>
      </p:sp>
      <p:sp>
        <p:nvSpPr>
          <p:cNvPr id="3" name="Content Placeholder 2"/>
          <p:cNvSpPr>
            <a:spLocks noGrp="1"/>
          </p:cNvSpPr>
          <p:nvPr>
            <p:ph idx="1"/>
          </p:nvPr>
        </p:nvSpPr>
        <p:spPr/>
        <p:txBody>
          <a:bodyPr/>
          <a:lstStyle/>
          <a:p>
            <a:pPr algn="just"/>
            <a:r>
              <a:rPr lang="en-MY" dirty="0"/>
              <a:t>You can make an image change when the visitor points at it. </a:t>
            </a:r>
          </a:p>
          <a:p>
            <a:pPr algn="just"/>
            <a:r>
              <a:rPr lang="en-MY" dirty="0"/>
              <a:t>This is commonly called a "rollover". To change an image when the visitor points at it:</a:t>
            </a: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l="30625" t="31250" r="27500" b="41406"/>
          <a:stretch>
            <a:fillRect/>
          </a:stretch>
        </p:blipFill>
        <p:spPr bwMode="auto">
          <a:xfrm>
            <a:off x="76199" y="152400"/>
            <a:ext cx="7439297" cy="3886200"/>
          </a:xfrm>
          <a:prstGeom prst="rect">
            <a:avLst/>
          </a:prstGeom>
          <a:noFill/>
          <a:ln w="9525">
            <a:noFill/>
            <a:miter lim="800000"/>
            <a:headEnd/>
            <a:tailEnd/>
          </a:ln>
          <a:effectLst/>
        </p:spPr>
      </p:pic>
      <p:pic>
        <p:nvPicPr>
          <p:cNvPr id="35843" name="195131084202" descr="http://www.yaldex.com/html_tutorial_3/images/rollover_bef.jpg"/>
          <p:cNvPicPr>
            <a:picLocks noChangeAspect="1" noChangeArrowheads="1"/>
          </p:cNvPicPr>
          <p:nvPr/>
        </p:nvPicPr>
        <p:blipFill>
          <a:blip r:embed="rId3" cstate="print"/>
          <a:srcRect/>
          <a:stretch>
            <a:fillRect/>
          </a:stretch>
        </p:blipFill>
        <p:spPr bwMode="auto">
          <a:xfrm>
            <a:off x="96837" y="4114800"/>
            <a:ext cx="2722563" cy="1722438"/>
          </a:xfrm>
          <a:prstGeom prst="rect">
            <a:avLst/>
          </a:prstGeom>
          <a:noFill/>
          <a:ln w="9525">
            <a:noFill/>
            <a:miter lim="800000"/>
            <a:headEnd/>
            <a:tailEnd/>
          </a:ln>
        </p:spPr>
      </p:pic>
      <p:pic>
        <p:nvPicPr>
          <p:cNvPr id="35844" name="195131084202" descr="http://www.yaldex.com/html_tutorial_3/images/rollover_aft.jpg"/>
          <p:cNvPicPr>
            <a:picLocks noChangeAspect="1" noChangeArrowheads="1"/>
          </p:cNvPicPr>
          <p:nvPr/>
        </p:nvPicPr>
        <p:blipFill>
          <a:blip r:embed="rId4" cstate="print"/>
          <a:srcRect/>
          <a:stretch>
            <a:fillRect/>
          </a:stretch>
        </p:blipFill>
        <p:spPr bwMode="auto">
          <a:xfrm>
            <a:off x="1849437" y="4800600"/>
            <a:ext cx="2722563" cy="1711325"/>
          </a:xfrm>
          <a:prstGeom prst="rect">
            <a:avLst/>
          </a:prstGeom>
          <a:noFill/>
          <a:ln w="9525">
            <a:noFill/>
            <a:miter lim="800000"/>
            <a:headEnd/>
            <a:tailEnd/>
          </a:ln>
        </p:spPr>
      </p:pic>
      <p:pic>
        <p:nvPicPr>
          <p:cNvPr id="35845" name="195131084202" descr="http://www.yaldex.com/html_tutorial_3/images/rollover_aft2.jpg"/>
          <p:cNvPicPr>
            <a:picLocks noChangeAspect="1" noChangeArrowheads="1"/>
          </p:cNvPicPr>
          <p:nvPr/>
        </p:nvPicPr>
        <p:blipFill>
          <a:blip r:embed="rId5" cstate="print"/>
          <a:srcRect/>
          <a:stretch>
            <a:fillRect/>
          </a:stretch>
        </p:blipFill>
        <p:spPr bwMode="auto">
          <a:xfrm>
            <a:off x="4189412" y="4191000"/>
            <a:ext cx="3125788" cy="19780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Changing a Link’s Status Label</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MY" b="1" dirty="0"/>
              <a:t>&lt;html&gt;&lt;head&gt;</a:t>
            </a:r>
            <a:endParaRPr lang="en-US" dirty="0"/>
          </a:p>
          <a:p>
            <a:pPr>
              <a:buNone/>
            </a:pPr>
            <a:r>
              <a:rPr lang="en-MY" b="1" dirty="0"/>
              <a:t>&lt;title&gt;Link Status&lt;/title&gt;</a:t>
            </a:r>
            <a:endParaRPr lang="en-US" dirty="0"/>
          </a:p>
          <a:p>
            <a:pPr>
              <a:buNone/>
            </a:pPr>
            <a:r>
              <a:rPr lang="en-MY" b="1" dirty="0"/>
              <a:t>&lt;/head&gt;</a:t>
            </a:r>
            <a:endParaRPr lang="en-US" dirty="0"/>
          </a:p>
          <a:p>
            <a:pPr>
              <a:buNone/>
            </a:pPr>
            <a:r>
              <a:rPr lang="en-MY" b="1" dirty="0"/>
              <a:t>&lt;body&gt;</a:t>
            </a:r>
            <a:endParaRPr lang="en-US" dirty="0"/>
          </a:p>
          <a:p>
            <a:pPr>
              <a:buNone/>
            </a:pPr>
            <a:r>
              <a:rPr lang="en-MY" b="1" dirty="0"/>
              <a:t>&lt;</a:t>
            </a:r>
            <a:r>
              <a:rPr lang="en-MY" b="1" dirty="0" err="1"/>
              <a:t>img</a:t>
            </a:r>
            <a:r>
              <a:rPr lang="en-MY" b="1" dirty="0"/>
              <a:t> </a:t>
            </a:r>
            <a:r>
              <a:rPr lang="en-MY" b="1" dirty="0" err="1"/>
              <a:t>src</a:t>
            </a:r>
            <a:r>
              <a:rPr lang="en-MY" b="1" dirty="0"/>
              <a:t>="a.gif" alt="Big Bang Theory" align="left" width="384" height="256" border="0" </a:t>
            </a:r>
            <a:r>
              <a:rPr lang="en-MY" b="1" dirty="0" err="1"/>
              <a:t>hspace</a:t>
            </a:r>
            <a:r>
              <a:rPr lang="en-MY" b="1" dirty="0"/>
              <a:t>="5" </a:t>
            </a:r>
            <a:r>
              <a:rPr lang="en-MY" b="1" dirty="0" err="1"/>
              <a:t>vspace</a:t>
            </a:r>
            <a:r>
              <a:rPr lang="en-MY" b="1" dirty="0"/>
              <a:t>="0" </a:t>
            </a:r>
            <a:r>
              <a:rPr lang="en-MY" b="1" dirty="0" err="1"/>
              <a:t>onmouseover</a:t>
            </a:r>
            <a:r>
              <a:rPr lang="en-MY" b="1" dirty="0"/>
              <a:t>="</a:t>
            </a:r>
            <a:r>
              <a:rPr lang="en-MY" b="1" dirty="0" err="1"/>
              <a:t>window.status</a:t>
            </a:r>
            <a:r>
              <a:rPr lang="en-MY" b="1" dirty="0"/>
              <a:t>='Sun to earth'; return true" </a:t>
            </a:r>
            <a:r>
              <a:rPr lang="en-MY" b="1" dirty="0" err="1"/>
              <a:t>onmouseout</a:t>
            </a:r>
            <a:r>
              <a:rPr lang="en-MY" b="1" dirty="0"/>
              <a:t>="</a:t>
            </a:r>
            <a:r>
              <a:rPr lang="en-MY" b="1" dirty="0" err="1"/>
              <a:t>window.status</a:t>
            </a:r>
            <a:r>
              <a:rPr lang="en-MY" b="1" dirty="0"/>
              <a:t>='Testing'; return true" /&gt; </a:t>
            </a:r>
            <a:endParaRPr lang="en-US" dirty="0"/>
          </a:p>
          <a:p>
            <a:pPr>
              <a:buNone/>
            </a:pPr>
            <a:r>
              <a:rPr lang="en-MY" b="1" dirty="0"/>
              <a:t>&lt;/body&gt;</a:t>
            </a:r>
            <a:endParaRPr lang="en-US" dirty="0"/>
          </a:p>
          <a:p>
            <a:pPr>
              <a:buNone/>
            </a:pPr>
            <a:r>
              <a:rPr lang="en-US" b="1" dirty="0"/>
              <a:t>&lt;/html&gt;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functions of JavaScript are:</a:t>
            </a:r>
          </a:p>
        </p:txBody>
      </p:sp>
      <p:sp>
        <p:nvSpPr>
          <p:cNvPr id="3" name="Content Placeholder 2"/>
          <p:cNvSpPr>
            <a:spLocks noGrp="1"/>
          </p:cNvSpPr>
          <p:nvPr>
            <p:ph idx="1"/>
          </p:nvPr>
        </p:nvSpPr>
        <p:spPr>
          <a:xfrm>
            <a:off x="457200" y="1600200"/>
            <a:ext cx="7086600" cy="5105400"/>
          </a:xfrm>
        </p:spPr>
        <p:txBody>
          <a:bodyPr>
            <a:normAutofit fontScale="62500" lnSpcReduction="20000"/>
          </a:bodyPr>
          <a:lstStyle/>
          <a:p>
            <a:pPr lvl="0" algn="just"/>
            <a:r>
              <a:rPr lang="en-US" b="1" dirty="0"/>
              <a:t>Browser Detection</a:t>
            </a:r>
            <a:endParaRPr lang="en-US" sz="2800" dirty="0"/>
          </a:p>
          <a:p>
            <a:pPr lvl="1" algn="just"/>
            <a:r>
              <a:rPr lang="en-US" dirty="0"/>
              <a:t>You can use JavaScript to detect the type of browser used by a visitor at your page. Some web pages work well under certain kind of browsers</a:t>
            </a:r>
            <a:r>
              <a:rPr lang="en-US" b="1" dirty="0"/>
              <a:t> </a:t>
            </a:r>
            <a:endParaRPr lang="en-US" sz="2400" dirty="0"/>
          </a:p>
          <a:p>
            <a:pPr lvl="0" algn="just"/>
            <a:r>
              <a:rPr lang="en-US" b="1" dirty="0"/>
              <a:t>Cookies </a:t>
            </a:r>
            <a:endParaRPr lang="en-US" sz="2800" dirty="0"/>
          </a:p>
          <a:p>
            <a:pPr lvl="1" algn="just"/>
            <a:r>
              <a:rPr lang="en-US" dirty="0"/>
              <a:t>Cookies are essential in any programming code because it can be used as an indicator for a certain record and to store information on the visitor's computer.  The value of the cookies can be anything, from username to time, date, personal id and etc.</a:t>
            </a:r>
            <a:endParaRPr lang="en-US" sz="2800" dirty="0"/>
          </a:p>
          <a:p>
            <a:pPr lvl="0" algn="just"/>
            <a:r>
              <a:rPr lang="en-US" b="1" dirty="0"/>
              <a:t>Control Browsers </a:t>
            </a:r>
            <a:endParaRPr lang="en-US" sz="2800" dirty="0"/>
          </a:p>
          <a:p>
            <a:pPr lvl="1" algn="just"/>
            <a:r>
              <a:rPr lang="en-US" dirty="0"/>
              <a:t>JavaScript can be used to open pages in customized windows, where you can specify if the browser's buttons, menu line, status line or whatever should be present.</a:t>
            </a:r>
            <a:r>
              <a:rPr lang="en-US" b="1" dirty="0"/>
              <a:t> </a:t>
            </a:r>
            <a:endParaRPr lang="en-US" sz="2400" dirty="0"/>
          </a:p>
          <a:p>
            <a:pPr lvl="0" algn="just"/>
            <a:r>
              <a:rPr lang="en-US" b="1" dirty="0"/>
              <a:t>Validate Forms </a:t>
            </a:r>
            <a:endParaRPr lang="en-US" sz="2800" dirty="0"/>
          </a:p>
          <a:p>
            <a:pPr lvl="1" algn="just"/>
            <a:r>
              <a:rPr lang="en-US" dirty="0"/>
              <a:t>Each form must be validate before it can be processed, in order to prevent visitors from entering empty or wrong character in the form.  An example would be validating the entered email address to see if it has a @ in it, since if not, it's not a valid address.</a:t>
            </a:r>
            <a:endParaRPr lang="en-US" sz="2400"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a:t>Changing Multiple Frames with One Link</a:t>
            </a:r>
            <a:endParaRPr lang="en-US" dirty="0"/>
          </a:p>
        </p:txBody>
      </p:sp>
      <p:sp>
        <p:nvSpPr>
          <p:cNvPr id="3" name="Content Placeholder 2"/>
          <p:cNvSpPr>
            <a:spLocks noGrp="1"/>
          </p:cNvSpPr>
          <p:nvPr>
            <p:ph idx="1"/>
          </p:nvPr>
        </p:nvSpPr>
        <p:spPr>
          <a:xfrm>
            <a:off x="457200" y="1600200"/>
            <a:ext cx="7086600" cy="5105400"/>
          </a:xfrm>
        </p:spPr>
        <p:txBody>
          <a:bodyPr>
            <a:normAutofit fontScale="55000" lnSpcReduction="20000"/>
          </a:bodyPr>
          <a:lstStyle/>
          <a:p>
            <a:pPr>
              <a:buNone/>
            </a:pPr>
            <a:r>
              <a:rPr lang="en-US" dirty="0"/>
              <a:t>&lt;!DOCTYPE html PUBLIC "-//W3C//DTD XHTML 1.0 Transitional//EN"</a:t>
            </a:r>
          </a:p>
          <a:p>
            <a:pPr>
              <a:buNone/>
            </a:pPr>
            <a:r>
              <a:rPr lang="en-US" dirty="0"/>
              <a:t>    "http://www.w3.org/TR/xhtml1/DTD/xhtml1-transitional.dtd"&gt;</a:t>
            </a:r>
          </a:p>
          <a:p>
            <a:pPr>
              <a:buNone/>
            </a:pPr>
            <a:r>
              <a:rPr lang="en-US" dirty="0"/>
              <a:t>&lt;html </a:t>
            </a:r>
            <a:r>
              <a:rPr lang="en-US" dirty="0" err="1"/>
              <a:t>xmlns</a:t>
            </a:r>
            <a:r>
              <a:rPr lang="en-US" dirty="0"/>
              <a:t>="http://www.w3.org/1999/xhtml"&gt;</a:t>
            </a:r>
          </a:p>
          <a:p>
            <a:pPr>
              <a:buNone/>
            </a:pPr>
            <a:r>
              <a:rPr lang="en-US" dirty="0"/>
              <a:t>&lt;head&gt;</a:t>
            </a:r>
          </a:p>
          <a:p>
            <a:pPr>
              <a:buNone/>
            </a:pPr>
            <a:r>
              <a:rPr lang="en-US" dirty="0"/>
              <a:t>&lt;meta http-equiv="content-type" content="text/html; </a:t>
            </a:r>
            <a:r>
              <a:rPr lang="en-US" dirty="0" err="1"/>
              <a:t>charset</a:t>
            </a:r>
            <a:r>
              <a:rPr lang="en-US" dirty="0"/>
              <a:t>=iso-8859-1" /&gt;</a:t>
            </a:r>
          </a:p>
          <a:p>
            <a:pPr>
              <a:buNone/>
            </a:pPr>
            <a:r>
              <a:rPr lang="en-US" dirty="0"/>
              <a:t>&lt;meta http-equiv="Content-Script-Type" content="text/</a:t>
            </a:r>
            <a:r>
              <a:rPr lang="en-US" dirty="0" err="1"/>
              <a:t>javascript</a:t>
            </a:r>
            <a:r>
              <a:rPr lang="en-US" dirty="0"/>
              <a:t>" /&gt;</a:t>
            </a:r>
          </a:p>
          <a:p>
            <a:pPr>
              <a:buNone/>
            </a:pPr>
            <a:r>
              <a:rPr lang="en-US" dirty="0"/>
              <a:t>&lt;title&gt;Table of Contents&lt;/title&gt;</a:t>
            </a:r>
          </a:p>
          <a:p>
            <a:pPr>
              <a:buNone/>
            </a:pPr>
            <a:r>
              <a:rPr lang="en-US" dirty="0"/>
              <a:t>&lt;/head&gt;</a:t>
            </a:r>
          </a:p>
          <a:p>
            <a:pPr>
              <a:buNone/>
            </a:pPr>
            <a:r>
              <a:rPr lang="en-US" dirty="0"/>
              <a:t>&lt;body&gt;</a:t>
            </a:r>
          </a:p>
          <a:p>
            <a:pPr>
              <a:buNone/>
            </a:pPr>
            <a:r>
              <a:rPr lang="en-US" dirty="0"/>
              <a:t>&lt;h1&gt;Wild Animals&lt;/h1&gt;</a:t>
            </a:r>
          </a:p>
          <a:p>
            <a:pPr>
              <a:buNone/>
            </a:pPr>
            <a:r>
              <a:rPr lang="en-US" dirty="0"/>
              <a:t> </a:t>
            </a:r>
          </a:p>
          <a:p>
            <a:pPr>
              <a:buNone/>
            </a:pPr>
            <a:r>
              <a:rPr lang="en-US" dirty="0"/>
              <a:t>&lt;</a:t>
            </a:r>
            <a:r>
              <a:rPr lang="en-US" dirty="0" err="1"/>
              <a:t>br</a:t>
            </a:r>
            <a:r>
              <a:rPr lang="en-US" dirty="0"/>
              <a:t> /&gt;</a:t>
            </a:r>
          </a:p>
          <a:p>
            <a:pPr>
              <a:buNone/>
            </a:pPr>
            <a:r>
              <a:rPr lang="en-US" dirty="0"/>
              <a:t>&lt;a</a:t>
            </a:r>
          </a:p>
          <a:p>
            <a:pPr>
              <a:buNone/>
            </a:pPr>
            <a:r>
              <a:rPr lang="en-US" dirty="0" err="1"/>
              <a:t>href</a:t>
            </a:r>
            <a:r>
              <a:rPr lang="en-US" dirty="0"/>
              <a:t>="</a:t>
            </a:r>
            <a:r>
              <a:rPr lang="en-US" dirty="0" err="1"/>
              <a:t>javascript:location</a:t>
            </a:r>
            <a:r>
              <a:rPr lang="en-US" dirty="0"/>
              <a:t>='</a:t>
            </a:r>
            <a:r>
              <a:rPr lang="en-US" dirty="0" err="1"/>
              <a:t>toc.html';parent.topright.location</a:t>
            </a:r>
            <a:r>
              <a:rPr lang="en-US" dirty="0"/>
              <a:t>='</a:t>
            </a:r>
            <a:r>
              <a:rPr lang="en-US" dirty="0" err="1"/>
              <a:t>birdbuttons.html';parent.bottomright.location</a:t>
            </a:r>
            <a:r>
              <a:rPr lang="en-US" dirty="0"/>
              <a:t>='parrots.html'"&gt;</a:t>
            </a:r>
          </a:p>
          <a:p>
            <a:pPr>
              <a:buNone/>
            </a:pPr>
            <a:r>
              <a:rPr lang="en-US" dirty="0"/>
              <a:t>Birds&lt;/a&gt; &lt;</a:t>
            </a:r>
            <a:r>
              <a:rPr lang="en-US" dirty="0" err="1"/>
              <a:t>br</a:t>
            </a:r>
            <a:r>
              <a:rPr lang="en-US" dirty="0"/>
              <a:t> /&gt;</a:t>
            </a:r>
          </a:p>
          <a:p>
            <a:pPr>
              <a:buNone/>
            </a:pPr>
            <a:r>
              <a:rPr lang="en-US" dirty="0"/>
              <a:t>&lt;/body&gt;&lt;/html&gt;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a:t>Loading Images into Cache</a:t>
            </a:r>
            <a:endParaRPr lang="en-US" dirty="0"/>
          </a:p>
        </p:txBody>
      </p:sp>
      <p:sp>
        <p:nvSpPr>
          <p:cNvPr id="3" name="Content Placeholder 2"/>
          <p:cNvSpPr>
            <a:spLocks noGrp="1"/>
          </p:cNvSpPr>
          <p:nvPr>
            <p:ph idx="1"/>
          </p:nvPr>
        </p:nvSpPr>
        <p:spPr/>
        <p:txBody>
          <a:bodyPr/>
          <a:lstStyle/>
          <a:p>
            <a:pPr algn="just"/>
            <a:r>
              <a:rPr lang="en-US" dirty="0"/>
              <a:t>You can use JavaScript to load all of the images into your browser's cache as the page is initially displayed on the screen. </a:t>
            </a:r>
          </a:p>
          <a:p>
            <a:pPr algn="just"/>
            <a:r>
              <a:rPr lang="en-US" dirty="0"/>
              <a:t>One benefit is that rollovers are instantaneous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dirty="0"/>
              <a:t>To load images into cache:</a:t>
            </a:r>
            <a:endParaRPr lang="en-US" dirty="0"/>
          </a:p>
        </p:txBody>
      </p:sp>
      <p:sp>
        <p:nvSpPr>
          <p:cNvPr id="3" name="Content Placeholder 2"/>
          <p:cNvSpPr>
            <a:spLocks noGrp="1"/>
          </p:cNvSpPr>
          <p:nvPr>
            <p:ph idx="1"/>
          </p:nvPr>
        </p:nvSpPr>
        <p:spPr/>
        <p:txBody>
          <a:bodyPr>
            <a:normAutofit fontScale="55000" lnSpcReduction="20000"/>
          </a:bodyPr>
          <a:lstStyle/>
          <a:p>
            <a:pPr marL="514350" lvl="0" indent="-514350">
              <a:buFont typeface="+mj-lt"/>
              <a:buAutoNum type="arabicPeriod"/>
            </a:pPr>
            <a:r>
              <a:rPr lang="en-MY" dirty="0"/>
              <a:t>In a separate text document, on the first line, type </a:t>
            </a:r>
            <a:r>
              <a:rPr lang="en-MY" b="1" dirty="0"/>
              <a:t>label=</a:t>
            </a:r>
            <a:r>
              <a:rPr lang="en-MY" dirty="0"/>
              <a:t>, where </a:t>
            </a:r>
            <a:r>
              <a:rPr lang="en-MY" i="1" dirty="0"/>
              <a:t>label</a:t>
            </a:r>
            <a:r>
              <a:rPr lang="en-MY" dirty="0"/>
              <a:t> is a word that identifies the image.</a:t>
            </a:r>
            <a:endParaRPr lang="en-US" dirty="0"/>
          </a:p>
          <a:p>
            <a:pPr marL="514350" lvl="0" indent="-514350">
              <a:buFont typeface="+mj-lt"/>
              <a:buAutoNum type="arabicPeriod"/>
            </a:pPr>
            <a:r>
              <a:rPr lang="en-MY" dirty="0"/>
              <a:t>Type </a:t>
            </a:r>
            <a:r>
              <a:rPr lang="en-MY" b="1" dirty="0"/>
              <a:t>new Image(</a:t>
            </a:r>
            <a:r>
              <a:rPr lang="en-MY" b="1" dirty="0" err="1"/>
              <a:t>h,w</a:t>
            </a:r>
            <a:r>
              <a:rPr lang="en-MY" b="1" dirty="0"/>
              <a:t>)</a:t>
            </a:r>
            <a:r>
              <a:rPr lang="en-MY" dirty="0"/>
              <a:t>, where </a:t>
            </a:r>
            <a:r>
              <a:rPr lang="en-MY" i="1" dirty="0"/>
              <a:t>h</a:t>
            </a:r>
            <a:r>
              <a:rPr lang="en-MY" dirty="0"/>
              <a:t> and </a:t>
            </a:r>
            <a:r>
              <a:rPr lang="en-MY" i="1" dirty="0"/>
              <a:t>w</a:t>
            </a:r>
            <a:r>
              <a:rPr lang="en-MY" dirty="0"/>
              <a:t> are the image's height and width, in pixels.</a:t>
            </a:r>
            <a:endParaRPr lang="en-US" dirty="0"/>
          </a:p>
          <a:p>
            <a:pPr marL="514350" lvl="0" indent="-514350">
              <a:buFont typeface="+mj-lt"/>
              <a:buAutoNum type="arabicPeriod"/>
            </a:pPr>
            <a:r>
              <a:rPr lang="en-MY" dirty="0"/>
              <a:t>On the next line, type </a:t>
            </a:r>
            <a:r>
              <a:rPr lang="en-MY" b="1" dirty="0"/>
              <a:t>label</a:t>
            </a:r>
            <a:r>
              <a:rPr lang="en-MY" dirty="0"/>
              <a:t>, where </a:t>
            </a:r>
            <a:r>
              <a:rPr lang="en-MY" i="1" dirty="0"/>
              <a:t>label</a:t>
            </a:r>
            <a:r>
              <a:rPr lang="en-MY" dirty="0"/>
              <a:t> matches the label used in step 1.</a:t>
            </a:r>
            <a:endParaRPr lang="en-US" dirty="0"/>
          </a:p>
          <a:p>
            <a:pPr marL="514350" lvl="0" indent="-514350">
              <a:buFont typeface="+mj-lt"/>
              <a:buAutoNum type="arabicPeriod"/>
            </a:pPr>
            <a:r>
              <a:rPr lang="en-MY" dirty="0"/>
              <a:t>Directly following the name in step 3 (i.e., with no extra spaces), type </a:t>
            </a:r>
            <a:r>
              <a:rPr lang="en-MY" b="1" dirty="0"/>
              <a:t>.</a:t>
            </a:r>
            <a:r>
              <a:rPr lang="en-MY" b="1" dirty="0" err="1"/>
              <a:t>src</a:t>
            </a:r>
            <a:r>
              <a:rPr lang="en-MY" b="1" dirty="0"/>
              <a:t>="image.url"</a:t>
            </a:r>
            <a:r>
              <a:rPr lang="en-MY" dirty="0"/>
              <a:t>, where </a:t>
            </a:r>
            <a:r>
              <a:rPr lang="en-MY" i="1" dirty="0"/>
              <a:t>image.url</a:t>
            </a:r>
            <a:r>
              <a:rPr lang="en-MY" dirty="0"/>
              <a:t> is the location of the image on the server.</a:t>
            </a:r>
            <a:endParaRPr lang="en-US" dirty="0"/>
          </a:p>
          <a:p>
            <a:pPr marL="514350" lvl="0" indent="-514350">
              <a:buFont typeface="+mj-lt"/>
              <a:buAutoNum type="arabicPeriod"/>
            </a:pPr>
            <a:r>
              <a:rPr lang="en-MY" dirty="0"/>
              <a:t>Repeat steps 1-4 for each image you wish to load into cache</a:t>
            </a:r>
            <a:endParaRPr lang="en-US" dirty="0"/>
          </a:p>
          <a:p>
            <a:pPr marL="514350" lvl="0" indent="-514350">
              <a:buFont typeface="+mj-lt"/>
              <a:buAutoNum type="arabicPeriod"/>
            </a:pPr>
            <a:r>
              <a:rPr lang="en-MY" dirty="0"/>
              <a:t>Save the script in text-only format and call it </a:t>
            </a:r>
            <a:r>
              <a:rPr lang="en-MY" i="1" dirty="0"/>
              <a:t>loadimages.js</a:t>
            </a:r>
            <a:r>
              <a:rPr lang="en-MY" dirty="0"/>
              <a:t>.</a:t>
            </a:r>
            <a:endParaRPr lang="en-US" dirty="0"/>
          </a:p>
          <a:p>
            <a:pPr marL="514350" lvl="0" indent="-514350">
              <a:buFont typeface="+mj-lt"/>
              <a:buAutoNum type="arabicPeriod"/>
            </a:pPr>
            <a:r>
              <a:rPr lang="en-MY" dirty="0"/>
              <a:t>In the head section of the (X)HTML document that uses the images, type </a:t>
            </a:r>
            <a:r>
              <a:rPr lang="en-MY" b="1" dirty="0"/>
              <a:t>&lt;script type="text/</a:t>
            </a:r>
            <a:r>
              <a:rPr lang="en-MY" b="1" dirty="0" err="1"/>
              <a:t>javascript</a:t>
            </a:r>
            <a:r>
              <a:rPr lang="en-MY" b="1" dirty="0"/>
              <a:t>" language="</a:t>
            </a:r>
            <a:r>
              <a:rPr lang="en-MY" b="1" dirty="0" err="1"/>
              <a:t>javascript</a:t>
            </a:r>
            <a:r>
              <a:rPr lang="en-MY" b="1" dirty="0"/>
              <a:t>" </a:t>
            </a:r>
            <a:r>
              <a:rPr lang="en-MY" b="1" dirty="0" err="1"/>
              <a:t>src</a:t>
            </a:r>
            <a:r>
              <a:rPr lang="en-MY" b="1" dirty="0"/>
              <a:t>="loadimages.js"&gt; &lt;/script&gt;</a:t>
            </a:r>
            <a:r>
              <a:rPr lang="en-MY" dirty="0"/>
              <a:t>, where </a:t>
            </a:r>
            <a:r>
              <a:rPr lang="en-MY" i="1" dirty="0"/>
              <a:t>loadimages.js</a:t>
            </a:r>
            <a:r>
              <a:rPr lang="en-MY" dirty="0"/>
              <a:t> is the name of the file you saved in step 6.</a:t>
            </a:r>
            <a:endParaRPr lang="en-US" dirty="0"/>
          </a:p>
          <a:p>
            <a:pPr marL="514350" lvl="0" indent="-514350">
              <a:buFont typeface="+mj-lt"/>
              <a:buAutoNum type="arabicPeriod"/>
            </a:pPr>
            <a:r>
              <a:rPr lang="en-MY" dirty="0"/>
              <a:t>When you refer to the images in other scripts, use </a:t>
            </a:r>
            <a:r>
              <a:rPr lang="en-MY" b="1" dirty="0"/>
              <a:t>label.src</a:t>
            </a:r>
            <a:r>
              <a:rPr lang="en-MY" dirty="0"/>
              <a:t> (without quotes), where </a:t>
            </a:r>
            <a:r>
              <a:rPr lang="en-MY" i="1" dirty="0"/>
              <a:t>label</a:t>
            </a:r>
            <a:r>
              <a:rPr lang="en-MY" dirty="0"/>
              <a:t> is the word you used to describe the images in step 1 </a:t>
            </a:r>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195131084202" descr="http://www.yaldex.com/html_tutorial_3/images/20fig11.jpg"/>
          <p:cNvPicPr>
            <a:picLocks noChangeAspect="1" noChangeArrowheads="1"/>
          </p:cNvPicPr>
          <p:nvPr/>
        </p:nvPicPr>
        <p:blipFill>
          <a:blip r:embed="rId2" cstate="print"/>
          <a:srcRect/>
          <a:stretch>
            <a:fillRect/>
          </a:stretch>
        </p:blipFill>
        <p:spPr bwMode="auto">
          <a:xfrm>
            <a:off x="533400" y="685800"/>
            <a:ext cx="3349625" cy="1328738"/>
          </a:xfrm>
          <a:prstGeom prst="rect">
            <a:avLst/>
          </a:prstGeom>
          <a:noFill/>
          <a:ln w="9525">
            <a:noFill/>
            <a:miter lim="800000"/>
            <a:headEnd/>
            <a:tailEnd/>
          </a:ln>
        </p:spPr>
      </p:pic>
      <p:pic>
        <p:nvPicPr>
          <p:cNvPr id="36867" name="195131084202" descr="http://www.yaldex.com/html_tutorial_3/images/20fig12.jpg"/>
          <p:cNvPicPr>
            <a:picLocks noChangeAspect="1" noChangeArrowheads="1"/>
          </p:cNvPicPr>
          <p:nvPr/>
        </p:nvPicPr>
        <p:blipFill>
          <a:blip r:embed="rId3" cstate="print"/>
          <a:srcRect/>
          <a:stretch>
            <a:fillRect/>
          </a:stretch>
        </p:blipFill>
        <p:spPr bwMode="auto">
          <a:xfrm>
            <a:off x="4038600" y="304800"/>
            <a:ext cx="3349625" cy="50831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lgn="just"/>
            <a:r>
              <a:rPr lang="en-US" dirty="0"/>
              <a:t>Create a simple JavaScript statement that request a number from visitors. The script should check whether the number is an odd or even number. The result will be display in an alert box.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2819400" y="1447800"/>
            <a:ext cx="4419600" cy="5181600"/>
          </a:xfrm>
        </p:spPr>
        <p:txBody>
          <a:bodyPr>
            <a:normAutofit fontScale="92500" lnSpcReduction="20000"/>
          </a:bodyPr>
          <a:lstStyle/>
          <a:p>
            <a:pPr algn="just"/>
            <a:r>
              <a:rPr lang="en-US" dirty="0"/>
              <a:t>Convert the following table into a JavaScript statement by using if functions. </a:t>
            </a:r>
          </a:p>
          <a:p>
            <a:pPr algn="just"/>
            <a:r>
              <a:rPr lang="en-US" dirty="0"/>
              <a:t>The student marks will be inputted using the prompt box and the result will be displayed in the body of the documents. </a:t>
            </a:r>
          </a:p>
          <a:p>
            <a:pPr algn="just"/>
            <a:r>
              <a:rPr lang="en-US" dirty="0"/>
              <a:t>Alert box will appear if the input greater than 100</a:t>
            </a:r>
          </a:p>
          <a:p>
            <a:endParaRPr lang="en-US" dirty="0"/>
          </a:p>
        </p:txBody>
      </p:sp>
      <p:pic>
        <p:nvPicPr>
          <p:cNvPr id="37890" name="Picture 2"/>
          <p:cNvPicPr>
            <a:picLocks noChangeAspect="1" noChangeArrowheads="1"/>
          </p:cNvPicPr>
          <p:nvPr/>
        </p:nvPicPr>
        <p:blipFill>
          <a:blip r:embed="rId2" cstate="print"/>
          <a:srcRect l="27728" t="32825" r="61024" b="29318"/>
          <a:stretch>
            <a:fillRect/>
          </a:stretch>
        </p:blipFill>
        <p:spPr bwMode="auto">
          <a:xfrm>
            <a:off x="609600" y="1371600"/>
            <a:ext cx="2057400" cy="5171684"/>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lgn="just"/>
            <a:r>
              <a:rPr lang="en-US" dirty="0"/>
              <a:t>Create a script that request </a:t>
            </a:r>
            <a:r>
              <a:rPr lang="en-US" b="1" i="1" dirty="0"/>
              <a:t>initial loan</a:t>
            </a:r>
            <a:r>
              <a:rPr lang="en-US" dirty="0"/>
              <a:t>, </a:t>
            </a:r>
            <a:r>
              <a:rPr lang="en-US" b="1" i="1" dirty="0"/>
              <a:t>interest</a:t>
            </a:r>
            <a:r>
              <a:rPr lang="en-US" dirty="0"/>
              <a:t>, </a:t>
            </a:r>
            <a:r>
              <a:rPr lang="en-US" b="1" i="1" dirty="0"/>
              <a:t>payback period</a:t>
            </a:r>
            <a:r>
              <a:rPr lang="en-US" dirty="0"/>
              <a:t>, and display the data in the document alongside expected </a:t>
            </a:r>
            <a:r>
              <a:rPr lang="en-US" b="1" i="1" dirty="0"/>
              <a:t>monthly payment</a:t>
            </a:r>
            <a:r>
              <a:rPr lang="en-US" dirty="0"/>
              <a:t>.</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lgn="just"/>
            <a:r>
              <a:rPr lang="en-US" dirty="0"/>
              <a:t>Create a JavaScript statement that request 2 input from user (page title and background color/picture) and display it on the screen.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JavaScript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JavaScript isn’t a HTML file, so how does the browser recognize it? </a:t>
            </a:r>
          </a:p>
          <a:p>
            <a:pPr algn="just"/>
            <a:r>
              <a:rPr lang="en-US" dirty="0"/>
              <a:t>In order to process the JavaScript, you will need to let the browser know in advance when you enter JavaScript to an HTML page. </a:t>
            </a:r>
          </a:p>
          <a:p>
            <a:pPr algn="just"/>
            <a:r>
              <a:rPr lang="en-US" dirty="0"/>
              <a:t>This is done using the </a:t>
            </a:r>
            <a:r>
              <a:rPr lang="en-US" b="1" i="1" dirty="0"/>
              <a:t>&lt;script&gt;</a:t>
            </a:r>
            <a:r>
              <a:rPr lang="en-US" dirty="0"/>
              <a:t> tag. </a:t>
            </a:r>
          </a:p>
          <a:p>
            <a:pPr algn="just"/>
            <a:r>
              <a:rPr lang="en-US" dirty="0"/>
              <a:t>The browser will use the </a:t>
            </a:r>
            <a:r>
              <a:rPr lang="en-US" b="1" i="1" dirty="0"/>
              <a:t>&lt;script type="text/</a:t>
            </a:r>
            <a:r>
              <a:rPr lang="en-US" b="1" i="1" dirty="0" err="1"/>
              <a:t>javascript</a:t>
            </a:r>
            <a:r>
              <a:rPr lang="en-US" b="1" i="1" dirty="0"/>
              <a:t>"&gt; </a:t>
            </a:r>
            <a:r>
              <a:rPr lang="en-US" dirty="0"/>
              <a:t>and </a:t>
            </a:r>
            <a:r>
              <a:rPr lang="en-US" b="1" i="1" dirty="0"/>
              <a:t>&lt;/script&gt;</a:t>
            </a:r>
            <a:r>
              <a:rPr lang="en-US" dirty="0"/>
              <a:t> to tell where JavaScript starts and ends.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31250" t="50781" r="26875" b="28906"/>
          <a:stretch>
            <a:fillRect/>
          </a:stretch>
        </p:blipFill>
        <p:spPr bwMode="auto">
          <a:xfrm>
            <a:off x="76200" y="1066800"/>
            <a:ext cx="7461738" cy="2895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JavaScript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By entering the command/statement between the </a:t>
            </a:r>
            <a:r>
              <a:rPr lang="en-US" b="1" i="1" dirty="0"/>
              <a:t>&lt;script type="text/</a:t>
            </a:r>
            <a:r>
              <a:rPr lang="en-US" b="1" i="1" dirty="0" err="1"/>
              <a:t>javascript</a:t>
            </a:r>
            <a:r>
              <a:rPr lang="en-US" b="1" i="1" dirty="0"/>
              <a:t>"&gt;</a:t>
            </a:r>
            <a:r>
              <a:rPr lang="en-US" dirty="0"/>
              <a:t> and </a:t>
            </a:r>
            <a:r>
              <a:rPr lang="en-US" b="1" i="1" dirty="0"/>
              <a:t>&lt;/script&gt;</a:t>
            </a:r>
            <a:r>
              <a:rPr lang="en-US" dirty="0"/>
              <a:t> tags, it will help the browser to recognize it as a JavaScript command. </a:t>
            </a:r>
          </a:p>
          <a:p>
            <a:pPr algn="just"/>
            <a:r>
              <a:rPr lang="en-US" dirty="0"/>
              <a:t>If we had not entered the </a:t>
            </a:r>
            <a:r>
              <a:rPr lang="en-US" b="1" i="1" dirty="0"/>
              <a:t>&lt;script&gt;</a:t>
            </a:r>
            <a:r>
              <a:rPr lang="en-US" dirty="0"/>
              <a:t> tags, the browser would simply recognize it as pure text, and just write it on the screen. </a:t>
            </a:r>
          </a:p>
          <a:p>
            <a:pPr algn="just"/>
            <a:r>
              <a:rPr lang="en-US" dirty="0"/>
              <a:t>You are permitted to enter JavaScript in both the </a:t>
            </a:r>
            <a:r>
              <a:rPr lang="en-US" b="1" i="1" dirty="0"/>
              <a:t>&lt;head&gt;</a:t>
            </a:r>
            <a:r>
              <a:rPr lang="en-US" dirty="0"/>
              <a:t> and </a:t>
            </a:r>
            <a:r>
              <a:rPr lang="en-US" b="1" i="1" dirty="0"/>
              <a:t>&lt;body&gt;</a:t>
            </a:r>
            <a:r>
              <a:rPr lang="en-US" dirty="0"/>
              <a:t> sections of the document. </a:t>
            </a:r>
          </a:p>
          <a:p>
            <a:pPr algn="just"/>
            <a:r>
              <a:rPr lang="en-US" dirty="0"/>
              <a:t>However, it is advisable to keep as much as possible in the </a:t>
            </a:r>
            <a:r>
              <a:rPr lang="en-US" b="1" i="1" dirty="0"/>
              <a:t>&lt;head&gt;</a:t>
            </a:r>
            <a:r>
              <a:rPr lang="en-US" dirty="0"/>
              <a:t> section. </a:t>
            </a:r>
          </a:p>
          <a:p>
            <a:pPr algn="just"/>
            <a:r>
              <a:rPr lang="en-US" dirty="0"/>
              <a:t>Besides that, you could also use JavaScript in both (</a:t>
            </a:r>
            <a:r>
              <a:rPr lang="en-US" dirty="0" err="1"/>
              <a:t>Head+body</a:t>
            </a:r>
            <a:r>
              <a:rPr lang="en-US" dirty="0"/>
              <a:t>) and external JavaScript.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30625" t="46094" r="26875" b="17187"/>
          <a:stretch>
            <a:fillRect/>
          </a:stretch>
        </p:blipFill>
        <p:spPr bwMode="auto">
          <a:xfrm>
            <a:off x="76200" y="381000"/>
            <a:ext cx="7386536" cy="5105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JavaScript Rules</a:t>
            </a:r>
            <a:endParaRPr lang="en-US" dirty="0"/>
          </a:p>
        </p:txBody>
      </p:sp>
      <p:sp>
        <p:nvSpPr>
          <p:cNvPr id="3" name="Content Placeholder 2"/>
          <p:cNvSpPr>
            <a:spLocks noGrp="1"/>
          </p:cNvSpPr>
          <p:nvPr>
            <p:ph idx="1"/>
          </p:nvPr>
        </p:nvSpPr>
        <p:spPr/>
        <p:txBody>
          <a:bodyPr>
            <a:normAutofit fontScale="77500" lnSpcReduction="20000"/>
          </a:bodyPr>
          <a:lstStyle/>
          <a:p>
            <a:pPr lvl="1"/>
            <a:r>
              <a:rPr lang="en-US" b="1" dirty="0"/>
              <a:t>Must always end with semicolon. </a:t>
            </a:r>
            <a:endParaRPr lang="en-US" sz="2400" dirty="0"/>
          </a:p>
          <a:p>
            <a:pPr lvl="2" algn="just"/>
            <a:r>
              <a:rPr lang="en-US" dirty="0"/>
              <a:t>You may have noticed from the example on the previous page that JavaScript lines end with a semicolon. Failing to end it with semicolon will generate a script error and your JavaScript will not be functioning. You can write the code in a single line as long as it is separated by semicolon, but it’s not advisable.</a:t>
            </a:r>
            <a:endParaRPr lang="en-US" sz="2000" dirty="0"/>
          </a:p>
          <a:p>
            <a:pPr lvl="1" algn="just"/>
            <a:r>
              <a:rPr lang="en-US" b="1" dirty="0"/>
              <a:t>Always put the text within " ".</a:t>
            </a:r>
            <a:endParaRPr lang="en-US" sz="2400" dirty="0"/>
          </a:p>
          <a:p>
            <a:pPr lvl="2" algn="just"/>
            <a:r>
              <a:rPr lang="en-US" dirty="0"/>
              <a:t>When entering text to be handled by JavaScript, you should always put the text within " " bracket. Filing to do so will resulting JavaScript to interpret your text as being variables rather than text. </a:t>
            </a:r>
            <a:endParaRPr lang="en-US" sz="2000" dirty="0"/>
          </a:p>
          <a:p>
            <a:pPr lvl="1" algn="just"/>
            <a:r>
              <a:rPr lang="en-US" b="1" dirty="0"/>
              <a:t>Case sensitive.</a:t>
            </a:r>
            <a:endParaRPr lang="en-US" sz="2400" dirty="0"/>
          </a:p>
          <a:p>
            <a:pPr lvl="2" algn="just"/>
            <a:r>
              <a:rPr lang="en-US" dirty="0"/>
              <a:t>JavaScript is case-sensitive programming language. You should always remember that capital letters are different from lowercase letters. </a:t>
            </a:r>
            <a:endParaRPr lang="en-US" sz="2000"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2577</Words>
  <Application>Microsoft Office PowerPoint</Application>
  <PresentationFormat>On-screen Show (4:3)</PresentationFormat>
  <Paragraphs>234</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Arial Rounded MT Bold</vt:lpstr>
      <vt:lpstr>Calibri</vt:lpstr>
      <vt:lpstr>Times New Roman</vt:lpstr>
      <vt:lpstr>Wingdings</vt:lpstr>
      <vt:lpstr>Office Theme</vt:lpstr>
      <vt:lpstr>topicEleven</vt:lpstr>
      <vt:lpstr>Learning Objectives</vt:lpstr>
      <vt:lpstr>Introduction</vt:lpstr>
      <vt:lpstr>Other functions of JavaScript are:</vt:lpstr>
      <vt:lpstr>Using JavaScript</vt:lpstr>
      <vt:lpstr>PowerPoint Presentation</vt:lpstr>
      <vt:lpstr>Using JavaScript</vt:lpstr>
      <vt:lpstr>PowerPoint Presentation</vt:lpstr>
      <vt:lpstr>JavaScript Rules</vt:lpstr>
      <vt:lpstr>Variables</vt:lpstr>
      <vt:lpstr>Assigning value to variable</vt:lpstr>
      <vt:lpstr>Some of the way to assigning values is:</vt:lpstr>
      <vt:lpstr>PowerPoint Presentation</vt:lpstr>
      <vt:lpstr>PowerPoint Presentation</vt:lpstr>
      <vt:lpstr>Choosing Right Syntax</vt:lpstr>
      <vt:lpstr>Concatenation</vt:lpstr>
      <vt:lpstr>Comparison Operator</vt:lpstr>
      <vt:lpstr>Logical Operator</vt:lpstr>
      <vt:lpstr>PowerPoint Presentation</vt:lpstr>
      <vt:lpstr>Conditional statement</vt:lpstr>
      <vt:lpstr>PowerPoint Presentation</vt:lpstr>
      <vt:lpstr>PowerPoint Presentation</vt:lpstr>
      <vt:lpstr>PowerPoint Presentation</vt:lpstr>
      <vt:lpstr>JavaScript: Pop Up Boxes</vt:lpstr>
      <vt:lpstr>JavaScript: Alert Box</vt:lpstr>
      <vt:lpstr>JavaScript: Confirm Box</vt:lpstr>
      <vt:lpstr>JavaScript: Prompt Box</vt:lpstr>
      <vt:lpstr>JavaScript: Example 1 (alert)</vt:lpstr>
      <vt:lpstr>JavaScript: Example 2 (prompt)</vt:lpstr>
      <vt:lpstr>JavaScript: Example 3(Confirm)</vt:lpstr>
      <vt:lpstr>A Taste Of Javascript</vt:lpstr>
      <vt:lpstr>Adding the Current Date and Time</vt:lpstr>
      <vt:lpstr>PowerPoint Presentation</vt:lpstr>
      <vt:lpstr>Setting a New Window's Size</vt:lpstr>
      <vt:lpstr>To set the size of a new window:</vt:lpstr>
      <vt:lpstr>PowerPoint Presentation</vt:lpstr>
      <vt:lpstr>Changing an Image When a Visitor Points</vt:lpstr>
      <vt:lpstr>PowerPoint Presentation</vt:lpstr>
      <vt:lpstr>Changing a Link’s Status Label</vt:lpstr>
      <vt:lpstr>Changing Multiple Frames with One Link</vt:lpstr>
      <vt:lpstr>Loading Images into Cache</vt:lpstr>
      <vt:lpstr>To load images into cache:</vt:lpstr>
      <vt:lpstr>PowerPoint Presentation</vt:lpstr>
      <vt:lpstr>Exercise</vt:lpstr>
      <vt:lpstr>Exercise</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IMD208</dc:title>
  <dc:creator>javaScript</dc:creator>
  <cp:lastModifiedBy>Mohamad Rahimi Mohamad Rosman</cp:lastModifiedBy>
  <cp:revision>122</cp:revision>
  <dcterms:created xsi:type="dcterms:W3CDTF">2011-05-29T03:11:47Z</dcterms:created>
  <dcterms:modified xsi:type="dcterms:W3CDTF">2018-08-28T04:04:04Z</dcterms:modified>
</cp:coreProperties>
</file>