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00080"/>
    <a:srgbClr val="7FFF00"/>
    <a:srgbClr val="FF00FF"/>
    <a:srgbClr val="C0C0C0"/>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69342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248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E255171-1BC2-4ED4-A2C5-8825F1A0EF38}"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pPr/>
              <a:t>‹#›</a:t>
            </a:fld>
            <a:endParaRPr lang="en-US"/>
          </a:p>
        </p:txBody>
      </p:sp>
      <p:sp>
        <p:nvSpPr>
          <p:cNvPr id="7" name="Rectangle 6"/>
          <p:cNvSpPr/>
          <p:nvPr userDrawn="1"/>
        </p:nvSpPr>
        <p:spPr>
          <a:xfrm>
            <a:off x="7696200" y="0"/>
            <a:ext cx="14478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userDrawn="1"/>
        </p:nvSpPr>
        <p:spPr>
          <a:xfrm rot="16200000">
            <a:off x="5143500" y="2857500"/>
            <a:ext cx="6858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7200" b="0" i="0" u="none" strike="noStrike" kern="1200" cap="none" spc="0" normalizeH="0" baseline="0" noProof="0" dirty="0">
                <a:ln>
                  <a:noFill/>
                </a:ln>
                <a:solidFill>
                  <a:srgbClr val="00B0F0"/>
                </a:solidFill>
                <a:effectLst/>
                <a:uLnTx/>
                <a:uFillTx/>
                <a:latin typeface="Arial Rounded MT Bold" pitchFamily="34" charset="0"/>
                <a:ea typeface="+mj-ea"/>
                <a:cs typeface="+mj-cs"/>
              </a:rPr>
              <a:t>WEB</a:t>
            </a:r>
            <a:r>
              <a:rPr kumimoji="0" lang="en-US" sz="7200" b="0" i="0" u="none" strike="noStrike" kern="1200" cap="none" spc="0" normalizeH="0" baseline="0" noProof="0" dirty="0">
                <a:ln>
                  <a:noFill/>
                </a:ln>
                <a:solidFill>
                  <a:srgbClr val="FF0000"/>
                </a:solidFill>
                <a:effectLst/>
                <a:uLnTx/>
                <a:uFillTx/>
                <a:latin typeface="Arial Rounded MT Bold" pitchFamily="34" charset="0"/>
                <a:ea typeface="+mj-ea"/>
                <a:cs typeface="+mj-cs"/>
              </a:rPr>
              <a:t>.</a:t>
            </a:r>
            <a:r>
              <a:rPr kumimoji="0" lang="en-US" sz="7200" b="0" i="0" u="none" strike="noStrike" kern="1200" cap="none" spc="0" normalizeH="0" baseline="0" noProof="0" dirty="0">
                <a:ln>
                  <a:noFill/>
                </a:ln>
                <a:solidFill>
                  <a:srgbClr val="FFC000"/>
                </a:solidFill>
                <a:effectLst/>
                <a:uLnTx/>
                <a:uFillTx/>
                <a:latin typeface="Arial Rounded MT Bold" pitchFamily="34" charset="0"/>
                <a:ea typeface="+mj-ea"/>
                <a:cs typeface="+mj-cs"/>
              </a:rPr>
              <a:t>DESIGN</a:t>
            </a:r>
          </a:p>
        </p:txBody>
      </p:sp>
      <p:sp>
        <p:nvSpPr>
          <p:cNvPr id="9" name="Title 1"/>
          <p:cNvSpPr txBox="1">
            <a:spLocks/>
          </p:cNvSpPr>
          <p:nvPr userDrawn="1"/>
        </p:nvSpPr>
        <p:spPr>
          <a:xfrm rot="16200000">
            <a:off x="4686300" y="2857500"/>
            <a:ext cx="6705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Arial Rounded MT Bold" pitchFamily="34" charset="0"/>
                <a:ea typeface="+mn-ea"/>
                <a:cs typeface="+mn-cs"/>
              </a:rPr>
              <a:t>IMD311 – Introduction to Web Content Management &amp; Design</a:t>
            </a:r>
          </a:p>
        </p:txBody>
      </p:sp>
      <p:sp>
        <p:nvSpPr>
          <p:cNvPr id="10" name="TextBox 9"/>
          <p:cNvSpPr txBox="1"/>
          <p:nvPr userDrawn="1"/>
        </p:nvSpPr>
        <p:spPr>
          <a:xfrm rot="16200000">
            <a:off x="7264804" y="4590105"/>
            <a:ext cx="3542958" cy="230832"/>
          </a:xfrm>
          <a:prstGeom prst="rect">
            <a:avLst/>
          </a:prstGeom>
          <a:noFill/>
        </p:spPr>
        <p:txBody>
          <a:bodyPr wrap="none" rtlCol="0">
            <a:spAutoFit/>
          </a:bodyPr>
          <a:lstStyle/>
          <a:p>
            <a:r>
              <a:rPr lang="en-US" sz="900" dirty="0">
                <a:solidFill>
                  <a:srgbClr val="FFC000"/>
                </a:solidFill>
              </a:rPr>
              <a:t>MOHAMAD</a:t>
            </a:r>
            <a:r>
              <a:rPr lang="en-US" sz="900" baseline="0" dirty="0">
                <a:solidFill>
                  <a:srgbClr val="FFC000"/>
                </a:solidFill>
              </a:rPr>
              <a:t> RAHIMI MOHAMAD ROSMAN </a:t>
            </a:r>
            <a:r>
              <a:rPr lang="en-US" sz="900" baseline="0" dirty="0">
                <a:solidFill>
                  <a:srgbClr val="FF0000"/>
                </a:solidFill>
              </a:rPr>
              <a:t>|</a:t>
            </a:r>
            <a:r>
              <a:rPr lang="en-US" sz="900" baseline="0" dirty="0"/>
              <a:t> </a:t>
            </a:r>
            <a:r>
              <a:rPr lang="en-US" sz="900" baseline="0" dirty="0">
                <a:solidFill>
                  <a:srgbClr val="00B0F0"/>
                </a:solidFill>
              </a:rPr>
              <a:t>http://rahimi.uitm.edu.my </a:t>
            </a:r>
            <a:endParaRPr lang="en-US" sz="900" dirty="0">
              <a:solidFill>
                <a:srgbClr val="00B0F0"/>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255171-1BC2-4ED4-A2C5-8825F1A0EF38}"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255171-1BC2-4ED4-A2C5-8825F1A0EF38}"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255171-1BC2-4ED4-A2C5-8825F1A0EF38}"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6897687"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6897687"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255171-1BC2-4ED4-A2C5-8825F1A0EF38}" type="datetimeFigureOut">
              <a:rPr lang="en-US" smtClean="0"/>
              <a:pPr/>
              <a:t>8/28/2018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3276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038600" y="1600200"/>
            <a:ext cx="3581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E255171-1BC2-4ED4-A2C5-8825F1A0EF38}" type="datetimeFigureOut">
              <a:rPr lang="en-US" smtClean="0"/>
              <a:pPr/>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3528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352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62401" y="1535113"/>
            <a:ext cx="3657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962401"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255171-1BC2-4ED4-A2C5-8825F1A0EF38}" type="datetimeFigureOut">
              <a:rPr lang="en-US" smtClean="0"/>
              <a:pPr/>
              <a:t>8/28/2018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E255171-1BC2-4ED4-A2C5-8825F1A0EF38}" type="datetimeFigureOut">
              <a:rPr lang="en-US" smtClean="0"/>
              <a:pPr/>
              <a:t>8/28/2018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255171-1BC2-4ED4-A2C5-8825F1A0EF38}" type="datetimeFigureOut">
              <a:rPr lang="en-US" smtClean="0"/>
              <a:pPr/>
              <a:t>8/28/2018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3968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255171-1BC2-4ED4-A2C5-8825F1A0EF38}" type="datetimeFigureOut">
              <a:rPr lang="en-US" smtClean="0"/>
              <a:pPr/>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255171-1BC2-4ED4-A2C5-8825F1A0EF38}" type="datetimeFigureOut">
              <a:rPr lang="en-US" smtClean="0"/>
              <a:pPr/>
              <a:t>8/28/2018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05295-99F6-41D2-8737-47E7BE2CC06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010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7086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255171-1BC2-4ED4-A2C5-8825F1A0EF38}" type="datetimeFigureOut">
              <a:rPr lang="en-US" smtClean="0"/>
              <a:pPr/>
              <a:t>8/28/2018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F05295-99F6-41D2-8737-47E7BE2CC06E}" type="slidenum">
              <a:rPr lang="en-US" smtClean="0"/>
              <a:pPr/>
              <a:t>‹#›</a:t>
            </a:fld>
            <a:endParaRPr lang="en-US"/>
          </a:p>
        </p:txBody>
      </p:sp>
      <p:sp>
        <p:nvSpPr>
          <p:cNvPr id="7" name="Rectangle 6"/>
          <p:cNvSpPr/>
          <p:nvPr userDrawn="1"/>
        </p:nvSpPr>
        <p:spPr>
          <a:xfrm>
            <a:off x="7696200" y="0"/>
            <a:ext cx="14478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userDrawn="1"/>
        </p:nvSpPr>
        <p:spPr>
          <a:xfrm rot="16200000">
            <a:off x="5143500" y="2857500"/>
            <a:ext cx="68580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7200" b="0" i="0" u="none" strike="noStrike" kern="1200" cap="none" spc="0" normalizeH="0" baseline="0" noProof="0" dirty="0">
                <a:ln>
                  <a:noFill/>
                </a:ln>
                <a:solidFill>
                  <a:srgbClr val="00B0F0"/>
                </a:solidFill>
                <a:effectLst/>
                <a:uLnTx/>
                <a:uFillTx/>
                <a:latin typeface="Arial Rounded MT Bold" pitchFamily="34" charset="0"/>
                <a:ea typeface="+mj-ea"/>
                <a:cs typeface="+mj-cs"/>
              </a:rPr>
              <a:t>WEB</a:t>
            </a:r>
            <a:r>
              <a:rPr kumimoji="0" lang="en-US" sz="7200" b="0" i="0" u="none" strike="noStrike" kern="1200" cap="none" spc="0" normalizeH="0" baseline="0" noProof="0" dirty="0">
                <a:ln>
                  <a:noFill/>
                </a:ln>
                <a:solidFill>
                  <a:srgbClr val="FF0000"/>
                </a:solidFill>
                <a:effectLst/>
                <a:uLnTx/>
                <a:uFillTx/>
                <a:latin typeface="Arial Rounded MT Bold" pitchFamily="34" charset="0"/>
                <a:ea typeface="+mj-ea"/>
                <a:cs typeface="+mj-cs"/>
              </a:rPr>
              <a:t>.</a:t>
            </a:r>
            <a:r>
              <a:rPr kumimoji="0" lang="en-US" sz="7200" b="0" i="0" u="none" strike="noStrike" kern="1200" cap="none" spc="0" normalizeH="0" baseline="0" noProof="0" dirty="0">
                <a:ln>
                  <a:noFill/>
                </a:ln>
                <a:solidFill>
                  <a:srgbClr val="FFC000"/>
                </a:solidFill>
                <a:effectLst/>
                <a:uLnTx/>
                <a:uFillTx/>
                <a:latin typeface="Arial Rounded MT Bold" pitchFamily="34" charset="0"/>
                <a:ea typeface="+mj-ea"/>
                <a:cs typeface="+mj-cs"/>
              </a:rPr>
              <a:t>DESIGN</a:t>
            </a:r>
          </a:p>
        </p:txBody>
      </p:sp>
      <p:sp>
        <p:nvSpPr>
          <p:cNvPr id="9" name="Title 1"/>
          <p:cNvSpPr txBox="1">
            <a:spLocks/>
          </p:cNvSpPr>
          <p:nvPr userDrawn="1"/>
        </p:nvSpPr>
        <p:spPr>
          <a:xfrm rot="16200000">
            <a:off x="4686300" y="2857500"/>
            <a:ext cx="6705600" cy="11430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Arial Rounded MT Bold" pitchFamily="34" charset="0"/>
                <a:ea typeface="+mn-ea"/>
                <a:cs typeface="+mn-cs"/>
              </a:rPr>
              <a:t>IMD311 – Introduction to Web Content Management &amp; Design</a:t>
            </a:r>
          </a:p>
        </p:txBody>
      </p:sp>
      <p:sp>
        <p:nvSpPr>
          <p:cNvPr id="10" name="TextBox 9"/>
          <p:cNvSpPr txBox="1"/>
          <p:nvPr userDrawn="1"/>
        </p:nvSpPr>
        <p:spPr>
          <a:xfrm rot="16200000">
            <a:off x="7264804" y="4590105"/>
            <a:ext cx="3542958" cy="230832"/>
          </a:xfrm>
          <a:prstGeom prst="rect">
            <a:avLst/>
          </a:prstGeom>
          <a:noFill/>
        </p:spPr>
        <p:txBody>
          <a:bodyPr wrap="none" rtlCol="0">
            <a:spAutoFit/>
          </a:bodyPr>
          <a:lstStyle/>
          <a:p>
            <a:r>
              <a:rPr lang="en-US" sz="900" dirty="0">
                <a:solidFill>
                  <a:srgbClr val="FFC000"/>
                </a:solidFill>
              </a:rPr>
              <a:t>MOHAMAD</a:t>
            </a:r>
            <a:r>
              <a:rPr lang="en-US" sz="900" baseline="0" dirty="0">
                <a:solidFill>
                  <a:srgbClr val="FFC000"/>
                </a:solidFill>
              </a:rPr>
              <a:t> RAHIMI MOHAMAD ROSMAN </a:t>
            </a:r>
            <a:r>
              <a:rPr lang="en-US" sz="900" baseline="0" dirty="0">
                <a:solidFill>
                  <a:srgbClr val="FF0000"/>
                </a:solidFill>
              </a:rPr>
              <a:t>|</a:t>
            </a:r>
            <a:r>
              <a:rPr lang="en-US" sz="900" baseline="0" dirty="0"/>
              <a:t> </a:t>
            </a:r>
            <a:r>
              <a:rPr lang="en-US" sz="900" baseline="0" dirty="0">
                <a:solidFill>
                  <a:srgbClr val="00B0F0"/>
                </a:solidFill>
              </a:rPr>
              <a:t>http://rahimi.uitm.edu.my </a:t>
            </a:r>
            <a:endParaRPr lang="en-US" sz="900" dirty="0">
              <a:solidFill>
                <a:srgbClr val="00B0F0"/>
              </a:solidFill>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b="1" dirty="0" err="1">
                <a:solidFill>
                  <a:srgbClr val="FFC000"/>
                </a:solidFill>
              </a:rPr>
              <a:t>topic</a:t>
            </a:r>
            <a:r>
              <a:rPr lang="en-US" sz="8800" dirty="0" err="1">
                <a:solidFill>
                  <a:srgbClr val="00B0F0"/>
                </a:solidFill>
                <a:effectLst>
                  <a:outerShdw blurRad="38100" dist="38100" dir="2700000" algn="tl">
                    <a:srgbClr val="000000">
                      <a:alpha val="43137"/>
                    </a:srgbClr>
                  </a:outerShdw>
                </a:effectLst>
              </a:rPr>
              <a:t>THREE</a:t>
            </a:r>
            <a:r>
              <a:rPr lang="en-US" dirty="0"/>
              <a:t> </a:t>
            </a:r>
          </a:p>
        </p:txBody>
      </p:sp>
      <p:sp>
        <p:nvSpPr>
          <p:cNvPr id="3" name="Subtitle 2"/>
          <p:cNvSpPr>
            <a:spLocks noGrp="1"/>
          </p:cNvSpPr>
          <p:nvPr>
            <p:ph type="subTitle" idx="1"/>
          </p:nvPr>
        </p:nvSpPr>
        <p:spPr/>
        <p:txBody>
          <a:bodyPr/>
          <a:lstStyle/>
          <a:p>
            <a:r>
              <a:rPr lang="en-US" dirty="0">
                <a:solidFill>
                  <a:srgbClr val="00B0F0"/>
                </a:solidFill>
                <a:effectLst>
                  <a:outerShdw blurRad="38100" dist="38100" dir="2700000" algn="tl">
                    <a:srgbClr val="000000">
                      <a:alpha val="43137"/>
                    </a:srgbClr>
                  </a:outerShdw>
                </a:effectLst>
              </a:rPr>
              <a:t>Basic </a:t>
            </a:r>
            <a:r>
              <a:rPr lang="en-US" dirty="0">
                <a:solidFill>
                  <a:srgbClr val="FFC000"/>
                </a:solidFill>
              </a:rPr>
              <a:t>HTML Formatting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09600" y="1295400"/>
          <a:ext cx="6517957" cy="2334134"/>
        </p:xfrm>
        <a:graphic>
          <a:graphicData uri="http://schemas.openxmlformats.org/drawingml/2006/table">
            <a:tbl>
              <a:tblPr>
                <a:tableStyleId>{35758FB7-9AC5-4552-8A53-C91805E547FA}</a:tableStyleId>
              </a:tblPr>
              <a:tblGrid>
                <a:gridCol w="1893037">
                  <a:extLst>
                    <a:ext uri="{9D8B030D-6E8A-4147-A177-3AD203B41FA5}">
                      <a16:colId xmlns:a16="http://schemas.microsoft.com/office/drawing/2014/main" val="20000"/>
                    </a:ext>
                  </a:extLst>
                </a:gridCol>
                <a:gridCol w="2455606">
                  <a:extLst>
                    <a:ext uri="{9D8B030D-6E8A-4147-A177-3AD203B41FA5}">
                      <a16:colId xmlns:a16="http://schemas.microsoft.com/office/drawing/2014/main" val="20001"/>
                    </a:ext>
                  </a:extLst>
                </a:gridCol>
                <a:gridCol w="2169314">
                  <a:extLst>
                    <a:ext uri="{9D8B030D-6E8A-4147-A177-3AD203B41FA5}">
                      <a16:colId xmlns:a16="http://schemas.microsoft.com/office/drawing/2014/main" val="20002"/>
                    </a:ext>
                  </a:extLst>
                </a:gridCol>
              </a:tblGrid>
              <a:tr h="748250">
                <a:tc>
                  <a:txBody>
                    <a:bodyPr/>
                    <a:lstStyle/>
                    <a:p>
                      <a:pPr marL="0" marR="0" algn="ctr">
                        <a:lnSpc>
                          <a:spcPct val="150000"/>
                        </a:lnSpc>
                        <a:spcBef>
                          <a:spcPts val="0"/>
                        </a:spcBef>
                        <a:spcAft>
                          <a:spcPts val="0"/>
                        </a:spcAft>
                      </a:pPr>
                      <a:r>
                        <a:rPr lang="en-US" sz="1200" dirty="0"/>
                        <a:t>Syntax</a:t>
                      </a:r>
                      <a:endParaRPr lang="en-US" sz="1200" dirty="0">
                        <a:latin typeface="Times New Roman"/>
                        <a:ea typeface="Times New Roman"/>
                      </a:endParaRPr>
                    </a:p>
                  </a:txBody>
                  <a:tcPr marL="68580" marR="68580" marT="0" marB="0"/>
                </a:tc>
                <a:tc>
                  <a:txBody>
                    <a:bodyPr/>
                    <a:lstStyle/>
                    <a:p>
                      <a:pPr marL="0" marR="0" algn="ctr">
                        <a:lnSpc>
                          <a:spcPct val="150000"/>
                        </a:lnSpc>
                        <a:spcBef>
                          <a:spcPts val="0"/>
                        </a:spcBef>
                        <a:spcAft>
                          <a:spcPts val="0"/>
                        </a:spcAft>
                      </a:pPr>
                      <a:r>
                        <a:rPr lang="en-US" sz="1200"/>
                        <a:t>HTML</a:t>
                      </a:r>
                      <a:endParaRPr lang="en-US" sz="1200">
                        <a:latin typeface="Times New Roman"/>
                        <a:ea typeface="Times New Roman"/>
                      </a:endParaRPr>
                    </a:p>
                  </a:txBody>
                  <a:tcPr marL="68580" marR="68580" marT="0" marB="0"/>
                </a:tc>
                <a:tc>
                  <a:txBody>
                    <a:bodyPr/>
                    <a:lstStyle/>
                    <a:p>
                      <a:pPr marL="0" marR="0" algn="ctr">
                        <a:lnSpc>
                          <a:spcPct val="150000"/>
                        </a:lnSpc>
                        <a:spcBef>
                          <a:spcPts val="0"/>
                        </a:spcBef>
                        <a:spcAft>
                          <a:spcPts val="0"/>
                        </a:spcAft>
                      </a:pPr>
                      <a:r>
                        <a:rPr lang="en-US" sz="1200"/>
                        <a:t>Text</a:t>
                      </a:r>
                      <a:endParaRPr lang="en-US" sz="1200">
                        <a:latin typeface="Times New Roman"/>
                        <a:ea typeface="Times New Roman"/>
                      </a:endParaRPr>
                    </a:p>
                  </a:txBody>
                  <a:tcPr marL="68580" marR="68580" marT="0" marB="0"/>
                </a:tc>
                <a:extLst>
                  <a:ext uri="{0D108BD9-81ED-4DB2-BD59-A6C34878D82A}">
                    <a16:rowId xmlns:a16="http://schemas.microsoft.com/office/drawing/2014/main" val="10000"/>
                  </a:ext>
                </a:extLst>
              </a:tr>
              <a:tr h="1585884">
                <a:tc>
                  <a:txBody>
                    <a:bodyPr/>
                    <a:lstStyle/>
                    <a:p>
                      <a:pPr marL="0" marR="0" algn="just">
                        <a:lnSpc>
                          <a:spcPct val="150000"/>
                        </a:lnSpc>
                        <a:spcBef>
                          <a:spcPts val="0"/>
                        </a:spcBef>
                        <a:spcAft>
                          <a:spcPts val="0"/>
                        </a:spcAft>
                      </a:pPr>
                      <a:r>
                        <a:rPr lang="en-US" sz="1000"/>
                        <a:t>&lt;font color = "red"&gt; ……. &lt;/font&gt;</a:t>
                      </a:r>
                      <a:endParaRPr lang="en-US" sz="1200">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000" dirty="0"/>
                        <a:t>&lt;font color = "red"&gt; </a:t>
                      </a:r>
                      <a:r>
                        <a:rPr lang="en-US" sz="1200" dirty="0"/>
                        <a:t>This text is red&lt;/font&gt;</a:t>
                      </a:r>
                      <a:endParaRPr lang="en-US" sz="1200" dirty="0">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200" dirty="0">
                          <a:solidFill>
                            <a:srgbClr val="FF0000"/>
                          </a:solidFill>
                        </a:rPr>
                        <a:t>This text is red</a:t>
                      </a:r>
                      <a:endParaRPr lang="en-US" sz="1200" dirty="0">
                        <a:solidFill>
                          <a:srgbClr val="FF0000"/>
                        </a:solidFill>
                        <a:latin typeface="Times New Roman"/>
                        <a:ea typeface="Times New Roman"/>
                      </a:endParaRPr>
                    </a:p>
                  </a:txBody>
                  <a:tcPr marL="68580" marR="68580" marT="0" marB="0"/>
                </a:tc>
                <a:extLst>
                  <a:ext uri="{0D108BD9-81ED-4DB2-BD59-A6C34878D82A}">
                    <a16:rowId xmlns:a16="http://schemas.microsoft.com/office/drawing/2014/main" val="10001"/>
                  </a:ext>
                </a:extLst>
              </a:tr>
            </a:tbl>
          </a:graphicData>
        </a:graphic>
      </p:graphicFrame>
      <p:sp>
        <p:nvSpPr>
          <p:cNvPr id="21505" name="Rectangle 1"/>
          <p:cNvSpPr>
            <a:spLocks noChangeArrowheads="1"/>
          </p:cNvSpPr>
          <p:nvPr/>
        </p:nvSpPr>
        <p:spPr bwMode="auto">
          <a:xfrm>
            <a:off x="457200" y="381000"/>
            <a:ext cx="54864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B0F0"/>
                </a:solidFill>
                <a:effectLst/>
                <a:latin typeface="Arial" pitchFamily="34" charset="0"/>
                <a:ea typeface="Times New Roman" pitchFamily="18" charset="0"/>
                <a:cs typeface="Arial" pitchFamily="34" charset="0"/>
              </a:rPr>
              <a:t>Changing </a:t>
            </a:r>
            <a:r>
              <a:rPr kumimoji="0" lang="en-US" sz="4000" b="1" i="0" u="none" strike="noStrike" cap="none" normalizeH="0" baseline="0" dirty="0">
                <a:ln>
                  <a:noFill/>
                </a:ln>
                <a:solidFill>
                  <a:srgbClr val="00B0F0"/>
                </a:solidFill>
                <a:effectLst/>
                <a:latin typeface="Arial" pitchFamily="34" charset="0"/>
                <a:ea typeface="Times New Roman" pitchFamily="18" charset="0"/>
                <a:cs typeface="Arial" pitchFamily="34" charset="0"/>
              </a:rPr>
              <a:t>Font </a:t>
            </a:r>
            <a:r>
              <a:rPr kumimoji="0" lang="en-US" sz="4000" b="1" i="0" u="none" strike="noStrike" cap="none" normalizeH="0" baseline="0" dirty="0">
                <a:ln>
                  <a:noFill/>
                </a:ln>
                <a:solidFill>
                  <a:srgbClr val="FFC000"/>
                </a:solidFill>
                <a:effectLst/>
                <a:latin typeface="Arial" pitchFamily="34" charset="0"/>
                <a:ea typeface="Times New Roman" pitchFamily="18" charset="0"/>
                <a:cs typeface="Arial" pitchFamily="34" charset="0"/>
              </a:rPr>
              <a:t>Color</a:t>
            </a:r>
            <a:endParaRPr kumimoji="0" lang="en-US" sz="5400" b="0" i="0" u="none" strike="noStrike" cap="none" normalizeH="0" baseline="0" dirty="0">
              <a:ln>
                <a:noFill/>
              </a:ln>
              <a:solidFill>
                <a:srgbClr val="FFC000"/>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838200" y="1295400"/>
          <a:ext cx="6213157" cy="2568131"/>
        </p:xfrm>
        <a:graphic>
          <a:graphicData uri="http://schemas.openxmlformats.org/drawingml/2006/table">
            <a:tbl>
              <a:tblPr>
                <a:tableStyleId>{35758FB7-9AC5-4552-8A53-C91805E547FA}</a:tableStyleId>
              </a:tblPr>
              <a:tblGrid>
                <a:gridCol w="1804513">
                  <a:extLst>
                    <a:ext uri="{9D8B030D-6E8A-4147-A177-3AD203B41FA5}">
                      <a16:colId xmlns:a16="http://schemas.microsoft.com/office/drawing/2014/main" val="20000"/>
                    </a:ext>
                  </a:extLst>
                </a:gridCol>
                <a:gridCol w="2340774">
                  <a:extLst>
                    <a:ext uri="{9D8B030D-6E8A-4147-A177-3AD203B41FA5}">
                      <a16:colId xmlns:a16="http://schemas.microsoft.com/office/drawing/2014/main" val="20001"/>
                    </a:ext>
                  </a:extLst>
                </a:gridCol>
                <a:gridCol w="2067870">
                  <a:extLst>
                    <a:ext uri="{9D8B030D-6E8A-4147-A177-3AD203B41FA5}">
                      <a16:colId xmlns:a16="http://schemas.microsoft.com/office/drawing/2014/main" val="20002"/>
                    </a:ext>
                  </a:extLst>
                </a:gridCol>
              </a:tblGrid>
              <a:tr h="671302">
                <a:tc>
                  <a:txBody>
                    <a:bodyPr/>
                    <a:lstStyle/>
                    <a:p>
                      <a:pPr marL="0" marR="0" algn="ctr">
                        <a:lnSpc>
                          <a:spcPct val="150000"/>
                        </a:lnSpc>
                        <a:spcBef>
                          <a:spcPts val="0"/>
                        </a:spcBef>
                        <a:spcAft>
                          <a:spcPts val="0"/>
                        </a:spcAft>
                      </a:pPr>
                      <a:r>
                        <a:rPr lang="en-US" sz="1200"/>
                        <a:t>Syntax</a:t>
                      </a:r>
                      <a:endParaRPr lang="en-US" sz="1200">
                        <a:latin typeface="Times New Roman"/>
                        <a:ea typeface="Times New Roman"/>
                      </a:endParaRPr>
                    </a:p>
                  </a:txBody>
                  <a:tcPr marL="68580" marR="68580" marT="0" marB="0"/>
                </a:tc>
                <a:tc>
                  <a:txBody>
                    <a:bodyPr/>
                    <a:lstStyle/>
                    <a:p>
                      <a:pPr marL="0" marR="0" algn="ctr">
                        <a:lnSpc>
                          <a:spcPct val="150000"/>
                        </a:lnSpc>
                        <a:spcBef>
                          <a:spcPts val="0"/>
                        </a:spcBef>
                        <a:spcAft>
                          <a:spcPts val="0"/>
                        </a:spcAft>
                      </a:pPr>
                      <a:r>
                        <a:rPr lang="en-US" sz="1200"/>
                        <a:t>HTML</a:t>
                      </a:r>
                      <a:endParaRPr lang="en-US" sz="1200">
                        <a:latin typeface="Times New Roman"/>
                        <a:ea typeface="Times New Roman"/>
                      </a:endParaRPr>
                    </a:p>
                  </a:txBody>
                  <a:tcPr marL="68580" marR="68580" marT="0" marB="0"/>
                </a:tc>
                <a:tc>
                  <a:txBody>
                    <a:bodyPr/>
                    <a:lstStyle/>
                    <a:p>
                      <a:pPr marL="0" marR="0" algn="ctr">
                        <a:lnSpc>
                          <a:spcPct val="150000"/>
                        </a:lnSpc>
                        <a:spcBef>
                          <a:spcPts val="0"/>
                        </a:spcBef>
                        <a:spcAft>
                          <a:spcPts val="0"/>
                        </a:spcAft>
                      </a:pPr>
                      <a:r>
                        <a:rPr lang="en-US" sz="1200"/>
                        <a:t>Text</a:t>
                      </a:r>
                      <a:endParaRPr lang="en-US" sz="1200">
                        <a:latin typeface="Times New Roman"/>
                        <a:ea typeface="Times New Roman"/>
                      </a:endParaRPr>
                    </a:p>
                  </a:txBody>
                  <a:tcPr marL="68580" marR="68580" marT="0" marB="0"/>
                </a:tc>
                <a:extLst>
                  <a:ext uri="{0D108BD9-81ED-4DB2-BD59-A6C34878D82A}">
                    <a16:rowId xmlns:a16="http://schemas.microsoft.com/office/drawing/2014/main" val="10000"/>
                  </a:ext>
                </a:extLst>
              </a:tr>
              <a:tr h="1896829">
                <a:tc>
                  <a:txBody>
                    <a:bodyPr/>
                    <a:lstStyle/>
                    <a:p>
                      <a:pPr marL="0" marR="0" algn="just">
                        <a:lnSpc>
                          <a:spcPct val="150000"/>
                        </a:lnSpc>
                        <a:spcBef>
                          <a:spcPts val="0"/>
                        </a:spcBef>
                        <a:spcAft>
                          <a:spcPts val="0"/>
                        </a:spcAft>
                      </a:pPr>
                      <a:r>
                        <a:rPr lang="en-US" sz="1000"/>
                        <a:t>&lt;font size = "16"&gt; ……. &lt;/font&gt;</a:t>
                      </a:r>
                      <a:endParaRPr lang="en-US" sz="1200">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000"/>
                        <a:t>&lt;font size = "16"&gt; </a:t>
                      </a:r>
                      <a:r>
                        <a:rPr lang="en-US" sz="1200"/>
                        <a:t>This text size is 16!&lt;/font&gt;</a:t>
                      </a:r>
                      <a:endParaRPr lang="en-US" sz="1200">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600" dirty="0"/>
                        <a:t>This text size is 16!</a:t>
                      </a:r>
                      <a:endParaRPr lang="en-US" sz="1200" dirty="0">
                        <a:latin typeface="Times New Roman"/>
                        <a:ea typeface="Times New Roman"/>
                      </a:endParaRPr>
                    </a:p>
                  </a:txBody>
                  <a:tcPr marL="68580" marR="68580" marT="0" marB="0"/>
                </a:tc>
                <a:extLst>
                  <a:ext uri="{0D108BD9-81ED-4DB2-BD59-A6C34878D82A}">
                    <a16:rowId xmlns:a16="http://schemas.microsoft.com/office/drawing/2014/main" val="10001"/>
                  </a:ext>
                </a:extLst>
              </a:tr>
            </a:tbl>
          </a:graphicData>
        </a:graphic>
      </p:graphicFrame>
      <p:sp>
        <p:nvSpPr>
          <p:cNvPr id="3" name="Rectangle 1"/>
          <p:cNvSpPr>
            <a:spLocks noChangeArrowheads="1"/>
          </p:cNvSpPr>
          <p:nvPr/>
        </p:nvSpPr>
        <p:spPr bwMode="auto">
          <a:xfrm>
            <a:off x="457200" y="381000"/>
            <a:ext cx="54864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B0F0"/>
                </a:solidFill>
                <a:effectLst/>
                <a:latin typeface="Arial" pitchFamily="34" charset="0"/>
                <a:ea typeface="Times New Roman" pitchFamily="18" charset="0"/>
                <a:cs typeface="Arial" pitchFamily="34" charset="0"/>
              </a:rPr>
              <a:t>Changing </a:t>
            </a:r>
            <a:r>
              <a:rPr kumimoji="0" lang="en-US" sz="4000" b="1" i="0" u="none" strike="noStrike" cap="none" normalizeH="0" baseline="0" dirty="0">
                <a:ln>
                  <a:noFill/>
                </a:ln>
                <a:solidFill>
                  <a:srgbClr val="00B0F0"/>
                </a:solidFill>
                <a:effectLst/>
                <a:latin typeface="Arial" pitchFamily="34" charset="0"/>
                <a:ea typeface="Times New Roman" pitchFamily="18" charset="0"/>
                <a:cs typeface="Arial" pitchFamily="34" charset="0"/>
              </a:rPr>
              <a:t>Font </a:t>
            </a:r>
            <a:r>
              <a:rPr kumimoji="0" lang="en-US" sz="4000" b="1" i="0" u="none" strike="noStrike" cap="none" normalizeH="0" baseline="0" dirty="0">
                <a:ln>
                  <a:noFill/>
                </a:ln>
                <a:solidFill>
                  <a:srgbClr val="FFC000"/>
                </a:solidFill>
                <a:effectLst/>
                <a:latin typeface="Arial" pitchFamily="34" charset="0"/>
                <a:ea typeface="Times New Roman" pitchFamily="18" charset="0"/>
                <a:cs typeface="Arial" pitchFamily="34" charset="0"/>
              </a:rPr>
              <a:t>Size</a:t>
            </a:r>
            <a:endParaRPr kumimoji="0" lang="en-US" sz="5400" b="0" i="0" u="none" strike="noStrike" cap="none" normalizeH="0" baseline="0" dirty="0">
              <a:ln>
                <a:noFill/>
              </a:ln>
              <a:solidFill>
                <a:srgbClr val="FFC000"/>
              </a:solidFill>
              <a:effectLst/>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62000" y="1905000"/>
          <a:ext cx="6289357" cy="2021840"/>
        </p:xfrm>
        <a:graphic>
          <a:graphicData uri="http://schemas.openxmlformats.org/drawingml/2006/table">
            <a:tbl>
              <a:tblPr>
                <a:tableStyleId>{35758FB7-9AC5-4552-8A53-C91805E547FA}</a:tableStyleId>
              </a:tblPr>
              <a:tblGrid>
                <a:gridCol w="1826644">
                  <a:extLst>
                    <a:ext uri="{9D8B030D-6E8A-4147-A177-3AD203B41FA5}">
                      <a16:colId xmlns:a16="http://schemas.microsoft.com/office/drawing/2014/main" val="20000"/>
                    </a:ext>
                  </a:extLst>
                </a:gridCol>
                <a:gridCol w="2369482">
                  <a:extLst>
                    <a:ext uri="{9D8B030D-6E8A-4147-A177-3AD203B41FA5}">
                      <a16:colId xmlns:a16="http://schemas.microsoft.com/office/drawing/2014/main" val="20001"/>
                    </a:ext>
                  </a:extLst>
                </a:gridCol>
                <a:gridCol w="2093231">
                  <a:extLst>
                    <a:ext uri="{9D8B030D-6E8A-4147-A177-3AD203B41FA5}">
                      <a16:colId xmlns:a16="http://schemas.microsoft.com/office/drawing/2014/main" val="20002"/>
                    </a:ext>
                  </a:extLst>
                </a:gridCol>
              </a:tblGrid>
              <a:tr h="187960">
                <a:tc>
                  <a:txBody>
                    <a:bodyPr/>
                    <a:lstStyle/>
                    <a:p>
                      <a:pPr marL="0" marR="0" algn="ctr">
                        <a:lnSpc>
                          <a:spcPct val="150000"/>
                        </a:lnSpc>
                        <a:spcBef>
                          <a:spcPts val="0"/>
                        </a:spcBef>
                        <a:spcAft>
                          <a:spcPts val="0"/>
                        </a:spcAft>
                      </a:pPr>
                      <a:r>
                        <a:rPr lang="en-US" sz="1200" dirty="0"/>
                        <a:t>Syntax</a:t>
                      </a:r>
                      <a:endParaRPr lang="en-US" sz="1200" dirty="0">
                        <a:latin typeface="Times New Roman"/>
                        <a:ea typeface="Times New Roman"/>
                      </a:endParaRPr>
                    </a:p>
                  </a:txBody>
                  <a:tcPr marL="68580" marR="68580" marT="0" marB="0"/>
                </a:tc>
                <a:tc>
                  <a:txBody>
                    <a:bodyPr/>
                    <a:lstStyle/>
                    <a:p>
                      <a:pPr marL="0" marR="0" algn="ctr">
                        <a:lnSpc>
                          <a:spcPct val="150000"/>
                        </a:lnSpc>
                        <a:spcBef>
                          <a:spcPts val="0"/>
                        </a:spcBef>
                        <a:spcAft>
                          <a:spcPts val="0"/>
                        </a:spcAft>
                      </a:pPr>
                      <a:r>
                        <a:rPr lang="en-US" sz="1200"/>
                        <a:t>HTML</a:t>
                      </a:r>
                      <a:endParaRPr lang="en-US" sz="1200">
                        <a:latin typeface="Times New Roman"/>
                        <a:ea typeface="Times New Roman"/>
                      </a:endParaRPr>
                    </a:p>
                  </a:txBody>
                  <a:tcPr marL="68580" marR="68580" marT="0" marB="0"/>
                </a:tc>
                <a:tc>
                  <a:txBody>
                    <a:bodyPr/>
                    <a:lstStyle/>
                    <a:p>
                      <a:pPr marL="0" marR="0" algn="ctr">
                        <a:lnSpc>
                          <a:spcPct val="150000"/>
                        </a:lnSpc>
                        <a:spcBef>
                          <a:spcPts val="0"/>
                        </a:spcBef>
                        <a:spcAft>
                          <a:spcPts val="0"/>
                        </a:spcAft>
                      </a:pPr>
                      <a:r>
                        <a:rPr lang="en-US" sz="1200"/>
                        <a:t>Text</a:t>
                      </a:r>
                      <a:endParaRPr lang="en-US" sz="1200">
                        <a:latin typeface="Times New Roman"/>
                        <a:ea typeface="Times New Roman"/>
                      </a:endParaRPr>
                    </a:p>
                  </a:txBody>
                  <a:tcPr marL="68580" marR="68580" marT="0" marB="0"/>
                </a:tc>
                <a:extLst>
                  <a:ext uri="{0D108BD9-81ED-4DB2-BD59-A6C34878D82A}">
                    <a16:rowId xmlns:a16="http://schemas.microsoft.com/office/drawing/2014/main" val="10000"/>
                  </a:ext>
                </a:extLst>
              </a:tr>
              <a:tr h="1747520">
                <a:tc>
                  <a:txBody>
                    <a:bodyPr/>
                    <a:lstStyle/>
                    <a:p>
                      <a:pPr marL="0" marR="0" algn="just">
                        <a:lnSpc>
                          <a:spcPct val="150000"/>
                        </a:lnSpc>
                        <a:spcBef>
                          <a:spcPts val="0"/>
                        </a:spcBef>
                        <a:spcAft>
                          <a:spcPts val="0"/>
                        </a:spcAft>
                      </a:pPr>
                      <a:r>
                        <a:rPr lang="en-US" sz="1000"/>
                        <a:t>&lt;font face = "Arial"&gt; ……. &lt;/font&gt;</a:t>
                      </a:r>
                      <a:endParaRPr lang="en-US" sz="1200">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000" dirty="0"/>
                        <a:t>&lt;font face = "</a:t>
                      </a:r>
                      <a:r>
                        <a:rPr lang="en-US" sz="1000" dirty="0" err="1"/>
                        <a:t>arial</a:t>
                      </a:r>
                      <a:r>
                        <a:rPr lang="en-US" sz="1000" dirty="0"/>
                        <a:t>"&gt; </a:t>
                      </a:r>
                      <a:r>
                        <a:rPr lang="en-US" sz="1200" dirty="0"/>
                        <a:t>This text face is </a:t>
                      </a:r>
                      <a:r>
                        <a:rPr lang="en-US" sz="1200" dirty="0" err="1"/>
                        <a:t>arial</a:t>
                      </a:r>
                      <a:r>
                        <a:rPr lang="en-US" sz="1200" dirty="0"/>
                        <a:t> &lt;font&gt;</a:t>
                      </a:r>
                      <a:endParaRPr lang="en-US" sz="1200" dirty="0">
                        <a:latin typeface="Times New Roman"/>
                        <a:ea typeface="Times New Roman"/>
                      </a:endParaRPr>
                    </a:p>
                  </a:txBody>
                  <a:tcPr marL="68580" marR="68580" marT="0" marB="0"/>
                </a:tc>
                <a:tc>
                  <a:txBody>
                    <a:bodyPr/>
                    <a:lstStyle/>
                    <a:p>
                      <a:pPr marL="0" marR="0" algn="ctr">
                        <a:lnSpc>
                          <a:spcPct val="150000"/>
                        </a:lnSpc>
                        <a:spcBef>
                          <a:spcPts val="0"/>
                        </a:spcBef>
                        <a:spcAft>
                          <a:spcPts val="0"/>
                        </a:spcAft>
                      </a:pPr>
                      <a:r>
                        <a:rPr lang="en-US" sz="1200" dirty="0"/>
                        <a:t>This text face is </a:t>
                      </a:r>
                      <a:r>
                        <a:rPr lang="en-US" sz="1200" dirty="0" err="1">
                          <a:latin typeface="Arial" pitchFamily="34" charset="0"/>
                          <a:cs typeface="Arial" pitchFamily="34" charset="0"/>
                        </a:rPr>
                        <a:t>arial</a:t>
                      </a:r>
                      <a:endParaRPr lang="en-US" sz="1200" dirty="0">
                        <a:latin typeface="Arial" pitchFamily="34" charset="0"/>
                        <a:ea typeface="Times New Roman"/>
                        <a:cs typeface="Arial" pitchFamily="34"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Rectangle 1"/>
          <p:cNvSpPr>
            <a:spLocks noChangeArrowheads="1"/>
          </p:cNvSpPr>
          <p:nvPr/>
        </p:nvSpPr>
        <p:spPr bwMode="auto">
          <a:xfrm>
            <a:off x="457200" y="381000"/>
            <a:ext cx="54864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00B0F0"/>
                </a:solidFill>
                <a:effectLst/>
                <a:latin typeface="Arial" pitchFamily="34" charset="0"/>
                <a:ea typeface="Times New Roman" pitchFamily="18" charset="0"/>
                <a:cs typeface="Arial" pitchFamily="34" charset="0"/>
              </a:rPr>
              <a:t>Changing </a:t>
            </a:r>
            <a:r>
              <a:rPr kumimoji="0" lang="en-US" sz="4000" b="1" i="0" u="none" strike="noStrike" cap="none" normalizeH="0" baseline="0" dirty="0">
                <a:ln>
                  <a:noFill/>
                </a:ln>
                <a:solidFill>
                  <a:srgbClr val="00B0F0"/>
                </a:solidFill>
                <a:effectLst/>
                <a:latin typeface="Arial" pitchFamily="34" charset="0"/>
                <a:ea typeface="Times New Roman" pitchFamily="18" charset="0"/>
                <a:cs typeface="Arial" pitchFamily="34" charset="0"/>
              </a:rPr>
              <a:t>Font </a:t>
            </a:r>
            <a:r>
              <a:rPr kumimoji="0" lang="en-US" sz="4000" b="1" i="0" u="none" strike="noStrike" cap="none" normalizeH="0" baseline="0" dirty="0">
                <a:ln>
                  <a:noFill/>
                </a:ln>
                <a:solidFill>
                  <a:srgbClr val="FFC000"/>
                </a:solidFill>
                <a:effectLst/>
                <a:latin typeface="Arial" pitchFamily="34" charset="0"/>
                <a:ea typeface="Times New Roman" pitchFamily="18" charset="0"/>
                <a:cs typeface="Arial" pitchFamily="34" charset="0"/>
              </a:rPr>
              <a:t>Face</a:t>
            </a:r>
            <a:endParaRPr kumimoji="0" lang="en-US" sz="5400" b="0" i="0" u="none" strike="noStrike" cap="none" normalizeH="0" baseline="0" dirty="0">
              <a:ln>
                <a:noFill/>
              </a:ln>
              <a:solidFill>
                <a:srgbClr val="FFC000"/>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Color</a:t>
            </a:r>
          </a:p>
        </p:txBody>
      </p:sp>
      <p:sp>
        <p:nvSpPr>
          <p:cNvPr id="3" name="Content Placeholder 2"/>
          <p:cNvSpPr>
            <a:spLocks noGrp="1"/>
          </p:cNvSpPr>
          <p:nvPr>
            <p:ph idx="1"/>
          </p:nvPr>
        </p:nvSpPr>
        <p:spPr/>
        <p:txBody>
          <a:bodyPr/>
          <a:lstStyle/>
          <a:p>
            <a:pPr algn="just"/>
            <a:r>
              <a:rPr lang="en-US" dirty="0">
                <a:solidFill>
                  <a:srgbClr val="FFC000"/>
                </a:solidFill>
              </a:rPr>
              <a:t>Using color in a web design is an important aspect because it will involve a favorable first impression vice versa. </a:t>
            </a:r>
          </a:p>
          <a:p>
            <a:pPr algn="just"/>
            <a:r>
              <a:rPr lang="en-US" dirty="0">
                <a:solidFill>
                  <a:srgbClr val="00B0F0"/>
                </a:solidFill>
              </a:rPr>
              <a:t>It is suggested that a design should used no more than three colors in one pages and the main theme of the colors should be used throughout the entire web pages.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Color (cont.)</a:t>
            </a:r>
          </a:p>
        </p:txBody>
      </p:sp>
      <p:sp>
        <p:nvSpPr>
          <p:cNvPr id="3" name="Content Placeholder 2"/>
          <p:cNvSpPr>
            <a:spLocks noGrp="1"/>
          </p:cNvSpPr>
          <p:nvPr>
            <p:ph idx="1"/>
          </p:nvPr>
        </p:nvSpPr>
        <p:spPr>
          <a:xfrm>
            <a:off x="457200" y="1600200"/>
            <a:ext cx="7086600" cy="5105400"/>
          </a:xfrm>
        </p:spPr>
        <p:txBody>
          <a:bodyPr>
            <a:normAutofit fontScale="92500" lnSpcReduction="20000"/>
          </a:bodyPr>
          <a:lstStyle/>
          <a:p>
            <a:pPr algn="just"/>
            <a:r>
              <a:rPr lang="en-US" dirty="0">
                <a:solidFill>
                  <a:srgbClr val="FFC000"/>
                </a:solidFill>
              </a:rPr>
              <a:t>Although many webmaster stated that a dark background with light text is easier to be read but most Web sites are developed just the opposite of the view. </a:t>
            </a:r>
          </a:p>
          <a:p>
            <a:pPr algn="just"/>
            <a:r>
              <a:rPr lang="en-US" dirty="0">
                <a:solidFill>
                  <a:srgbClr val="00B0F0"/>
                </a:solidFill>
              </a:rPr>
              <a:t>The main reasons for this is that throughout time we have written on light or white colored paper with dark colored ink and that's what we are used to. </a:t>
            </a:r>
          </a:p>
          <a:p>
            <a:pPr algn="just"/>
            <a:r>
              <a:rPr lang="en-US" dirty="0">
                <a:solidFill>
                  <a:srgbClr val="FFC000"/>
                </a:solidFill>
              </a:rPr>
              <a:t>Another reason is that the default color for a Web page is white and the default color for text is black and sometimes it's just easier to not change the colors and go with standards assignment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Color (cont.)</a:t>
            </a:r>
          </a:p>
        </p:txBody>
      </p:sp>
      <p:sp>
        <p:nvSpPr>
          <p:cNvPr id="3" name="Content Placeholder 2"/>
          <p:cNvSpPr>
            <a:spLocks noGrp="1"/>
          </p:cNvSpPr>
          <p:nvPr>
            <p:ph idx="1"/>
          </p:nvPr>
        </p:nvSpPr>
        <p:spPr/>
        <p:txBody>
          <a:bodyPr>
            <a:normAutofit fontScale="92500" lnSpcReduction="10000"/>
          </a:bodyPr>
          <a:lstStyle/>
          <a:p>
            <a:pPr algn="just"/>
            <a:r>
              <a:rPr lang="en-US" dirty="0">
                <a:solidFill>
                  <a:srgbClr val="FFC000"/>
                </a:solidFill>
              </a:rPr>
              <a:t>The main color on your page is the background color. </a:t>
            </a:r>
          </a:p>
          <a:p>
            <a:pPr algn="just"/>
            <a:r>
              <a:rPr lang="en-US" dirty="0">
                <a:solidFill>
                  <a:srgbClr val="00B0F0"/>
                </a:solidFill>
              </a:rPr>
              <a:t>This color will define everything else on your page and by working around this color will decide whether your page is worthy or worthless. </a:t>
            </a:r>
          </a:p>
          <a:p>
            <a:pPr algn="just"/>
            <a:r>
              <a:rPr lang="en-US" dirty="0">
                <a:solidFill>
                  <a:srgbClr val="FFC000"/>
                </a:solidFill>
              </a:rPr>
              <a:t>To add that defining background color to your page all you have to do is add the </a:t>
            </a:r>
            <a:r>
              <a:rPr lang="en-US" i="1" dirty="0" err="1">
                <a:solidFill>
                  <a:srgbClr val="FFC000"/>
                </a:solidFill>
              </a:rPr>
              <a:t>bgcolor</a:t>
            </a:r>
            <a:r>
              <a:rPr lang="en-US" dirty="0">
                <a:solidFill>
                  <a:srgbClr val="FFC000"/>
                </a:solidFill>
              </a:rPr>
              <a:t> tag, along with the color of your choice to your page's body tag</a:t>
            </a:r>
          </a:p>
        </p:txBody>
      </p:sp>
      <p:sp>
        <p:nvSpPr>
          <p:cNvPr id="4" name="Rectangle 3"/>
          <p:cNvSpPr/>
          <p:nvPr/>
        </p:nvSpPr>
        <p:spPr>
          <a:xfrm>
            <a:off x="3048000" y="6248400"/>
            <a:ext cx="2531142" cy="369332"/>
          </a:xfrm>
          <a:prstGeom prst="rect">
            <a:avLst/>
          </a:prstGeom>
        </p:spPr>
        <p:txBody>
          <a:bodyPr wrap="none">
            <a:spAutoFit/>
          </a:bodyPr>
          <a:lstStyle/>
          <a:p>
            <a:r>
              <a:rPr lang="en-US" dirty="0"/>
              <a:t>&lt;body </a:t>
            </a:r>
            <a:r>
              <a:rPr lang="en-US" dirty="0" err="1"/>
              <a:t>bgcolor</a:t>
            </a:r>
            <a:r>
              <a:rPr lang="en-US" dirty="0"/>
              <a:t> ="cyan " &gt;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Color (cont.)</a:t>
            </a:r>
          </a:p>
        </p:txBody>
      </p:sp>
      <p:sp>
        <p:nvSpPr>
          <p:cNvPr id="3" name="Content Placeholder 2"/>
          <p:cNvSpPr>
            <a:spLocks noGrp="1"/>
          </p:cNvSpPr>
          <p:nvPr>
            <p:ph idx="1"/>
          </p:nvPr>
        </p:nvSpPr>
        <p:spPr/>
        <p:txBody>
          <a:bodyPr>
            <a:normAutofit fontScale="85000" lnSpcReduction="10000"/>
          </a:bodyPr>
          <a:lstStyle/>
          <a:p>
            <a:pPr algn="just"/>
            <a:r>
              <a:rPr lang="en-US" dirty="0">
                <a:solidFill>
                  <a:srgbClr val="FFC000"/>
                </a:solidFill>
              </a:rPr>
              <a:t>After you have decided on and added your background color to your Web site you will then need to decide on what color would most compliment it when used for your text. </a:t>
            </a:r>
          </a:p>
          <a:p>
            <a:pPr algn="just"/>
            <a:r>
              <a:rPr lang="en-US" dirty="0">
                <a:solidFill>
                  <a:srgbClr val="00B0F0"/>
                </a:solidFill>
              </a:rPr>
              <a:t>If you use something similar to the background color people will not be able to see it. </a:t>
            </a:r>
          </a:p>
          <a:p>
            <a:pPr algn="just"/>
            <a:r>
              <a:rPr lang="en-US" dirty="0">
                <a:solidFill>
                  <a:srgbClr val="FFC000"/>
                </a:solidFill>
              </a:rPr>
              <a:t>You also don't want it to be too much of a contrast or it will be hard on the eyes and no one will want to read it or look at it. </a:t>
            </a:r>
          </a:p>
          <a:p>
            <a:pPr algn="just"/>
            <a:r>
              <a:rPr lang="en-US" dirty="0">
                <a:solidFill>
                  <a:srgbClr val="00B0F0"/>
                </a:solidFill>
              </a:rPr>
              <a:t>Using a background image will certainly affect the contrast of the text.</a:t>
            </a:r>
          </a:p>
          <a:p>
            <a:endParaRPr lang="en-US" dirty="0">
              <a:solidFill>
                <a:srgbClr val="FFC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Bgcolor</a:t>
            </a:r>
            <a:endParaRPr lang="en-US" dirty="0"/>
          </a:p>
        </p:txBody>
      </p:sp>
      <p:sp>
        <p:nvSpPr>
          <p:cNvPr id="3" name="Content Placeholder 2"/>
          <p:cNvSpPr>
            <a:spLocks noGrp="1"/>
          </p:cNvSpPr>
          <p:nvPr>
            <p:ph idx="1"/>
          </p:nvPr>
        </p:nvSpPr>
        <p:spPr/>
        <p:txBody>
          <a:bodyPr>
            <a:normAutofit lnSpcReduction="10000"/>
          </a:bodyPr>
          <a:lstStyle/>
          <a:p>
            <a:pPr algn="just"/>
            <a:r>
              <a:rPr lang="en-US" dirty="0">
                <a:solidFill>
                  <a:srgbClr val="FFC000"/>
                </a:solidFill>
              </a:rPr>
              <a:t>The </a:t>
            </a:r>
            <a:r>
              <a:rPr lang="en-US" dirty="0" err="1">
                <a:solidFill>
                  <a:srgbClr val="FFC000"/>
                </a:solidFill>
              </a:rPr>
              <a:t>bgcolor</a:t>
            </a:r>
            <a:r>
              <a:rPr lang="en-US" dirty="0">
                <a:solidFill>
                  <a:srgbClr val="FFC000"/>
                </a:solidFill>
              </a:rPr>
              <a:t> attribute specifies a background-color for an HTML page. </a:t>
            </a:r>
          </a:p>
          <a:p>
            <a:pPr algn="just"/>
            <a:r>
              <a:rPr lang="en-US" dirty="0">
                <a:solidFill>
                  <a:srgbClr val="00B0F0"/>
                </a:solidFill>
              </a:rPr>
              <a:t>The value of this attribute can be a hexadecimal number, an RGB (Red, Green, Blue) value, or a color name:</a:t>
            </a:r>
          </a:p>
          <a:p>
            <a:r>
              <a:rPr lang="en-US" dirty="0">
                <a:solidFill>
                  <a:srgbClr val="FFC000"/>
                </a:solidFill>
              </a:rPr>
              <a:t>For example:</a:t>
            </a:r>
          </a:p>
          <a:p>
            <a:pPr marL="914400" lvl="1" indent="-514350">
              <a:buFont typeface="+mj-lt"/>
              <a:buAutoNum type="arabicPeriod"/>
            </a:pPr>
            <a:r>
              <a:rPr lang="en-US" dirty="0">
                <a:solidFill>
                  <a:srgbClr val="00B0F0"/>
                </a:solidFill>
              </a:rPr>
              <a:t>Hexadecimal: &lt;body </a:t>
            </a:r>
            <a:r>
              <a:rPr lang="en-US" dirty="0" err="1">
                <a:solidFill>
                  <a:srgbClr val="00B0F0"/>
                </a:solidFill>
              </a:rPr>
              <a:t>bgcolor</a:t>
            </a:r>
            <a:r>
              <a:rPr lang="en-US" dirty="0">
                <a:solidFill>
                  <a:srgbClr val="00B0F0"/>
                </a:solidFill>
              </a:rPr>
              <a:t>="</a:t>
            </a:r>
            <a:r>
              <a:rPr lang="en-US" b="1" dirty="0">
                <a:solidFill>
                  <a:srgbClr val="00B0F0"/>
                </a:solidFill>
              </a:rPr>
              <a:t>#000000</a:t>
            </a:r>
            <a:r>
              <a:rPr lang="en-US" dirty="0">
                <a:solidFill>
                  <a:srgbClr val="00B0F0"/>
                </a:solidFill>
              </a:rPr>
              <a:t>"&gt;</a:t>
            </a:r>
          </a:p>
          <a:p>
            <a:pPr marL="914400" lvl="1" indent="-514350">
              <a:buFont typeface="+mj-lt"/>
              <a:buAutoNum type="arabicPeriod"/>
            </a:pPr>
            <a:r>
              <a:rPr lang="en-US" dirty="0">
                <a:solidFill>
                  <a:srgbClr val="00B0F0"/>
                </a:solidFill>
              </a:rPr>
              <a:t>RGB: &lt;body </a:t>
            </a:r>
            <a:r>
              <a:rPr lang="en-US" dirty="0" err="1">
                <a:solidFill>
                  <a:srgbClr val="00B0F0"/>
                </a:solidFill>
              </a:rPr>
              <a:t>bgcolor</a:t>
            </a:r>
            <a:r>
              <a:rPr lang="en-US" dirty="0">
                <a:solidFill>
                  <a:srgbClr val="00B0F0"/>
                </a:solidFill>
              </a:rPr>
              <a:t>="</a:t>
            </a:r>
            <a:r>
              <a:rPr lang="en-US" b="1" dirty="0" err="1">
                <a:solidFill>
                  <a:srgbClr val="00B0F0"/>
                </a:solidFill>
              </a:rPr>
              <a:t>rgb</a:t>
            </a:r>
            <a:r>
              <a:rPr lang="en-US" b="1" dirty="0">
                <a:solidFill>
                  <a:srgbClr val="00B0F0"/>
                </a:solidFill>
              </a:rPr>
              <a:t>(0,0,0)</a:t>
            </a:r>
            <a:r>
              <a:rPr lang="en-US" dirty="0">
                <a:solidFill>
                  <a:srgbClr val="00B0F0"/>
                </a:solidFill>
              </a:rPr>
              <a:t>"&gt;</a:t>
            </a:r>
          </a:p>
          <a:p>
            <a:pPr marL="914400" lvl="1" indent="-514350">
              <a:buFont typeface="+mj-lt"/>
              <a:buAutoNum type="arabicPeriod"/>
            </a:pPr>
            <a:r>
              <a:rPr lang="en-US" dirty="0">
                <a:solidFill>
                  <a:srgbClr val="00B0F0"/>
                </a:solidFill>
              </a:rPr>
              <a:t>Color name: &lt;body </a:t>
            </a:r>
            <a:r>
              <a:rPr lang="en-US" dirty="0" err="1">
                <a:solidFill>
                  <a:srgbClr val="00B0F0"/>
                </a:solidFill>
              </a:rPr>
              <a:t>bgcolor</a:t>
            </a:r>
            <a:r>
              <a:rPr lang="en-US" dirty="0">
                <a:solidFill>
                  <a:srgbClr val="00B0F0"/>
                </a:solidFill>
              </a:rPr>
              <a:t>="</a:t>
            </a:r>
            <a:r>
              <a:rPr lang="en-US" b="1" dirty="0">
                <a:solidFill>
                  <a:srgbClr val="00B0F0"/>
                </a:solidFill>
              </a:rPr>
              <a:t>black</a:t>
            </a:r>
            <a:r>
              <a:rPr lang="en-US" dirty="0">
                <a:solidFill>
                  <a:srgbClr val="00B0F0"/>
                </a:solidFill>
              </a:rPr>
              <a:t>"&gt; </a:t>
            </a:r>
          </a:p>
          <a:p>
            <a:endParaRPr lang="en-US" dirty="0">
              <a:solidFill>
                <a:srgbClr val="FFC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W3C Standard Color Names</a:t>
            </a:r>
            <a:endParaRPr lang="en-US" dirty="0"/>
          </a:p>
        </p:txBody>
      </p:sp>
      <p:graphicFrame>
        <p:nvGraphicFramePr>
          <p:cNvPr id="4" name="Content Placeholder 3"/>
          <p:cNvGraphicFramePr>
            <a:graphicFrameLocks noGrp="1"/>
          </p:cNvGraphicFramePr>
          <p:nvPr>
            <p:ph idx="1"/>
          </p:nvPr>
        </p:nvGraphicFramePr>
        <p:xfrm>
          <a:off x="914401" y="1904999"/>
          <a:ext cx="5794056" cy="1905002"/>
        </p:xfrm>
        <a:graphic>
          <a:graphicData uri="http://schemas.openxmlformats.org/drawingml/2006/table">
            <a:tbl>
              <a:tblPr>
                <a:tableStyleId>{35758FB7-9AC5-4552-8A53-C91805E547FA}</a:tableStyleId>
              </a:tblPr>
              <a:tblGrid>
                <a:gridCol w="724172">
                  <a:extLst>
                    <a:ext uri="{9D8B030D-6E8A-4147-A177-3AD203B41FA5}">
                      <a16:colId xmlns:a16="http://schemas.microsoft.com/office/drawing/2014/main" val="20000"/>
                    </a:ext>
                  </a:extLst>
                </a:gridCol>
                <a:gridCol w="724172">
                  <a:extLst>
                    <a:ext uri="{9D8B030D-6E8A-4147-A177-3AD203B41FA5}">
                      <a16:colId xmlns:a16="http://schemas.microsoft.com/office/drawing/2014/main" val="20001"/>
                    </a:ext>
                  </a:extLst>
                </a:gridCol>
                <a:gridCol w="724172">
                  <a:extLst>
                    <a:ext uri="{9D8B030D-6E8A-4147-A177-3AD203B41FA5}">
                      <a16:colId xmlns:a16="http://schemas.microsoft.com/office/drawing/2014/main" val="20002"/>
                    </a:ext>
                  </a:extLst>
                </a:gridCol>
                <a:gridCol w="724172">
                  <a:extLst>
                    <a:ext uri="{9D8B030D-6E8A-4147-A177-3AD203B41FA5}">
                      <a16:colId xmlns:a16="http://schemas.microsoft.com/office/drawing/2014/main" val="20003"/>
                    </a:ext>
                  </a:extLst>
                </a:gridCol>
                <a:gridCol w="724172">
                  <a:extLst>
                    <a:ext uri="{9D8B030D-6E8A-4147-A177-3AD203B41FA5}">
                      <a16:colId xmlns:a16="http://schemas.microsoft.com/office/drawing/2014/main" val="20004"/>
                    </a:ext>
                  </a:extLst>
                </a:gridCol>
                <a:gridCol w="724172">
                  <a:extLst>
                    <a:ext uri="{9D8B030D-6E8A-4147-A177-3AD203B41FA5}">
                      <a16:colId xmlns:a16="http://schemas.microsoft.com/office/drawing/2014/main" val="20005"/>
                    </a:ext>
                  </a:extLst>
                </a:gridCol>
                <a:gridCol w="724172">
                  <a:extLst>
                    <a:ext uri="{9D8B030D-6E8A-4147-A177-3AD203B41FA5}">
                      <a16:colId xmlns:a16="http://schemas.microsoft.com/office/drawing/2014/main" val="20006"/>
                    </a:ext>
                  </a:extLst>
                </a:gridCol>
                <a:gridCol w="724852">
                  <a:extLst>
                    <a:ext uri="{9D8B030D-6E8A-4147-A177-3AD203B41FA5}">
                      <a16:colId xmlns:a16="http://schemas.microsoft.com/office/drawing/2014/main" val="20007"/>
                    </a:ext>
                  </a:extLst>
                </a:gridCol>
              </a:tblGrid>
              <a:tr h="952501">
                <a:tc>
                  <a:txBody>
                    <a:bodyPr/>
                    <a:lstStyle/>
                    <a:p>
                      <a:pPr marL="0" marR="0" algn="ctr">
                        <a:lnSpc>
                          <a:spcPct val="150000"/>
                        </a:lnSpc>
                        <a:spcBef>
                          <a:spcPts val="0"/>
                        </a:spcBef>
                        <a:spcAft>
                          <a:spcPts val="0"/>
                        </a:spcAft>
                      </a:pPr>
                      <a:r>
                        <a:rPr lang="en-US" sz="1200" dirty="0"/>
                        <a:t>Aqua</a:t>
                      </a:r>
                      <a:endParaRPr lang="en-US" sz="1200" dirty="0">
                        <a:latin typeface="Times New Roman"/>
                        <a:ea typeface="Times New Roman"/>
                      </a:endParaRPr>
                    </a:p>
                  </a:txBody>
                  <a:tcPr marL="68580" marR="68580" marT="0" marB="0">
                    <a:cell3D prstMaterial="dkEdge">
                      <a:bevel w="50800" prst="hardEdge"/>
                      <a:lightRig rig="flood" dir="t"/>
                    </a:cell3D>
                    <a:solidFill>
                      <a:srgbClr val="00FFFF"/>
                    </a:solidFill>
                  </a:tcPr>
                </a:tc>
                <a:tc>
                  <a:txBody>
                    <a:bodyPr/>
                    <a:lstStyle/>
                    <a:p>
                      <a:pPr marL="0" marR="0" algn="ctr">
                        <a:lnSpc>
                          <a:spcPct val="150000"/>
                        </a:lnSpc>
                        <a:spcBef>
                          <a:spcPts val="0"/>
                        </a:spcBef>
                        <a:spcAft>
                          <a:spcPts val="0"/>
                        </a:spcAft>
                      </a:pPr>
                      <a:r>
                        <a:rPr lang="en-US" sz="1200" dirty="0">
                          <a:solidFill>
                            <a:schemeClr val="tx1"/>
                          </a:solidFill>
                        </a:rPr>
                        <a:t>Black</a:t>
                      </a:r>
                      <a:endParaRPr lang="en-US" sz="1200" dirty="0">
                        <a:solidFill>
                          <a:schemeClr val="tx1"/>
                        </a:solidFill>
                        <a:latin typeface="Times New Roman"/>
                        <a:ea typeface="Times New Roman"/>
                      </a:endParaRPr>
                    </a:p>
                  </a:txBody>
                  <a:tcPr marL="68580" marR="68580" marT="0" marB="0">
                    <a:cell3D prstMaterial="dkEdge">
                      <a:bevel w="50800" prst="hardEdge"/>
                      <a:lightRig rig="flood" dir="t"/>
                    </a:cell3D>
                    <a:solidFill>
                      <a:schemeClr val="bg1"/>
                    </a:solidFill>
                  </a:tcPr>
                </a:tc>
                <a:tc>
                  <a:txBody>
                    <a:bodyPr/>
                    <a:lstStyle/>
                    <a:p>
                      <a:pPr marL="0" marR="0" algn="ctr">
                        <a:lnSpc>
                          <a:spcPct val="150000"/>
                        </a:lnSpc>
                        <a:spcBef>
                          <a:spcPts val="0"/>
                        </a:spcBef>
                        <a:spcAft>
                          <a:spcPts val="0"/>
                        </a:spcAft>
                      </a:pPr>
                      <a:r>
                        <a:rPr lang="en-US" sz="1200" dirty="0"/>
                        <a:t>Blue</a:t>
                      </a:r>
                      <a:endParaRPr lang="en-US" sz="1200" dirty="0">
                        <a:latin typeface="Times New Roman"/>
                        <a:ea typeface="Times New Roman"/>
                      </a:endParaRPr>
                    </a:p>
                  </a:txBody>
                  <a:tcPr marL="68580" marR="68580" marT="0" marB="0">
                    <a:cell3D prstMaterial="dkEdge">
                      <a:bevel w="50800" prst="hardEdge"/>
                      <a:lightRig rig="flood" dir="t"/>
                    </a:cell3D>
                    <a:solidFill>
                      <a:srgbClr val="0070C0"/>
                    </a:solidFill>
                  </a:tcPr>
                </a:tc>
                <a:tc>
                  <a:txBody>
                    <a:bodyPr/>
                    <a:lstStyle/>
                    <a:p>
                      <a:pPr marL="0" marR="0" algn="ctr">
                        <a:lnSpc>
                          <a:spcPct val="150000"/>
                        </a:lnSpc>
                        <a:spcBef>
                          <a:spcPts val="0"/>
                        </a:spcBef>
                        <a:spcAft>
                          <a:spcPts val="0"/>
                        </a:spcAft>
                      </a:pPr>
                      <a:r>
                        <a:rPr lang="en-US" sz="1200" dirty="0"/>
                        <a:t>Fuchsia</a:t>
                      </a:r>
                      <a:endParaRPr lang="en-US" sz="1200" dirty="0">
                        <a:latin typeface="Times New Roman"/>
                        <a:ea typeface="Times New Roman"/>
                      </a:endParaRPr>
                    </a:p>
                  </a:txBody>
                  <a:tcPr marL="68580" marR="68580" marT="0" marB="0">
                    <a:cell3D prstMaterial="dkEdge">
                      <a:bevel w="50800" prst="hardEdge"/>
                      <a:lightRig rig="flood" dir="t"/>
                    </a:cell3D>
                    <a:solidFill>
                      <a:srgbClr val="FF00FF"/>
                    </a:solidFill>
                  </a:tcPr>
                </a:tc>
                <a:tc>
                  <a:txBody>
                    <a:bodyPr/>
                    <a:lstStyle/>
                    <a:p>
                      <a:pPr marL="0" marR="0" algn="ctr">
                        <a:lnSpc>
                          <a:spcPct val="150000"/>
                        </a:lnSpc>
                        <a:spcBef>
                          <a:spcPts val="0"/>
                        </a:spcBef>
                        <a:spcAft>
                          <a:spcPts val="0"/>
                        </a:spcAft>
                      </a:pPr>
                      <a:r>
                        <a:rPr lang="en-US" sz="1200" dirty="0"/>
                        <a:t>Gray</a:t>
                      </a:r>
                      <a:endParaRPr lang="en-US" sz="1200" dirty="0">
                        <a:latin typeface="Times New Roman"/>
                        <a:ea typeface="Times New Roman"/>
                      </a:endParaRPr>
                    </a:p>
                  </a:txBody>
                  <a:tcPr marL="68580" marR="68580" marT="0" marB="0">
                    <a:cell3D prstMaterial="dkEdge">
                      <a:bevel w="50800" prst="hardEdge"/>
                      <a:lightRig rig="flood" dir="t"/>
                    </a:cell3D>
                    <a:solidFill>
                      <a:schemeClr val="tx1">
                        <a:lumMod val="65000"/>
                      </a:schemeClr>
                    </a:solidFill>
                  </a:tcPr>
                </a:tc>
                <a:tc>
                  <a:txBody>
                    <a:bodyPr/>
                    <a:lstStyle/>
                    <a:p>
                      <a:pPr marL="0" marR="0" algn="ctr">
                        <a:lnSpc>
                          <a:spcPct val="150000"/>
                        </a:lnSpc>
                        <a:spcBef>
                          <a:spcPts val="0"/>
                        </a:spcBef>
                        <a:spcAft>
                          <a:spcPts val="0"/>
                        </a:spcAft>
                      </a:pPr>
                      <a:r>
                        <a:rPr lang="en-US" sz="1200" dirty="0"/>
                        <a:t>Green</a:t>
                      </a:r>
                      <a:endParaRPr lang="en-US" sz="1200" dirty="0">
                        <a:latin typeface="Times New Roman"/>
                        <a:ea typeface="Times New Roman"/>
                      </a:endParaRPr>
                    </a:p>
                  </a:txBody>
                  <a:tcPr marL="68580" marR="68580" marT="0" marB="0">
                    <a:cell3D prstMaterial="dkEdge">
                      <a:bevel w="50800" prst="hardEdge"/>
                      <a:lightRig rig="flood" dir="t"/>
                    </a:cell3D>
                    <a:solidFill>
                      <a:srgbClr val="00B050"/>
                    </a:solidFill>
                  </a:tcPr>
                </a:tc>
                <a:tc>
                  <a:txBody>
                    <a:bodyPr/>
                    <a:lstStyle/>
                    <a:p>
                      <a:pPr marL="0" marR="0" algn="ctr">
                        <a:lnSpc>
                          <a:spcPct val="150000"/>
                        </a:lnSpc>
                        <a:spcBef>
                          <a:spcPts val="0"/>
                        </a:spcBef>
                        <a:spcAft>
                          <a:spcPts val="0"/>
                        </a:spcAft>
                      </a:pPr>
                      <a:r>
                        <a:rPr lang="en-US" sz="1200" dirty="0"/>
                        <a:t>Lime</a:t>
                      </a:r>
                      <a:endParaRPr lang="en-US" sz="1200" dirty="0">
                        <a:latin typeface="Times New Roman"/>
                        <a:ea typeface="Times New Roman"/>
                      </a:endParaRPr>
                    </a:p>
                  </a:txBody>
                  <a:tcPr marL="68580" marR="68580" marT="0" marB="0">
                    <a:cell3D prstMaterial="dkEdge">
                      <a:bevel w="50800" prst="hardEdge"/>
                      <a:lightRig rig="flood" dir="t"/>
                    </a:cell3D>
                    <a:solidFill>
                      <a:srgbClr val="92D050"/>
                    </a:solidFill>
                  </a:tcPr>
                </a:tc>
                <a:tc>
                  <a:txBody>
                    <a:bodyPr/>
                    <a:lstStyle/>
                    <a:p>
                      <a:pPr marL="0" marR="0" algn="ctr">
                        <a:lnSpc>
                          <a:spcPct val="150000"/>
                        </a:lnSpc>
                        <a:spcBef>
                          <a:spcPts val="0"/>
                        </a:spcBef>
                        <a:spcAft>
                          <a:spcPts val="0"/>
                        </a:spcAft>
                      </a:pPr>
                      <a:r>
                        <a:rPr lang="en-US" sz="1200" dirty="0"/>
                        <a:t>Maroon</a:t>
                      </a:r>
                      <a:endParaRPr lang="en-US" sz="1200" dirty="0">
                        <a:latin typeface="Times New Roman"/>
                        <a:ea typeface="Times New Roman"/>
                      </a:endParaRPr>
                    </a:p>
                  </a:txBody>
                  <a:tcPr marL="68580" marR="68580" marT="0" marB="0">
                    <a:cell3D prstMaterial="dkEdge">
                      <a:bevel w="50800" prst="hardEdge"/>
                      <a:lightRig rig="flood" dir="t"/>
                    </a:cell3D>
                    <a:solidFill>
                      <a:srgbClr val="C00000"/>
                    </a:solidFill>
                  </a:tcPr>
                </a:tc>
                <a:extLst>
                  <a:ext uri="{0D108BD9-81ED-4DB2-BD59-A6C34878D82A}">
                    <a16:rowId xmlns:a16="http://schemas.microsoft.com/office/drawing/2014/main" val="10000"/>
                  </a:ext>
                </a:extLst>
              </a:tr>
              <a:tr h="952501">
                <a:tc>
                  <a:txBody>
                    <a:bodyPr/>
                    <a:lstStyle/>
                    <a:p>
                      <a:pPr marL="0" marR="0" algn="ctr">
                        <a:lnSpc>
                          <a:spcPct val="150000"/>
                        </a:lnSpc>
                        <a:spcBef>
                          <a:spcPts val="0"/>
                        </a:spcBef>
                        <a:spcAft>
                          <a:spcPts val="0"/>
                        </a:spcAft>
                      </a:pPr>
                      <a:r>
                        <a:rPr lang="en-US" sz="1200" dirty="0">
                          <a:solidFill>
                            <a:schemeClr val="tx1"/>
                          </a:solidFill>
                        </a:rPr>
                        <a:t>Navy</a:t>
                      </a:r>
                      <a:endParaRPr lang="en-US" sz="1200" dirty="0">
                        <a:solidFill>
                          <a:schemeClr val="tx1"/>
                        </a:solidFill>
                        <a:latin typeface="Times New Roman"/>
                        <a:ea typeface="Times New Roman"/>
                      </a:endParaRPr>
                    </a:p>
                  </a:txBody>
                  <a:tcPr marL="68580" marR="68580" marT="0" marB="0">
                    <a:cell3D prstMaterial="dkEdge">
                      <a:bevel w="50800" prst="hardEdge"/>
                      <a:lightRig rig="flood" dir="t"/>
                    </a:cell3D>
                    <a:solidFill>
                      <a:srgbClr val="000080"/>
                    </a:solidFill>
                  </a:tcPr>
                </a:tc>
                <a:tc>
                  <a:txBody>
                    <a:bodyPr/>
                    <a:lstStyle/>
                    <a:p>
                      <a:pPr marL="0" marR="0" algn="ctr">
                        <a:lnSpc>
                          <a:spcPct val="150000"/>
                        </a:lnSpc>
                        <a:spcBef>
                          <a:spcPts val="0"/>
                        </a:spcBef>
                        <a:spcAft>
                          <a:spcPts val="0"/>
                        </a:spcAft>
                      </a:pPr>
                      <a:r>
                        <a:rPr lang="en-US" sz="1200" dirty="0"/>
                        <a:t>Olive</a:t>
                      </a:r>
                      <a:endParaRPr lang="en-US" sz="1200" dirty="0">
                        <a:latin typeface="Times New Roman"/>
                        <a:ea typeface="Times New Roman"/>
                      </a:endParaRPr>
                    </a:p>
                  </a:txBody>
                  <a:tcPr marL="68580" marR="68580" marT="0" marB="0">
                    <a:cell3D prstMaterial="dkEdge">
                      <a:bevel w="50800" prst="hardEdge"/>
                      <a:lightRig rig="flood" dir="t"/>
                    </a:cell3D>
                    <a:solidFill>
                      <a:srgbClr val="7FFF00"/>
                    </a:solidFill>
                  </a:tcPr>
                </a:tc>
                <a:tc>
                  <a:txBody>
                    <a:bodyPr/>
                    <a:lstStyle/>
                    <a:p>
                      <a:pPr marL="0" marR="0" algn="ctr">
                        <a:lnSpc>
                          <a:spcPct val="150000"/>
                        </a:lnSpc>
                        <a:spcBef>
                          <a:spcPts val="0"/>
                        </a:spcBef>
                        <a:spcAft>
                          <a:spcPts val="0"/>
                        </a:spcAft>
                      </a:pPr>
                      <a:r>
                        <a:rPr lang="en-US" sz="1200" dirty="0"/>
                        <a:t>Purple</a:t>
                      </a:r>
                      <a:endParaRPr lang="en-US" sz="1200" dirty="0">
                        <a:latin typeface="Times New Roman"/>
                        <a:ea typeface="Times New Roman"/>
                      </a:endParaRPr>
                    </a:p>
                  </a:txBody>
                  <a:tcPr marL="68580" marR="68580" marT="0" marB="0">
                    <a:cell3D prstMaterial="dkEdge">
                      <a:bevel w="50800" prst="hardEdge"/>
                      <a:lightRig rig="flood" dir="t"/>
                    </a:cell3D>
                    <a:solidFill>
                      <a:srgbClr val="7030A0"/>
                    </a:solidFill>
                  </a:tcPr>
                </a:tc>
                <a:tc>
                  <a:txBody>
                    <a:bodyPr/>
                    <a:lstStyle/>
                    <a:p>
                      <a:pPr marL="0" marR="0" algn="ctr">
                        <a:lnSpc>
                          <a:spcPct val="150000"/>
                        </a:lnSpc>
                        <a:spcBef>
                          <a:spcPts val="0"/>
                        </a:spcBef>
                        <a:spcAft>
                          <a:spcPts val="0"/>
                        </a:spcAft>
                      </a:pPr>
                      <a:r>
                        <a:rPr lang="en-US" sz="1200" dirty="0"/>
                        <a:t>Red</a:t>
                      </a:r>
                      <a:endParaRPr lang="en-US" sz="1200" dirty="0">
                        <a:latin typeface="Times New Roman"/>
                        <a:ea typeface="Times New Roman"/>
                      </a:endParaRPr>
                    </a:p>
                  </a:txBody>
                  <a:tcPr marL="68580" marR="68580" marT="0" marB="0">
                    <a:cell3D prstMaterial="dkEdge">
                      <a:bevel w="50800" prst="hardEdge"/>
                      <a:lightRig rig="flood" dir="t"/>
                    </a:cell3D>
                    <a:solidFill>
                      <a:srgbClr val="FF0000"/>
                    </a:solidFill>
                  </a:tcPr>
                </a:tc>
                <a:tc>
                  <a:txBody>
                    <a:bodyPr/>
                    <a:lstStyle/>
                    <a:p>
                      <a:pPr marL="0" marR="0" algn="ctr">
                        <a:lnSpc>
                          <a:spcPct val="150000"/>
                        </a:lnSpc>
                        <a:spcBef>
                          <a:spcPts val="0"/>
                        </a:spcBef>
                        <a:spcAft>
                          <a:spcPts val="0"/>
                        </a:spcAft>
                      </a:pPr>
                      <a:r>
                        <a:rPr lang="en-US" sz="1200" dirty="0"/>
                        <a:t>Silver</a:t>
                      </a:r>
                      <a:endParaRPr lang="en-US" sz="1200" dirty="0">
                        <a:latin typeface="Times New Roman"/>
                        <a:ea typeface="Times New Roman"/>
                      </a:endParaRPr>
                    </a:p>
                  </a:txBody>
                  <a:tcPr marL="68580" marR="68580" marT="0" marB="0">
                    <a:cell3D prstMaterial="dkEdge">
                      <a:bevel w="50800" prst="hardEdge"/>
                      <a:lightRig rig="flood" dir="t"/>
                    </a:cell3D>
                    <a:solidFill>
                      <a:srgbClr val="C0C0C0"/>
                    </a:solidFill>
                  </a:tcPr>
                </a:tc>
                <a:tc>
                  <a:txBody>
                    <a:bodyPr/>
                    <a:lstStyle/>
                    <a:p>
                      <a:pPr marL="0" marR="0" algn="ctr">
                        <a:lnSpc>
                          <a:spcPct val="150000"/>
                        </a:lnSpc>
                        <a:spcBef>
                          <a:spcPts val="0"/>
                        </a:spcBef>
                        <a:spcAft>
                          <a:spcPts val="0"/>
                        </a:spcAft>
                      </a:pPr>
                      <a:r>
                        <a:rPr lang="en-US" sz="1200" dirty="0"/>
                        <a:t>Teal</a:t>
                      </a:r>
                      <a:endParaRPr lang="en-US" sz="1200" dirty="0">
                        <a:latin typeface="Times New Roman"/>
                        <a:ea typeface="Times New Roman"/>
                      </a:endParaRPr>
                    </a:p>
                  </a:txBody>
                  <a:tcPr marL="68580" marR="68580" marT="0" marB="0">
                    <a:cell3D prstMaterial="dkEdge">
                      <a:bevel w="50800" prst="hardEdge"/>
                      <a:lightRig rig="flood" dir="t"/>
                    </a:cell3D>
                    <a:solidFill>
                      <a:srgbClr val="008080"/>
                    </a:solidFill>
                  </a:tcPr>
                </a:tc>
                <a:tc>
                  <a:txBody>
                    <a:bodyPr/>
                    <a:lstStyle/>
                    <a:p>
                      <a:pPr marL="0" marR="0" algn="ctr">
                        <a:lnSpc>
                          <a:spcPct val="150000"/>
                        </a:lnSpc>
                        <a:spcBef>
                          <a:spcPts val="0"/>
                        </a:spcBef>
                        <a:spcAft>
                          <a:spcPts val="0"/>
                        </a:spcAft>
                      </a:pPr>
                      <a:r>
                        <a:rPr lang="en-US" sz="1200" dirty="0"/>
                        <a:t>White</a:t>
                      </a:r>
                      <a:endParaRPr lang="en-US" sz="1200" dirty="0">
                        <a:latin typeface="Times New Roman"/>
                        <a:ea typeface="Times New Roman"/>
                      </a:endParaRPr>
                    </a:p>
                  </a:txBody>
                  <a:tcPr marL="68580" marR="68580" marT="0" marB="0">
                    <a:cell3D prstMaterial="dkEdge">
                      <a:bevel w="50800" prst="hardEdge"/>
                      <a:lightRig rig="flood" dir="t"/>
                    </a:cell3D>
                    <a:solidFill>
                      <a:schemeClr val="tx1"/>
                    </a:solidFill>
                  </a:tcPr>
                </a:tc>
                <a:tc>
                  <a:txBody>
                    <a:bodyPr/>
                    <a:lstStyle/>
                    <a:p>
                      <a:pPr marL="0" marR="0" algn="ctr">
                        <a:lnSpc>
                          <a:spcPct val="150000"/>
                        </a:lnSpc>
                        <a:spcBef>
                          <a:spcPts val="0"/>
                        </a:spcBef>
                        <a:spcAft>
                          <a:spcPts val="0"/>
                        </a:spcAft>
                      </a:pPr>
                      <a:r>
                        <a:rPr lang="en-US" sz="1200" dirty="0"/>
                        <a:t>Yellow</a:t>
                      </a:r>
                      <a:endParaRPr lang="en-US" sz="1200" dirty="0">
                        <a:latin typeface="Times New Roman"/>
                        <a:ea typeface="Times New Roman"/>
                      </a:endParaRPr>
                    </a:p>
                  </a:txBody>
                  <a:tcPr marL="68580" marR="68580" marT="0" marB="0">
                    <a:cell3D prstMaterial="dkEdge">
                      <a:bevel w="50800" prst="hardEdge"/>
                      <a:lightRig rig="flood" dir="t"/>
                    </a:cell3D>
                    <a:solidFill>
                      <a:srgbClr val="FFFF00"/>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Preformatted Text</a:t>
            </a:r>
            <a:endParaRPr lang="en-US" dirty="0"/>
          </a:p>
        </p:txBody>
      </p:sp>
      <p:sp>
        <p:nvSpPr>
          <p:cNvPr id="3" name="Content Placeholder 2"/>
          <p:cNvSpPr>
            <a:spLocks noGrp="1"/>
          </p:cNvSpPr>
          <p:nvPr>
            <p:ph idx="1"/>
          </p:nvPr>
        </p:nvSpPr>
        <p:spPr/>
        <p:txBody>
          <a:bodyPr>
            <a:normAutofit fontScale="92500"/>
          </a:bodyPr>
          <a:lstStyle/>
          <a:p>
            <a:pPr algn="just"/>
            <a:r>
              <a:rPr lang="en-US" dirty="0">
                <a:solidFill>
                  <a:srgbClr val="FFC000"/>
                </a:solidFill>
              </a:rPr>
              <a:t>Preformatted text between the start and end PRE tag is rendered using a fixed with font, in addition whitespace characters are treated literally. </a:t>
            </a:r>
          </a:p>
          <a:p>
            <a:pPr algn="just"/>
            <a:r>
              <a:rPr lang="en-US" dirty="0">
                <a:solidFill>
                  <a:srgbClr val="00B0F0"/>
                </a:solidFill>
              </a:rPr>
              <a:t>The spacing and line breaks are rendered directly, unlike other elements, for which repeated whitespace characters are collapsed to a single space character and line breaks introduced automatically.</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Learning Objectives</a:t>
            </a:r>
            <a:endParaRPr lang="en-US" dirty="0"/>
          </a:p>
        </p:txBody>
      </p:sp>
      <p:sp>
        <p:nvSpPr>
          <p:cNvPr id="3" name="Content Placeholder 2"/>
          <p:cNvSpPr>
            <a:spLocks noGrp="1"/>
          </p:cNvSpPr>
          <p:nvPr>
            <p:ph idx="1"/>
          </p:nvPr>
        </p:nvSpPr>
        <p:spPr/>
        <p:txBody>
          <a:bodyPr/>
          <a:lstStyle/>
          <a:p>
            <a:r>
              <a:rPr lang="en-US" dirty="0">
                <a:solidFill>
                  <a:srgbClr val="FFC000"/>
                </a:solidFill>
              </a:rPr>
              <a:t>At the end of this chapter the students should be able to:</a:t>
            </a:r>
          </a:p>
          <a:p>
            <a:pPr lvl="1"/>
            <a:r>
              <a:rPr lang="en-US" dirty="0">
                <a:solidFill>
                  <a:srgbClr val="00B0F0"/>
                </a:solidFill>
              </a:rPr>
              <a:t>Specify different sizes of font that can be use for headings.</a:t>
            </a:r>
          </a:p>
          <a:p>
            <a:pPr lvl="1"/>
            <a:r>
              <a:rPr lang="en-US" dirty="0">
                <a:solidFill>
                  <a:srgbClr val="FFC000"/>
                </a:solidFill>
              </a:rPr>
              <a:t>Apply different font formatting.</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38200" y="1371600"/>
          <a:ext cx="6213157" cy="2958974"/>
        </p:xfrm>
        <a:graphic>
          <a:graphicData uri="http://schemas.openxmlformats.org/drawingml/2006/table">
            <a:tbl>
              <a:tblPr>
                <a:tableStyleId>{35758FB7-9AC5-4552-8A53-C91805E547FA}</a:tableStyleId>
              </a:tblPr>
              <a:tblGrid>
                <a:gridCol w="1589690">
                  <a:extLst>
                    <a:ext uri="{9D8B030D-6E8A-4147-A177-3AD203B41FA5}">
                      <a16:colId xmlns:a16="http://schemas.microsoft.com/office/drawing/2014/main" val="20000"/>
                    </a:ext>
                  </a:extLst>
                </a:gridCol>
                <a:gridCol w="2363052">
                  <a:extLst>
                    <a:ext uri="{9D8B030D-6E8A-4147-A177-3AD203B41FA5}">
                      <a16:colId xmlns:a16="http://schemas.microsoft.com/office/drawing/2014/main" val="20001"/>
                    </a:ext>
                  </a:extLst>
                </a:gridCol>
                <a:gridCol w="2260415">
                  <a:extLst>
                    <a:ext uri="{9D8B030D-6E8A-4147-A177-3AD203B41FA5}">
                      <a16:colId xmlns:a16="http://schemas.microsoft.com/office/drawing/2014/main" val="20002"/>
                    </a:ext>
                  </a:extLst>
                </a:gridCol>
              </a:tblGrid>
              <a:tr h="389477">
                <a:tc>
                  <a:txBody>
                    <a:bodyPr/>
                    <a:lstStyle/>
                    <a:p>
                      <a:pPr marL="0" marR="0" algn="ctr">
                        <a:lnSpc>
                          <a:spcPct val="150000"/>
                        </a:lnSpc>
                        <a:spcBef>
                          <a:spcPts val="0"/>
                        </a:spcBef>
                        <a:spcAft>
                          <a:spcPts val="0"/>
                        </a:spcAft>
                      </a:pPr>
                      <a:r>
                        <a:rPr lang="en-US" sz="1200" dirty="0"/>
                        <a:t>Syntax</a:t>
                      </a:r>
                      <a:endParaRPr lang="en-US" sz="1200" dirty="0">
                        <a:latin typeface="Times New Roman"/>
                        <a:ea typeface="Times New Roman"/>
                      </a:endParaRPr>
                    </a:p>
                  </a:txBody>
                  <a:tcPr marL="68580" marR="68580" marT="0" marB="0"/>
                </a:tc>
                <a:tc>
                  <a:txBody>
                    <a:bodyPr/>
                    <a:lstStyle/>
                    <a:p>
                      <a:pPr marL="0" marR="0" algn="ctr">
                        <a:lnSpc>
                          <a:spcPct val="150000"/>
                        </a:lnSpc>
                        <a:spcBef>
                          <a:spcPts val="0"/>
                        </a:spcBef>
                        <a:spcAft>
                          <a:spcPts val="0"/>
                        </a:spcAft>
                      </a:pPr>
                      <a:r>
                        <a:rPr lang="en-US" sz="1200"/>
                        <a:t>HTML</a:t>
                      </a:r>
                      <a:endParaRPr lang="en-US" sz="1200">
                        <a:latin typeface="Times New Roman"/>
                        <a:ea typeface="Times New Roman"/>
                      </a:endParaRPr>
                    </a:p>
                  </a:txBody>
                  <a:tcPr marL="68580" marR="68580" marT="0" marB="0"/>
                </a:tc>
                <a:tc>
                  <a:txBody>
                    <a:bodyPr/>
                    <a:lstStyle/>
                    <a:p>
                      <a:pPr marL="0" marR="0" algn="ctr">
                        <a:lnSpc>
                          <a:spcPct val="150000"/>
                        </a:lnSpc>
                        <a:spcBef>
                          <a:spcPts val="0"/>
                        </a:spcBef>
                        <a:spcAft>
                          <a:spcPts val="0"/>
                        </a:spcAft>
                      </a:pPr>
                      <a:r>
                        <a:rPr lang="en-US" sz="1200"/>
                        <a:t>Text</a:t>
                      </a:r>
                      <a:endParaRPr lang="en-US" sz="1200">
                        <a:latin typeface="Times New Roman"/>
                        <a:ea typeface="Times New Roman"/>
                      </a:endParaRPr>
                    </a:p>
                  </a:txBody>
                  <a:tcPr marL="68580" marR="68580" marT="0" marB="0"/>
                </a:tc>
                <a:extLst>
                  <a:ext uri="{0D108BD9-81ED-4DB2-BD59-A6C34878D82A}">
                    <a16:rowId xmlns:a16="http://schemas.microsoft.com/office/drawing/2014/main" val="10000"/>
                  </a:ext>
                </a:extLst>
              </a:tr>
              <a:tr h="2569497">
                <a:tc>
                  <a:txBody>
                    <a:bodyPr/>
                    <a:lstStyle/>
                    <a:p>
                      <a:pPr marL="0" marR="0" algn="just">
                        <a:lnSpc>
                          <a:spcPct val="150000"/>
                        </a:lnSpc>
                        <a:spcBef>
                          <a:spcPts val="0"/>
                        </a:spcBef>
                        <a:spcAft>
                          <a:spcPts val="0"/>
                        </a:spcAft>
                      </a:pPr>
                      <a:r>
                        <a:rPr lang="en-US" sz="1200"/>
                        <a:t>&lt;pre&gt;……&lt;/pre&gt;</a:t>
                      </a:r>
                      <a:endParaRPr lang="en-US" sz="1200">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200" dirty="0"/>
                        <a:t>&lt;pre&gt;</a:t>
                      </a:r>
                    </a:p>
                    <a:p>
                      <a:pPr marL="0" marR="0" algn="just">
                        <a:lnSpc>
                          <a:spcPct val="150000"/>
                        </a:lnSpc>
                        <a:spcBef>
                          <a:spcPts val="0"/>
                        </a:spcBef>
                        <a:spcAft>
                          <a:spcPts val="0"/>
                        </a:spcAft>
                      </a:pPr>
                      <a:r>
                        <a:rPr lang="en-US" sz="1200" dirty="0"/>
                        <a:t>This is</a:t>
                      </a:r>
                    </a:p>
                    <a:p>
                      <a:pPr marL="0" marR="0" algn="just">
                        <a:lnSpc>
                          <a:spcPct val="150000"/>
                        </a:lnSpc>
                        <a:spcBef>
                          <a:spcPts val="0"/>
                        </a:spcBef>
                        <a:spcAft>
                          <a:spcPts val="0"/>
                        </a:spcAft>
                      </a:pPr>
                      <a:r>
                        <a:rPr lang="en-US" sz="1200" dirty="0"/>
                        <a:t>preformatted text.</a:t>
                      </a:r>
                    </a:p>
                    <a:p>
                      <a:pPr marL="0" marR="0" algn="just">
                        <a:lnSpc>
                          <a:spcPct val="150000"/>
                        </a:lnSpc>
                        <a:spcBef>
                          <a:spcPts val="0"/>
                        </a:spcBef>
                        <a:spcAft>
                          <a:spcPts val="0"/>
                        </a:spcAft>
                      </a:pPr>
                      <a:r>
                        <a:rPr lang="en-US" sz="1200" dirty="0"/>
                        <a:t>It preserves      both spaces</a:t>
                      </a:r>
                    </a:p>
                    <a:p>
                      <a:pPr marL="0" marR="0" algn="just">
                        <a:lnSpc>
                          <a:spcPct val="150000"/>
                        </a:lnSpc>
                        <a:spcBef>
                          <a:spcPts val="0"/>
                        </a:spcBef>
                        <a:spcAft>
                          <a:spcPts val="0"/>
                        </a:spcAft>
                      </a:pPr>
                      <a:r>
                        <a:rPr lang="en-US" sz="1200" dirty="0"/>
                        <a:t>and line breaks.</a:t>
                      </a:r>
                    </a:p>
                    <a:p>
                      <a:pPr marL="0" marR="0" algn="just">
                        <a:lnSpc>
                          <a:spcPct val="150000"/>
                        </a:lnSpc>
                        <a:spcBef>
                          <a:spcPts val="0"/>
                        </a:spcBef>
                        <a:spcAft>
                          <a:spcPts val="0"/>
                        </a:spcAft>
                      </a:pPr>
                      <a:r>
                        <a:rPr lang="en-US" sz="1200" dirty="0"/>
                        <a:t>&lt;/pre&gt;</a:t>
                      </a:r>
                      <a:endParaRPr lang="en-US" sz="1200" dirty="0">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endParaRPr lang="en-US" sz="1200" dirty="0">
                        <a:latin typeface="Times New Roman"/>
                        <a:ea typeface="Times New Roman"/>
                      </a:endParaRPr>
                    </a:p>
                  </a:txBody>
                  <a:tcPr marL="68580" marR="68580" marT="0" marB="0"/>
                </a:tc>
                <a:extLst>
                  <a:ext uri="{0D108BD9-81ED-4DB2-BD59-A6C34878D82A}">
                    <a16:rowId xmlns:a16="http://schemas.microsoft.com/office/drawing/2014/main" val="10001"/>
                  </a:ext>
                </a:extLst>
              </a:tr>
            </a:tbl>
          </a:graphicData>
        </a:graphic>
      </p:graphicFrame>
      <p:pic>
        <p:nvPicPr>
          <p:cNvPr id="31745" name="Picture 1"/>
          <p:cNvPicPr>
            <a:picLocks noChangeAspect="1" noChangeArrowheads="1"/>
          </p:cNvPicPr>
          <p:nvPr/>
        </p:nvPicPr>
        <p:blipFill>
          <a:blip r:embed="rId2"/>
          <a:srcRect l="20457" t="17618" r="55196" b="72313"/>
          <a:stretch>
            <a:fillRect/>
          </a:stretch>
        </p:blipFill>
        <p:spPr bwMode="auto">
          <a:xfrm>
            <a:off x="2362200" y="5029200"/>
            <a:ext cx="4483647" cy="139065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Quotation Text</a:t>
            </a:r>
            <a:endParaRPr lang="en-US" dirty="0"/>
          </a:p>
        </p:txBody>
      </p:sp>
      <p:sp>
        <p:nvSpPr>
          <p:cNvPr id="3" name="Content Placeholder 2"/>
          <p:cNvSpPr>
            <a:spLocks noGrp="1"/>
          </p:cNvSpPr>
          <p:nvPr>
            <p:ph idx="1"/>
          </p:nvPr>
        </p:nvSpPr>
        <p:spPr/>
        <p:txBody>
          <a:bodyPr/>
          <a:lstStyle/>
          <a:p>
            <a:pPr algn="just"/>
            <a:r>
              <a:rPr lang="en-US" dirty="0">
                <a:solidFill>
                  <a:srgbClr val="FFC000"/>
                </a:solidFill>
              </a:rPr>
              <a:t>Quotation text can be defined using the </a:t>
            </a:r>
            <a:r>
              <a:rPr lang="en-US" dirty="0" err="1">
                <a:solidFill>
                  <a:srgbClr val="FFC000"/>
                </a:solidFill>
              </a:rPr>
              <a:t>blockquote</a:t>
            </a:r>
            <a:r>
              <a:rPr lang="en-US" dirty="0">
                <a:solidFill>
                  <a:srgbClr val="FFC000"/>
                </a:solidFill>
              </a:rPr>
              <a:t> tag. </a:t>
            </a:r>
          </a:p>
          <a:p>
            <a:pPr algn="just"/>
            <a:r>
              <a:rPr lang="en-US" dirty="0">
                <a:solidFill>
                  <a:srgbClr val="00B0F0"/>
                </a:solidFill>
              </a:rPr>
              <a:t>The </a:t>
            </a:r>
            <a:r>
              <a:rPr lang="en-US" dirty="0" err="1">
                <a:solidFill>
                  <a:srgbClr val="00B0F0"/>
                </a:solidFill>
              </a:rPr>
              <a:t>blockquote</a:t>
            </a:r>
            <a:r>
              <a:rPr lang="en-US" dirty="0">
                <a:solidFill>
                  <a:srgbClr val="00B0F0"/>
                </a:solidFill>
              </a:rPr>
              <a:t> element is a mechanism for marking up a block of text quoted from a person or another document or source. </a:t>
            </a:r>
          </a:p>
          <a:p>
            <a:pPr algn="just"/>
            <a:r>
              <a:rPr lang="en-US" dirty="0">
                <a:solidFill>
                  <a:srgbClr val="FFC000"/>
                </a:solidFill>
              </a:rPr>
              <a:t>It may be just a few lines, or it may contain several paragraphs.</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457200"/>
          <a:ext cx="6477000" cy="3048000"/>
        </p:xfrm>
        <a:graphic>
          <a:graphicData uri="http://schemas.openxmlformats.org/drawingml/2006/table">
            <a:tbl>
              <a:tblPr>
                <a:tableStyleId>{35758FB7-9AC5-4552-8A53-C91805E547FA}</a:tableStyleId>
              </a:tblPr>
              <a:tblGrid>
                <a:gridCol w="1657196">
                  <a:extLst>
                    <a:ext uri="{9D8B030D-6E8A-4147-A177-3AD203B41FA5}">
                      <a16:colId xmlns:a16="http://schemas.microsoft.com/office/drawing/2014/main" val="20000"/>
                    </a:ext>
                  </a:extLst>
                </a:gridCol>
                <a:gridCol w="4819804">
                  <a:extLst>
                    <a:ext uri="{9D8B030D-6E8A-4147-A177-3AD203B41FA5}">
                      <a16:colId xmlns:a16="http://schemas.microsoft.com/office/drawing/2014/main" val="20001"/>
                    </a:ext>
                  </a:extLst>
                </a:gridCol>
              </a:tblGrid>
              <a:tr h="435429">
                <a:tc>
                  <a:txBody>
                    <a:bodyPr/>
                    <a:lstStyle/>
                    <a:p>
                      <a:pPr marL="0" marR="0" algn="ctr">
                        <a:lnSpc>
                          <a:spcPct val="150000"/>
                        </a:lnSpc>
                        <a:spcBef>
                          <a:spcPts val="0"/>
                        </a:spcBef>
                        <a:spcAft>
                          <a:spcPts val="0"/>
                        </a:spcAft>
                      </a:pPr>
                      <a:r>
                        <a:rPr lang="en-US" sz="1200" dirty="0"/>
                        <a:t>Syntax</a:t>
                      </a:r>
                      <a:endParaRPr lang="en-US" sz="1200" dirty="0">
                        <a:latin typeface="Times New Roman"/>
                        <a:ea typeface="Times New Roman"/>
                      </a:endParaRPr>
                    </a:p>
                  </a:txBody>
                  <a:tcPr marL="68580" marR="68580" marT="0" marB="0"/>
                </a:tc>
                <a:tc>
                  <a:txBody>
                    <a:bodyPr/>
                    <a:lstStyle/>
                    <a:p>
                      <a:pPr marL="0" marR="0" algn="ctr">
                        <a:lnSpc>
                          <a:spcPct val="150000"/>
                        </a:lnSpc>
                        <a:spcBef>
                          <a:spcPts val="0"/>
                        </a:spcBef>
                        <a:spcAft>
                          <a:spcPts val="0"/>
                        </a:spcAft>
                      </a:pPr>
                      <a:r>
                        <a:rPr lang="en-US" sz="1200"/>
                        <a:t>HTML</a:t>
                      </a:r>
                      <a:endParaRPr lang="en-US" sz="1200">
                        <a:latin typeface="Times New Roman"/>
                        <a:ea typeface="Times New Roman"/>
                      </a:endParaRPr>
                    </a:p>
                  </a:txBody>
                  <a:tcPr marL="68580" marR="68580" marT="0" marB="0"/>
                </a:tc>
                <a:extLst>
                  <a:ext uri="{0D108BD9-81ED-4DB2-BD59-A6C34878D82A}">
                    <a16:rowId xmlns:a16="http://schemas.microsoft.com/office/drawing/2014/main" val="10000"/>
                  </a:ext>
                </a:extLst>
              </a:tr>
              <a:tr h="2612571">
                <a:tc>
                  <a:txBody>
                    <a:bodyPr/>
                    <a:lstStyle/>
                    <a:p>
                      <a:pPr marL="0" marR="0" algn="just">
                        <a:lnSpc>
                          <a:spcPct val="150000"/>
                        </a:lnSpc>
                        <a:spcBef>
                          <a:spcPts val="0"/>
                        </a:spcBef>
                        <a:spcAft>
                          <a:spcPts val="0"/>
                        </a:spcAft>
                      </a:pPr>
                      <a:r>
                        <a:rPr lang="en-US" sz="1200"/>
                        <a:t>&lt;blockquote&gt;……&lt;/ blockquote &gt;</a:t>
                      </a:r>
                      <a:endParaRPr lang="en-US" sz="1200">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200" dirty="0"/>
                        <a:t>Here comes a long quotation:</a:t>
                      </a:r>
                    </a:p>
                    <a:p>
                      <a:pPr marL="0" marR="0" algn="just">
                        <a:lnSpc>
                          <a:spcPct val="150000"/>
                        </a:lnSpc>
                        <a:spcBef>
                          <a:spcPts val="0"/>
                        </a:spcBef>
                        <a:spcAft>
                          <a:spcPts val="0"/>
                        </a:spcAft>
                      </a:pPr>
                      <a:r>
                        <a:rPr lang="en-US" sz="1200" dirty="0"/>
                        <a:t>&lt;</a:t>
                      </a:r>
                      <a:r>
                        <a:rPr lang="en-US" sz="1200" dirty="0" err="1"/>
                        <a:t>blockquote</a:t>
                      </a:r>
                      <a:r>
                        <a:rPr lang="en-US" sz="1200" dirty="0"/>
                        <a:t>&gt;</a:t>
                      </a:r>
                    </a:p>
                    <a:p>
                      <a:pPr marL="0" marR="0" algn="just">
                        <a:lnSpc>
                          <a:spcPct val="150000"/>
                        </a:lnSpc>
                        <a:spcBef>
                          <a:spcPts val="0"/>
                        </a:spcBef>
                        <a:spcAft>
                          <a:spcPts val="0"/>
                        </a:spcAft>
                      </a:pPr>
                      <a:r>
                        <a:rPr lang="en-US" sz="1200" dirty="0"/>
                        <a:t>This is a long quotation. This is a long quotation. This is a long quotation. This is a long quotation. This is a long quotation.</a:t>
                      </a:r>
                    </a:p>
                    <a:p>
                      <a:pPr marL="0" marR="0" algn="just">
                        <a:lnSpc>
                          <a:spcPct val="150000"/>
                        </a:lnSpc>
                        <a:spcBef>
                          <a:spcPts val="0"/>
                        </a:spcBef>
                        <a:spcAft>
                          <a:spcPts val="0"/>
                        </a:spcAft>
                      </a:pPr>
                      <a:r>
                        <a:rPr lang="en-US" sz="1200" dirty="0"/>
                        <a:t>&lt;/</a:t>
                      </a:r>
                      <a:r>
                        <a:rPr lang="en-US" sz="1200" dirty="0" err="1"/>
                        <a:t>blockquote</a:t>
                      </a:r>
                      <a:r>
                        <a:rPr lang="en-US" sz="1200" dirty="0"/>
                        <a:t>&gt;</a:t>
                      </a:r>
                      <a:endParaRPr lang="en-US" sz="1200" dirty="0">
                        <a:latin typeface="Times New Roman"/>
                        <a:ea typeface="Times New Roman"/>
                      </a:endParaRPr>
                    </a:p>
                  </a:txBody>
                  <a:tcPr marL="68580" marR="68580" marT="0" marB="0"/>
                </a:tc>
                <a:extLst>
                  <a:ext uri="{0D108BD9-81ED-4DB2-BD59-A6C34878D82A}">
                    <a16:rowId xmlns:a16="http://schemas.microsoft.com/office/drawing/2014/main" val="10001"/>
                  </a:ext>
                </a:extLst>
              </a:tr>
            </a:tbl>
          </a:graphicData>
        </a:graphic>
      </p:graphicFrame>
      <p:pic>
        <p:nvPicPr>
          <p:cNvPr id="33793" name="Picture 1"/>
          <p:cNvPicPr>
            <a:picLocks noChangeAspect="1" noChangeArrowheads="1"/>
          </p:cNvPicPr>
          <p:nvPr/>
        </p:nvPicPr>
        <p:blipFill>
          <a:blip r:embed="rId2"/>
          <a:srcRect l="19316" t="3065" r="30377" b="69406"/>
          <a:stretch>
            <a:fillRect/>
          </a:stretch>
        </p:blipFill>
        <p:spPr bwMode="auto">
          <a:xfrm>
            <a:off x="381000" y="3657600"/>
            <a:ext cx="6516130" cy="26670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a:t>
            </a:r>
            <a:r>
              <a:rPr lang="en-US" b="1" dirty="0" err="1"/>
              <a:t>Monospaced</a:t>
            </a:r>
            <a:r>
              <a:rPr lang="en-US" b="1" dirty="0"/>
              <a:t> Font</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solidFill>
                  <a:srgbClr val="FFC000"/>
                </a:solidFill>
              </a:rPr>
              <a:t>One of the easiest ways to impact the design of a Web page is with the fonts that you use. </a:t>
            </a:r>
          </a:p>
          <a:p>
            <a:pPr algn="just"/>
            <a:r>
              <a:rPr lang="en-US" dirty="0">
                <a:solidFill>
                  <a:srgbClr val="00B0F0"/>
                </a:solidFill>
              </a:rPr>
              <a:t>But many beginning Web designers often go crazy changing fonts every couple words and experimenting with fonts that are virtually unreadable, just because they are "cool". </a:t>
            </a:r>
          </a:p>
          <a:p>
            <a:pPr algn="just"/>
            <a:r>
              <a:rPr lang="en-US" dirty="0">
                <a:solidFill>
                  <a:srgbClr val="FFC000"/>
                </a:solidFill>
              </a:rPr>
              <a:t>The following rule of thumbs can guide you to find the font that works best for your situation:</a:t>
            </a:r>
          </a:p>
          <a:p>
            <a:endParaRPr lang="en-US" dirty="0">
              <a:solidFill>
                <a:srgbClr val="FFC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Diagram 1"/>
          <p:cNvPicPr>
            <a:picLocks noChangeArrowheads="1"/>
          </p:cNvPicPr>
          <p:nvPr/>
        </p:nvPicPr>
        <p:blipFill>
          <a:blip r:embed="rId2"/>
          <a:srcRect l="-20201" t="-1659" r="-20262" b="-2049"/>
          <a:stretch>
            <a:fillRect/>
          </a:stretch>
        </p:blipFill>
        <p:spPr bwMode="auto">
          <a:xfrm>
            <a:off x="228600" y="304800"/>
            <a:ext cx="7467600" cy="59436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Sans-serif Fonts are the Basis of Your Site</a:t>
            </a:r>
            <a:endParaRPr lang="en-US" dirty="0"/>
          </a:p>
        </p:txBody>
      </p:sp>
      <p:sp>
        <p:nvSpPr>
          <p:cNvPr id="3" name="Content Placeholder 2"/>
          <p:cNvSpPr>
            <a:spLocks noGrp="1"/>
          </p:cNvSpPr>
          <p:nvPr>
            <p:ph idx="1"/>
          </p:nvPr>
        </p:nvSpPr>
        <p:spPr>
          <a:xfrm>
            <a:off x="457200" y="1600200"/>
            <a:ext cx="4267200" cy="4525963"/>
          </a:xfrm>
        </p:spPr>
        <p:txBody>
          <a:bodyPr>
            <a:normAutofit fontScale="70000" lnSpcReduction="20000"/>
          </a:bodyPr>
          <a:lstStyle/>
          <a:p>
            <a:pPr algn="just"/>
            <a:r>
              <a:rPr lang="en-US" dirty="0">
                <a:solidFill>
                  <a:srgbClr val="FFC000"/>
                </a:solidFill>
              </a:rPr>
              <a:t>Sans-serif fonts are those fonts that have no "serifs": the little hooks on the end of the letters. </a:t>
            </a:r>
          </a:p>
          <a:p>
            <a:pPr algn="just"/>
            <a:r>
              <a:rPr lang="en-US" dirty="0">
                <a:solidFill>
                  <a:srgbClr val="00B0F0"/>
                </a:solidFill>
              </a:rPr>
              <a:t>If you've taken any print design courses you've probably been told that you should only use sans-serif for headlines. </a:t>
            </a:r>
          </a:p>
          <a:p>
            <a:pPr algn="just"/>
            <a:r>
              <a:rPr lang="en-US" dirty="0">
                <a:solidFill>
                  <a:srgbClr val="FFC000"/>
                </a:solidFill>
              </a:rPr>
              <a:t>This is not true for the Web</a:t>
            </a:r>
            <a:r>
              <a:rPr lang="en-US" b="1" dirty="0">
                <a:solidFill>
                  <a:srgbClr val="FFC000"/>
                </a:solidFill>
              </a:rPr>
              <a:t>.</a:t>
            </a:r>
            <a:r>
              <a:rPr lang="en-US" dirty="0">
                <a:solidFill>
                  <a:srgbClr val="FFC000"/>
                </a:solidFill>
              </a:rPr>
              <a:t> Web pages are intended to be viewed by Web browsers on computer monitors and computer monitors don't have as good of resolution as paper</a:t>
            </a:r>
          </a:p>
        </p:txBody>
      </p:sp>
      <p:pic>
        <p:nvPicPr>
          <p:cNvPr id="36866" name="Picture 2"/>
          <p:cNvPicPr>
            <a:picLocks noChangeAspect="1" noChangeArrowheads="1"/>
          </p:cNvPicPr>
          <p:nvPr/>
        </p:nvPicPr>
        <p:blipFill>
          <a:blip r:embed="rId2"/>
          <a:srcRect l="72128" t="32419" r="3197" b="49698"/>
          <a:stretch>
            <a:fillRect/>
          </a:stretch>
        </p:blipFill>
        <p:spPr bwMode="auto">
          <a:xfrm>
            <a:off x="4800600" y="1676400"/>
            <a:ext cx="2622550" cy="152082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Sans-serif Fonts are the Basis of Your Site</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solidFill>
                  <a:srgbClr val="FFC000"/>
                </a:solidFill>
              </a:rPr>
              <a:t>This means that when your readers view a page of serif font on the screen, the little serifs all blur together and start making the text harder to read. </a:t>
            </a:r>
          </a:p>
          <a:p>
            <a:pPr algn="just"/>
            <a:r>
              <a:rPr lang="en-US" dirty="0">
                <a:solidFill>
                  <a:srgbClr val="00B0F0"/>
                </a:solidFill>
              </a:rPr>
              <a:t>Always use sans-serif fonts for your Web page main copy. </a:t>
            </a:r>
          </a:p>
          <a:p>
            <a:pPr algn="just"/>
            <a:r>
              <a:rPr lang="en-US" dirty="0">
                <a:solidFill>
                  <a:srgbClr val="FFC000"/>
                </a:solidFill>
              </a:rPr>
              <a:t>Some examples of sans-serif fonts are Arial, Geneva, Helvetica, Lucida Sans, Trebuchet, and Verdana. </a:t>
            </a:r>
          </a:p>
          <a:p>
            <a:pPr algn="just"/>
            <a:r>
              <a:rPr lang="en-US" dirty="0">
                <a:solidFill>
                  <a:srgbClr val="00B0F0"/>
                </a:solidFill>
              </a:rPr>
              <a:t>Verdana is a font family that was actually invented for use on the Web.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Serif Fonts for Print</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solidFill>
                  <a:srgbClr val="FFC000"/>
                </a:solidFill>
              </a:rPr>
              <a:t>While serif fonts are hard to read online, they are perfect for print. </a:t>
            </a:r>
          </a:p>
          <a:p>
            <a:pPr algn="just"/>
            <a:r>
              <a:rPr lang="en-US" dirty="0">
                <a:solidFill>
                  <a:srgbClr val="00B0F0"/>
                </a:solidFill>
              </a:rPr>
              <a:t>If you have print friendly versions of your site, this is the perfect place to use serif fonts. </a:t>
            </a:r>
          </a:p>
          <a:p>
            <a:pPr algn="just"/>
            <a:r>
              <a:rPr lang="en-US" dirty="0">
                <a:solidFill>
                  <a:srgbClr val="FFC000"/>
                </a:solidFill>
              </a:rPr>
              <a:t>The serifs, in print, make it easier to read, as they allow people to differentiate the letters more clearly. </a:t>
            </a:r>
          </a:p>
          <a:p>
            <a:pPr algn="just"/>
            <a:r>
              <a:rPr lang="en-US" dirty="0">
                <a:solidFill>
                  <a:srgbClr val="00B0F0"/>
                </a:solidFill>
              </a:rPr>
              <a:t>And because print has a higher resolution, they can be seen more clearly and don't appear to blur together. </a:t>
            </a:r>
          </a:p>
          <a:p>
            <a:pPr algn="just"/>
            <a:r>
              <a:rPr lang="en-US" dirty="0">
                <a:solidFill>
                  <a:srgbClr val="FFC000"/>
                </a:solidFill>
              </a:rPr>
              <a:t>Some examples of serif fonts are Garamond, Georgia, New York, Times, and Times New Roman.</a:t>
            </a:r>
          </a:p>
          <a:p>
            <a:endParaRPr lang="en-US" dirty="0">
              <a:solidFill>
                <a:srgbClr val="FFC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Monospace</a:t>
            </a:r>
            <a:r>
              <a:rPr lang="en-US" b="1" dirty="0"/>
              <a:t> is for Code Examples</a:t>
            </a:r>
            <a:endParaRPr lang="en-US" dirty="0"/>
          </a:p>
        </p:txBody>
      </p:sp>
      <p:sp>
        <p:nvSpPr>
          <p:cNvPr id="3" name="Content Placeholder 2"/>
          <p:cNvSpPr>
            <a:spLocks noGrp="1"/>
          </p:cNvSpPr>
          <p:nvPr>
            <p:ph idx="1"/>
          </p:nvPr>
        </p:nvSpPr>
        <p:spPr>
          <a:xfrm>
            <a:off x="457200" y="1600201"/>
            <a:ext cx="5029200" cy="4343400"/>
          </a:xfrm>
        </p:spPr>
        <p:txBody>
          <a:bodyPr>
            <a:normAutofit fontScale="70000" lnSpcReduction="20000"/>
          </a:bodyPr>
          <a:lstStyle/>
          <a:p>
            <a:pPr algn="just"/>
            <a:r>
              <a:rPr lang="en-US" dirty="0">
                <a:solidFill>
                  <a:srgbClr val="FFC000"/>
                </a:solidFill>
              </a:rPr>
              <a:t>Even if your site isn't about computing, you can use </a:t>
            </a:r>
            <a:r>
              <a:rPr lang="en-US" dirty="0" err="1">
                <a:solidFill>
                  <a:srgbClr val="FFC000"/>
                </a:solidFill>
              </a:rPr>
              <a:t>monospace</a:t>
            </a:r>
            <a:r>
              <a:rPr lang="en-US" dirty="0">
                <a:solidFill>
                  <a:srgbClr val="FFC000"/>
                </a:solidFill>
              </a:rPr>
              <a:t> to provide instructions, give examples, or imply typewritten text. </a:t>
            </a:r>
          </a:p>
          <a:p>
            <a:pPr algn="just"/>
            <a:r>
              <a:rPr lang="en-US" dirty="0" err="1">
                <a:solidFill>
                  <a:srgbClr val="00B0F0"/>
                </a:solidFill>
              </a:rPr>
              <a:t>Monospace</a:t>
            </a:r>
            <a:r>
              <a:rPr lang="en-US" dirty="0">
                <a:solidFill>
                  <a:srgbClr val="00B0F0"/>
                </a:solidFill>
              </a:rPr>
              <a:t> letters have the same width for each character, so they always take up the same amount of space on the page. </a:t>
            </a:r>
          </a:p>
          <a:p>
            <a:pPr algn="just"/>
            <a:r>
              <a:rPr lang="en-US" dirty="0">
                <a:solidFill>
                  <a:srgbClr val="FFC000"/>
                </a:solidFill>
              </a:rPr>
              <a:t>Typewriters typically used </a:t>
            </a:r>
            <a:r>
              <a:rPr lang="en-US" dirty="0" err="1">
                <a:solidFill>
                  <a:srgbClr val="FFC000"/>
                </a:solidFill>
              </a:rPr>
              <a:t>monospace</a:t>
            </a:r>
            <a:r>
              <a:rPr lang="en-US" dirty="0">
                <a:solidFill>
                  <a:srgbClr val="FFC000"/>
                </a:solidFill>
              </a:rPr>
              <a:t> fonts. </a:t>
            </a:r>
          </a:p>
          <a:p>
            <a:pPr algn="just"/>
            <a:r>
              <a:rPr lang="en-US" dirty="0">
                <a:solidFill>
                  <a:srgbClr val="00B0F0"/>
                </a:solidFill>
              </a:rPr>
              <a:t>Some examples of </a:t>
            </a:r>
            <a:r>
              <a:rPr lang="en-US" dirty="0" err="1">
                <a:solidFill>
                  <a:srgbClr val="00B0F0"/>
                </a:solidFill>
              </a:rPr>
              <a:t>monospace</a:t>
            </a:r>
            <a:r>
              <a:rPr lang="en-US" dirty="0">
                <a:solidFill>
                  <a:srgbClr val="00B0F0"/>
                </a:solidFill>
              </a:rPr>
              <a:t> fonts are Courier, Courier New, Lucida Console, and Monaco</a:t>
            </a:r>
          </a:p>
        </p:txBody>
      </p:sp>
      <p:pic>
        <p:nvPicPr>
          <p:cNvPr id="37890" name="Picture 2"/>
          <p:cNvPicPr>
            <a:picLocks noChangeAspect="1" noChangeArrowheads="1"/>
          </p:cNvPicPr>
          <p:nvPr/>
        </p:nvPicPr>
        <p:blipFill>
          <a:blip r:embed="rId2"/>
          <a:srcRect/>
          <a:stretch>
            <a:fillRect/>
          </a:stretch>
        </p:blipFill>
        <p:spPr bwMode="auto">
          <a:xfrm>
            <a:off x="5562600" y="1600200"/>
            <a:ext cx="1893888" cy="224155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Do Not Use Fantasy or Cursive for Body Text</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solidFill>
                  <a:srgbClr val="FFC000"/>
                </a:solidFill>
              </a:rPr>
              <a:t>Fantasy and cursive fonts are not as wide-spread on computers, and in general can be hard to read in large chunks. </a:t>
            </a:r>
          </a:p>
          <a:p>
            <a:pPr algn="just"/>
            <a:r>
              <a:rPr lang="en-US" dirty="0">
                <a:solidFill>
                  <a:srgbClr val="00B0F0"/>
                </a:solidFill>
              </a:rPr>
              <a:t>While you might like the effect of a diary or other personal record that using a cursive font might give, your readers might have trouble. </a:t>
            </a:r>
          </a:p>
          <a:p>
            <a:pPr algn="just"/>
            <a:r>
              <a:rPr lang="en-US" dirty="0">
                <a:solidFill>
                  <a:srgbClr val="FFC000"/>
                </a:solidFill>
              </a:rPr>
              <a:t>This is especially true if your audience includes non-native speakers. </a:t>
            </a:r>
          </a:p>
          <a:p>
            <a:pPr algn="just"/>
            <a:r>
              <a:rPr lang="en-US" dirty="0">
                <a:solidFill>
                  <a:srgbClr val="00B0F0"/>
                </a:solidFill>
              </a:rPr>
              <a:t>Also, fantasy and cursive fonts don't always include accent characters or other special characters which limits your text to English.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pPr algn="just"/>
            <a:r>
              <a:rPr lang="en-US" dirty="0">
                <a:solidFill>
                  <a:srgbClr val="FFC000"/>
                </a:solidFill>
              </a:rPr>
              <a:t>This chapter will allow you to modify your font using various tags available. The main tag for font element is </a:t>
            </a:r>
            <a:r>
              <a:rPr lang="en-US" i="1" dirty="0">
                <a:solidFill>
                  <a:srgbClr val="FFC000"/>
                </a:solidFill>
              </a:rPr>
              <a:t>&lt;font&gt;. </a:t>
            </a:r>
          </a:p>
          <a:p>
            <a:pPr algn="just"/>
            <a:r>
              <a:rPr lang="en-US" dirty="0">
                <a:solidFill>
                  <a:srgbClr val="00B0F0"/>
                </a:solidFill>
              </a:rPr>
              <a:t>Attributes for font are size, face and color. </a:t>
            </a:r>
          </a:p>
          <a:p>
            <a:pPr algn="just"/>
            <a:r>
              <a:rPr lang="en-US" dirty="0">
                <a:solidFill>
                  <a:srgbClr val="FFC000"/>
                </a:solidFill>
              </a:rPr>
              <a:t>It is a good practice to use Cascading Style Sheet to set the font color and size for the whole web pages. </a:t>
            </a:r>
          </a:p>
          <a:p>
            <a:endParaRPr lang="en-US" dirty="0">
              <a:solidFill>
                <a:srgbClr val="FFC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Do Not Use Fantasy or Cursive for Body Text</a:t>
            </a:r>
            <a:endParaRPr lang="en-US" dirty="0"/>
          </a:p>
        </p:txBody>
      </p:sp>
      <p:sp>
        <p:nvSpPr>
          <p:cNvPr id="3" name="Content Placeholder 2"/>
          <p:cNvSpPr>
            <a:spLocks noGrp="1"/>
          </p:cNvSpPr>
          <p:nvPr>
            <p:ph idx="1"/>
          </p:nvPr>
        </p:nvSpPr>
        <p:spPr>
          <a:xfrm>
            <a:off x="457200" y="1600200"/>
            <a:ext cx="7086600" cy="5029200"/>
          </a:xfrm>
        </p:spPr>
        <p:txBody>
          <a:bodyPr>
            <a:normAutofit fontScale="92500" lnSpcReduction="20000"/>
          </a:bodyPr>
          <a:lstStyle/>
          <a:p>
            <a:pPr algn="just"/>
            <a:r>
              <a:rPr lang="en-US" dirty="0">
                <a:solidFill>
                  <a:srgbClr val="FFC000"/>
                </a:solidFill>
              </a:rPr>
              <a:t>Use fantasy and cursive fonts in images and as headlines or call-outs. </a:t>
            </a:r>
          </a:p>
          <a:p>
            <a:pPr algn="just"/>
            <a:r>
              <a:rPr lang="en-US" dirty="0">
                <a:solidFill>
                  <a:srgbClr val="00B0F0"/>
                </a:solidFill>
              </a:rPr>
              <a:t>Keep them short and be aware that whatever font you choose will probably not be on a majority of your readers' computers. </a:t>
            </a:r>
          </a:p>
          <a:p>
            <a:pPr algn="just"/>
            <a:r>
              <a:rPr lang="en-US" dirty="0">
                <a:solidFill>
                  <a:srgbClr val="FFC000"/>
                </a:solidFill>
              </a:rPr>
              <a:t>Some examples of fantasy fonts are Copperplate, Desdemona, Impact, and Kino. </a:t>
            </a:r>
          </a:p>
          <a:p>
            <a:pPr algn="just"/>
            <a:r>
              <a:rPr lang="en-US" dirty="0">
                <a:solidFill>
                  <a:srgbClr val="00B0F0"/>
                </a:solidFill>
              </a:rPr>
              <a:t>Some examples of script fonts are Comic Sans MS, Lucida Handwriting, and Zapf Chancery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Superscripts and Subscripts</a:t>
            </a:r>
            <a:endParaRPr lang="en-US" dirty="0"/>
          </a:p>
        </p:txBody>
      </p:sp>
      <p:sp>
        <p:nvSpPr>
          <p:cNvPr id="3" name="Content Placeholder 2"/>
          <p:cNvSpPr>
            <a:spLocks noGrp="1"/>
          </p:cNvSpPr>
          <p:nvPr>
            <p:ph idx="1"/>
          </p:nvPr>
        </p:nvSpPr>
        <p:spPr/>
        <p:txBody>
          <a:bodyPr/>
          <a:lstStyle/>
          <a:p>
            <a:pPr algn="just"/>
            <a:r>
              <a:rPr lang="en-US" dirty="0">
                <a:solidFill>
                  <a:srgbClr val="FFC000"/>
                </a:solidFill>
              </a:rPr>
              <a:t>Superscripted text can be placed onto your website using the &lt;sup&gt; tag. </a:t>
            </a:r>
          </a:p>
          <a:p>
            <a:pPr algn="just"/>
            <a:r>
              <a:rPr lang="en-US" dirty="0">
                <a:solidFill>
                  <a:srgbClr val="00B0F0"/>
                </a:solidFill>
              </a:rPr>
              <a:t>You may id these tags for use with Cascading Style Sheets. </a:t>
            </a:r>
          </a:p>
          <a:p>
            <a:pPr algn="just"/>
            <a:r>
              <a:rPr lang="en-US" dirty="0">
                <a:solidFill>
                  <a:srgbClr val="FFC000"/>
                </a:solidFill>
              </a:rPr>
              <a:t>You may use the subscript tags to place subscripted text onto your websites.</a:t>
            </a:r>
          </a:p>
          <a:p>
            <a:endParaRPr lang="en-US" dirty="0">
              <a:solidFill>
                <a:srgbClr val="FFC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57200" y="3048000"/>
          <a:ext cx="6476999" cy="1828800"/>
        </p:xfrm>
        <a:graphic>
          <a:graphicData uri="http://schemas.openxmlformats.org/drawingml/2006/table">
            <a:tbl>
              <a:tblPr>
                <a:tableStyleId>{35758FB7-9AC5-4552-8A53-C91805E547FA}</a:tableStyleId>
              </a:tblPr>
              <a:tblGrid>
                <a:gridCol w="1507899">
                  <a:extLst>
                    <a:ext uri="{9D8B030D-6E8A-4147-A177-3AD203B41FA5}">
                      <a16:colId xmlns:a16="http://schemas.microsoft.com/office/drawing/2014/main" val="20000"/>
                    </a:ext>
                  </a:extLst>
                </a:gridCol>
                <a:gridCol w="2813418">
                  <a:extLst>
                    <a:ext uri="{9D8B030D-6E8A-4147-A177-3AD203B41FA5}">
                      <a16:colId xmlns:a16="http://schemas.microsoft.com/office/drawing/2014/main" val="20001"/>
                    </a:ext>
                  </a:extLst>
                </a:gridCol>
                <a:gridCol w="2155682">
                  <a:extLst>
                    <a:ext uri="{9D8B030D-6E8A-4147-A177-3AD203B41FA5}">
                      <a16:colId xmlns:a16="http://schemas.microsoft.com/office/drawing/2014/main" val="20002"/>
                    </a:ext>
                  </a:extLst>
                </a:gridCol>
              </a:tblGrid>
              <a:tr h="997527">
                <a:tc>
                  <a:txBody>
                    <a:bodyPr/>
                    <a:lstStyle/>
                    <a:p>
                      <a:pPr marL="0" marR="0" algn="ctr">
                        <a:lnSpc>
                          <a:spcPct val="150000"/>
                        </a:lnSpc>
                        <a:spcBef>
                          <a:spcPts val="0"/>
                        </a:spcBef>
                        <a:spcAft>
                          <a:spcPts val="0"/>
                        </a:spcAft>
                      </a:pPr>
                      <a:r>
                        <a:rPr lang="en-US" sz="1200"/>
                        <a:t>Syntax</a:t>
                      </a:r>
                      <a:endParaRPr lang="en-US" sz="1200">
                        <a:latin typeface="Times New Roman"/>
                        <a:ea typeface="Times New Roman"/>
                      </a:endParaRPr>
                    </a:p>
                  </a:txBody>
                  <a:tcPr marL="68580" marR="68580" marT="0" marB="0"/>
                </a:tc>
                <a:tc>
                  <a:txBody>
                    <a:bodyPr/>
                    <a:lstStyle/>
                    <a:p>
                      <a:pPr marL="0" marR="0" algn="ctr">
                        <a:lnSpc>
                          <a:spcPct val="150000"/>
                        </a:lnSpc>
                        <a:spcBef>
                          <a:spcPts val="0"/>
                        </a:spcBef>
                        <a:spcAft>
                          <a:spcPts val="0"/>
                        </a:spcAft>
                      </a:pPr>
                      <a:r>
                        <a:rPr lang="en-US" sz="1200"/>
                        <a:t>HTML</a:t>
                      </a:r>
                      <a:endParaRPr lang="en-US" sz="1200">
                        <a:latin typeface="Times New Roman"/>
                        <a:ea typeface="Times New Roman"/>
                      </a:endParaRPr>
                    </a:p>
                  </a:txBody>
                  <a:tcPr marL="68580" marR="68580" marT="0" marB="0"/>
                </a:tc>
                <a:tc>
                  <a:txBody>
                    <a:bodyPr/>
                    <a:lstStyle/>
                    <a:p>
                      <a:pPr marL="0" marR="0" algn="ctr">
                        <a:lnSpc>
                          <a:spcPct val="150000"/>
                        </a:lnSpc>
                        <a:spcBef>
                          <a:spcPts val="0"/>
                        </a:spcBef>
                        <a:spcAft>
                          <a:spcPts val="0"/>
                        </a:spcAft>
                      </a:pPr>
                      <a:r>
                        <a:rPr lang="en-US" sz="1200"/>
                        <a:t>Text</a:t>
                      </a:r>
                      <a:endParaRPr lang="en-US" sz="1200">
                        <a:latin typeface="Times New Roman"/>
                        <a:ea typeface="Times New Roman"/>
                      </a:endParaRPr>
                    </a:p>
                  </a:txBody>
                  <a:tcPr marL="68580" marR="68580" marT="0" marB="0"/>
                </a:tc>
                <a:extLst>
                  <a:ext uri="{0D108BD9-81ED-4DB2-BD59-A6C34878D82A}">
                    <a16:rowId xmlns:a16="http://schemas.microsoft.com/office/drawing/2014/main" val="10000"/>
                  </a:ext>
                </a:extLst>
              </a:tr>
              <a:tr h="831273">
                <a:tc>
                  <a:txBody>
                    <a:bodyPr/>
                    <a:lstStyle/>
                    <a:p>
                      <a:pPr marL="0" marR="0" algn="just">
                        <a:lnSpc>
                          <a:spcPct val="150000"/>
                        </a:lnSpc>
                        <a:spcBef>
                          <a:spcPts val="0"/>
                        </a:spcBef>
                        <a:spcAft>
                          <a:spcPts val="0"/>
                        </a:spcAft>
                      </a:pPr>
                      <a:r>
                        <a:rPr lang="en-US" sz="1000"/>
                        <a:t>&lt;sup&gt;…….&lt;/sup&gt;</a:t>
                      </a:r>
                      <a:endParaRPr lang="en-US" sz="1200">
                        <a:latin typeface="Times New Roman"/>
                        <a:ea typeface="Times New Roman"/>
                      </a:endParaRPr>
                    </a:p>
                  </a:txBody>
                  <a:tcPr marL="68580" marR="68580" marT="0" marB="0"/>
                </a:tc>
                <a:tc>
                  <a:txBody>
                    <a:bodyPr/>
                    <a:lstStyle/>
                    <a:p>
                      <a:pPr marL="0" marR="0">
                        <a:lnSpc>
                          <a:spcPct val="150000"/>
                        </a:lnSpc>
                        <a:spcBef>
                          <a:spcPts val="0"/>
                        </a:spcBef>
                        <a:spcAft>
                          <a:spcPts val="0"/>
                        </a:spcAft>
                      </a:pPr>
                      <a:r>
                        <a:rPr lang="en-US" sz="1000"/>
                        <a:t>This text is &lt;sup&gt;superscripted&lt;/sup&gt;</a:t>
                      </a:r>
                      <a:endParaRPr lang="en-US" sz="1200">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000" dirty="0"/>
                        <a:t>This text is </a:t>
                      </a:r>
                      <a:r>
                        <a:rPr lang="en-US" sz="1000" baseline="30000" dirty="0"/>
                        <a:t>superscripted</a:t>
                      </a:r>
                      <a:endParaRPr lang="en-US" sz="1200" dirty="0">
                        <a:latin typeface="Times New Roman"/>
                        <a:ea typeface="Times New Roman"/>
                      </a:endParaRPr>
                    </a:p>
                  </a:txBody>
                  <a:tcPr marL="68580" marR="68580" marT="0" marB="0"/>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457200" y="914400"/>
          <a:ext cx="6476999" cy="1905000"/>
        </p:xfrm>
        <a:graphic>
          <a:graphicData uri="http://schemas.openxmlformats.org/drawingml/2006/table">
            <a:tbl>
              <a:tblPr>
                <a:tableStyleId>{35758FB7-9AC5-4552-8A53-C91805E547FA}</a:tableStyleId>
              </a:tblPr>
              <a:tblGrid>
                <a:gridCol w="1507899">
                  <a:extLst>
                    <a:ext uri="{9D8B030D-6E8A-4147-A177-3AD203B41FA5}">
                      <a16:colId xmlns:a16="http://schemas.microsoft.com/office/drawing/2014/main" val="20000"/>
                    </a:ext>
                  </a:extLst>
                </a:gridCol>
                <a:gridCol w="2813418">
                  <a:extLst>
                    <a:ext uri="{9D8B030D-6E8A-4147-A177-3AD203B41FA5}">
                      <a16:colId xmlns:a16="http://schemas.microsoft.com/office/drawing/2014/main" val="20001"/>
                    </a:ext>
                  </a:extLst>
                </a:gridCol>
                <a:gridCol w="2155682">
                  <a:extLst>
                    <a:ext uri="{9D8B030D-6E8A-4147-A177-3AD203B41FA5}">
                      <a16:colId xmlns:a16="http://schemas.microsoft.com/office/drawing/2014/main" val="20002"/>
                    </a:ext>
                  </a:extLst>
                </a:gridCol>
              </a:tblGrid>
              <a:tr h="1039091">
                <a:tc>
                  <a:txBody>
                    <a:bodyPr/>
                    <a:lstStyle/>
                    <a:p>
                      <a:pPr marL="0" marR="0" algn="ctr">
                        <a:lnSpc>
                          <a:spcPct val="150000"/>
                        </a:lnSpc>
                        <a:spcBef>
                          <a:spcPts val="0"/>
                        </a:spcBef>
                        <a:spcAft>
                          <a:spcPts val="0"/>
                        </a:spcAft>
                      </a:pPr>
                      <a:r>
                        <a:rPr lang="en-US" sz="1200"/>
                        <a:t>Syntax</a:t>
                      </a:r>
                      <a:endParaRPr lang="en-US" sz="1200">
                        <a:latin typeface="Times New Roman"/>
                        <a:ea typeface="Times New Roman"/>
                      </a:endParaRPr>
                    </a:p>
                  </a:txBody>
                  <a:tcPr marL="68580" marR="68580" marT="0" marB="0"/>
                </a:tc>
                <a:tc>
                  <a:txBody>
                    <a:bodyPr/>
                    <a:lstStyle/>
                    <a:p>
                      <a:pPr marL="0" marR="0" algn="ctr">
                        <a:lnSpc>
                          <a:spcPct val="150000"/>
                        </a:lnSpc>
                        <a:spcBef>
                          <a:spcPts val="0"/>
                        </a:spcBef>
                        <a:spcAft>
                          <a:spcPts val="0"/>
                        </a:spcAft>
                      </a:pPr>
                      <a:r>
                        <a:rPr lang="en-US" sz="1200"/>
                        <a:t>HTML</a:t>
                      </a:r>
                      <a:endParaRPr lang="en-US" sz="1200">
                        <a:latin typeface="Times New Roman"/>
                        <a:ea typeface="Times New Roman"/>
                      </a:endParaRPr>
                    </a:p>
                  </a:txBody>
                  <a:tcPr marL="68580" marR="68580" marT="0" marB="0"/>
                </a:tc>
                <a:tc>
                  <a:txBody>
                    <a:bodyPr/>
                    <a:lstStyle/>
                    <a:p>
                      <a:pPr marL="0" marR="0" algn="ctr">
                        <a:lnSpc>
                          <a:spcPct val="150000"/>
                        </a:lnSpc>
                        <a:spcBef>
                          <a:spcPts val="0"/>
                        </a:spcBef>
                        <a:spcAft>
                          <a:spcPts val="0"/>
                        </a:spcAft>
                      </a:pPr>
                      <a:r>
                        <a:rPr lang="en-US" sz="1200"/>
                        <a:t>Text</a:t>
                      </a:r>
                      <a:endParaRPr lang="en-US" sz="1200">
                        <a:latin typeface="Times New Roman"/>
                        <a:ea typeface="Times New Roman"/>
                      </a:endParaRPr>
                    </a:p>
                  </a:txBody>
                  <a:tcPr marL="68580" marR="68580" marT="0" marB="0"/>
                </a:tc>
                <a:extLst>
                  <a:ext uri="{0D108BD9-81ED-4DB2-BD59-A6C34878D82A}">
                    <a16:rowId xmlns:a16="http://schemas.microsoft.com/office/drawing/2014/main" val="10000"/>
                  </a:ext>
                </a:extLst>
              </a:tr>
              <a:tr h="865909">
                <a:tc>
                  <a:txBody>
                    <a:bodyPr/>
                    <a:lstStyle/>
                    <a:p>
                      <a:pPr marL="0" marR="0" algn="just">
                        <a:lnSpc>
                          <a:spcPct val="150000"/>
                        </a:lnSpc>
                        <a:spcBef>
                          <a:spcPts val="0"/>
                        </a:spcBef>
                        <a:spcAft>
                          <a:spcPts val="0"/>
                        </a:spcAft>
                      </a:pPr>
                      <a:r>
                        <a:rPr lang="en-US" sz="1000"/>
                        <a:t>&lt;sub&gt;…….&lt;/sub&gt;</a:t>
                      </a:r>
                      <a:endParaRPr lang="en-US" sz="1200">
                        <a:latin typeface="Times New Roman"/>
                        <a:ea typeface="Times New Roman"/>
                      </a:endParaRPr>
                    </a:p>
                  </a:txBody>
                  <a:tcPr marL="68580" marR="68580" marT="0" marB="0"/>
                </a:tc>
                <a:tc>
                  <a:txBody>
                    <a:bodyPr/>
                    <a:lstStyle/>
                    <a:p>
                      <a:pPr marL="0" marR="0">
                        <a:lnSpc>
                          <a:spcPct val="150000"/>
                        </a:lnSpc>
                        <a:spcBef>
                          <a:spcPts val="0"/>
                        </a:spcBef>
                        <a:spcAft>
                          <a:spcPts val="0"/>
                        </a:spcAft>
                      </a:pPr>
                      <a:r>
                        <a:rPr lang="en-US" sz="1000"/>
                        <a:t>This text is &lt;sub&gt;superscripted&lt;/sub&gt;</a:t>
                      </a:r>
                      <a:endParaRPr lang="en-US" sz="1200">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000" dirty="0"/>
                        <a:t>This text is </a:t>
                      </a:r>
                      <a:r>
                        <a:rPr lang="en-US" sz="1000" baseline="-25000" dirty="0"/>
                        <a:t>superscripted</a:t>
                      </a:r>
                      <a:endParaRPr lang="en-US" sz="1200" dirty="0">
                        <a:latin typeface="Times New Roman"/>
                        <a:ea typeface="Times New Roman"/>
                      </a:endParaRPr>
                    </a:p>
                  </a:txBody>
                  <a:tcPr marL="68580" marR="6858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Explaining Abbreviations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solidFill>
                  <a:srgbClr val="FFC000"/>
                </a:solidFill>
              </a:rPr>
              <a:t>The abbreviation tag allows you to pass on useful information about an abbreviation without spelling it out on the page. </a:t>
            </a:r>
          </a:p>
          <a:p>
            <a:pPr algn="just"/>
            <a:r>
              <a:rPr lang="en-US" dirty="0">
                <a:solidFill>
                  <a:srgbClr val="00B0F0"/>
                </a:solidFill>
              </a:rPr>
              <a:t>For example, we might use the abbreviation </a:t>
            </a:r>
            <a:r>
              <a:rPr lang="en-US" i="1" dirty="0">
                <a:solidFill>
                  <a:srgbClr val="00B0F0"/>
                </a:solidFill>
              </a:rPr>
              <a:t>SDLC</a:t>
            </a:r>
            <a:r>
              <a:rPr lang="en-US" dirty="0">
                <a:solidFill>
                  <a:srgbClr val="00B0F0"/>
                </a:solidFill>
              </a:rPr>
              <a:t> in a story about a system development methodology. </a:t>
            </a:r>
          </a:p>
          <a:p>
            <a:pPr algn="just"/>
            <a:r>
              <a:rPr lang="en-US" dirty="0">
                <a:solidFill>
                  <a:srgbClr val="FFC000"/>
                </a:solidFill>
              </a:rPr>
              <a:t>Some people might not know what "SDLC" means, but we can tell them </a:t>
            </a:r>
            <a:r>
              <a:rPr lang="en-US" i="1" dirty="0">
                <a:solidFill>
                  <a:srgbClr val="FFC000"/>
                </a:solidFill>
              </a:rPr>
              <a:t>without</a:t>
            </a:r>
            <a:r>
              <a:rPr lang="en-US" dirty="0">
                <a:solidFill>
                  <a:srgbClr val="FFC000"/>
                </a:solidFill>
              </a:rPr>
              <a:t> interrupting the flow of the story for those who do know the meaning.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Explaining Abbreviations</a:t>
            </a:r>
            <a:endParaRPr lang="en-US" dirty="0"/>
          </a:p>
        </p:txBody>
      </p:sp>
      <p:sp>
        <p:nvSpPr>
          <p:cNvPr id="3" name="Content Placeholder 2"/>
          <p:cNvSpPr>
            <a:spLocks noGrp="1"/>
          </p:cNvSpPr>
          <p:nvPr>
            <p:ph idx="1"/>
          </p:nvPr>
        </p:nvSpPr>
        <p:spPr/>
        <p:txBody>
          <a:bodyPr/>
          <a:lstStyle/>
          <a:p>
            <a:pPr algn="just"/>
            <a:r>
              <a:rPr lang="en-US" dirty="0">
                <a:solidFill>
                  <a:srgbClr val="FFC000"/>
                </a:solidFill>
              </a:rPr>
              <a:t>The appearance of the abbreviation can depend on the browser being used, but all major browsers support the abbreviation tag. </a:t>
            </a:r>
          </a:p>
          <a:p>
            <a:pPr algn="just"/>
            <a:r>
              <a:rPr lang="en-US" dirty="0">
                <a:solidFill>
                  <a:srgbClr val="00B0F0"/>
                </a:solidFill>
              </a:rPr>
              <a:t>You have to add a </a:t>
            </a:r>
            <a:r>
              <a:rPr lang="en-US" i="1" dirty="0">
                <a:solidFill>
                  <a:srgbClr val="00B0F0"/>
                </a:solidFill>
              </a:rPr>
              <a:t>title</a:t>
            </a:r>
            <a:r>
              <a:rPr lang="en-US" dirty="0">
                <a:solidFill>
                  <a:srgbClr val="00B0F0"/>
                </a:solidFill>
              </a:rPr>
              <a:t> attribute to the abbreviation tag in order for the tool tip explaining what the abbreviation means to show up:</a:t>
            </a:r>
          </a:p>
          <a:p>
            <a:endParaRPr lang="en-US" dirty="0">
              <a:solidFill>
                <a:srgbClr val="FFC000"/>
              </a:solidFill>
            </a:endParaRPr>
          </a:p>
        </p:txBody>
      </p:sp>
      <p:sp>
        <p:nvSpPr>
          <p:cNvPr id="4" name="Rectangle 3"/>
          <p:cNvSpPr/>
          <p:nvPr/>
        </p:nvSpPr>
        <p:spPr>
          <a:xfrm>
            <a:off x="1066800" y="6096000"/>
            <a:ext cx="6324600" cy="369332"/>
          </a:xfrm>
          <a:prstGeom prst="rect">
            <a:avLst/>
          </a:prstGeom>
        </p:spPr>
        <p:txBody>
          <a:bodyPr wrap="square">
            <a:spAutoFit/>
          </a:bodyPr>
          <a:lstStyle/>
          <a:p>
            <a:r>
              <a:rPr lang="en-US" dirty="0"/>
              <a:t>&lt;</a:t>
            </a:r>
            <a:r>
              <a:rPr lang="en-US" dirty="0" err="1"/>
              <a:t>abbr</a:t>
            </a:r>
            <a:r>
              <a:rPr lang="en-US" dirty="0"/>
              <a:t> title="System Development Life Cycle"&gt;SDLC&lt;/a&gt;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250" t="12343" r="32831" b="44412"/>
          <a:stretch/>
        </p:blipFill>
        <p:spPr bwMode="auto">
          <a:xfrm>
            <a:off x="152400" y="1524000"/>
            <a:ext cx="7407524"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3574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Basic Text Formatting</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a:t>&lt;html&gt;</a:t>
            </a:r>
          </a:p>
          <a:p>
            <a:pPr>
              <a:buNone/>
            </a:pPr>
            <a:r>
              <a:rPr lang="en-US" dirty="0"/>
              <a:t>&lt;head&gt;</a:t>
            </a:r>
          </a:p>
          <a:p>
            <a:pPr>
              <a:buNone/>
            </a:pPr>
            <a:r>
              <a:rPr lang="en-US" dirty="0"/>
              <a:t>&lt;title&gt;Basic Text Formatting&lt;/title&gt;</a:t>
            </a:r>
          </a:p>
          <a:p>
            <a:pPr>
              <a:buNone/>
            </a:pPr>
            <a:r>
              <a:rPr lang="en-US" dirty="0"/>
              <a:t>&lt;/head&gt;</a:t>
            </a:r>
          </a:p>
          <a:p>
            <a:pPr>
              <a:buNone/>
            </a:pPr>
            <a:r>
              <a:rPr lang="en-US" dirty="0"/>
              <a:t>&lt;body&gt;</a:t>
            </a:r>
          </a:p>
          <a:p>
            <a:pPr>
              <a:buNone/>
            </a:pPr>
            <a:r>
              <a:rPr lang="en-US" b="1" dirty="0"/>
              <a:t>&lt;big&gt;</a:t>
            </a:r>
            <a:r>
              <a:rPr lang="en-US" dirty="0"/>
              <a:t>This text is big</a:t>
            </a:r>
            <a:r>
              <a:rPr lang="en-US" b="1" dirty="0"/>
              <a:t>&lt;/big&gt;</a:t>
            </a:r>
            <a:endParaRPr lang="en-US" dirty="0"/>
          </a:p>
          <a:p>
            <a:pPr>
              <a:buNone/>
            </a:pPr>
            <a:r>
              <a:rPr lang="en-US" dirty="0"/>
              <a:t>&lt;</a:t>
            </a:r>
            <a:r>
              <a:rPr lang="en-US" dirty="0" err="1"/>
              <a:t>br</a:t>
            </a:r>
            <a:r>
              <a:rPr lang="en-US" dirty="0"/>
              <a:t>&gt;</a:t>
            </a:r>
          </a:p>
          <a:p>
            <a:pPr>
              <a:buNone/>
            </a:pPr>
            <a:r>
              <a:rPr lang="en-US" b="1" dirty="0"/>
              <a:t>&lt;small&gt;</a:t>
            </a:r>
            <a:r>
              <a:rPr lang="en-US" dirty="0"/>
              <a:t>This text is small</a:t>
            </a:r>
            <a:r>
              <a:rPr lang="en-US" b="1" dirty="0"/>
              <a:t>&lt;/small&gt;</a:t>
            </a:r>
            <a:endParaRPr lang="en-US" dirty="0"/>
          </a:p>
          <a:p>
            <a:pPr>
              <a:buNone/>
            </a:pPr>
            <a:r>
              <a:rPr lang="en-US" dirty="0"/>
              <a:t>&lt;</a:t>
            </a:r>
            <a:r>
              <a:rPr lang="en-US" dirty="0" err="1"/>
              <a:t>br</a:t>
            </a:r>
            <a:r>
              <a:rPr lang="en-US" dirty="0"/>
              <a:t>&gt;</a:t>
            </a:r>
          </a:p>
          <a:p>
            <a:pPr>
              <a:buNone/>
            </a:pPr>
            <a:r>
              <a:rPr lang="en-US" dirty="0"/>
              <a:t> </a:t>
            </a:r>
          </a:p>
          <a:p>
            <a:pPr>
              <a:buNone/>
            </a:pPr>
            <a:r>
              <a:rPr lang="en-US" dirty="0"/>
              <a:t>This text contains</a:t>
            </a:r>
            <a:r>
              <a:rPr lang="en-US" b="1" dirty="0"/>
              <a:t>&lt;sub&gt;</a:t>
            </a:r>
            <a:r>
              <a:rPr lang="en-US" dirty="0"/>
              <a:t>subscript</a:t>
            </a:r>
            <a:r>
              <a:rPr lang="en-US" b="1" dirty="0"/>
              <a:t>&lt;/sub&gt;</a:t>
            </a:r>
            <a:endParaRPr lang="en-US" dirty="0"/>
          </a:p>
          <a:p>
            <a:pPr>
              <a:buNone/>
            </a:pPr>
            <a:r>
              <a:rPr lang="en-US" dirty="0"/>
              <a:t>&lt;</a:t>
            </a:r>
            <a:r>
              <a:rPr lang="en-US" dirty="0" err="1"/>
              <a:t>br</a:t>
            </a:r>
            <a:r>
              <a:rPr lang="en-US" dirty="0"/>
              <a:t>&gt;</a:t>
            </a:r>
          </a:p>
          <a:p>
            <a:pPr>
              <a:buNone/>
            </a:pPr>
            <a:r>
              <a:rPr lang="en-US" dirty="0"/>
              <a:t>This text contains</a:t>
            </a:r>
            <a:r>
              <a:rPr lang="en-US" b="1" dirty="0"/>
              <a:t>&lt;sup&gt;</a:t>
            </a:r>
            <a:r>
              <a:rPr lang="en-US" dirty="0"/>
              <a:t>superscript</a:t>
            </a:r>
            <a:r>
              <a:rPr lang="en-US" b="1" dirty="0"/>
              <a:t>&lt;/sup&gt;</a:t>
            </a:r>
            <a:endParaRPr lang="en-US" dirty="0"/>
          </a:p>
          <a:p>
            <a:pPr>
              <a:buNone/>
            </a:pPr>
            <a:r>
              <a:rPr lang="en-US" dirty="0"/>
              <a:t> </a:t>
            </a:r>
          </a:p>
          <a:p>
            <a:pPr>
              <a:buNone/>
            </a:pPr>
            <a:r>
              <a:rPr lang="en-US" dirty="0"/>
              <a:t>&lt;/body&gt;</a:t>
            </a:r>
          </a:p>
          <a:p>
            <a:pPr>
              <a:buNone/>
            </a:pPr>
            <a:r>
              <a:rPr lang="en-US" dirty="0"/>
              <a:t>&lt;/html&gt;</a:t>
            </a:r>
          </a:p>
          <a:p>
            <a:pPr>
              <a:buNone/>
            </a:pPr>
            <a:endParaRPr lang="en-US" dirty="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9473" t="3275" r="30377" b="46405"/>
          <a:stretch>
            <a:fillRect/>
          </a:stretch>
        </p:blipFill>
        <p:spPr bwMode="auto">
          <a:xfrm>
            <a:off x="304799" y="228600"/>
            <a:ext cx="7121393" cy="53340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Making Text Bold or Italic</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solidFill>
                  <a:srgbClr val="FFC000"/>
                </a:solidFill>
              </a:rPr>
              <a:t>To improve the readability of your webpage, you might want to use bold text or italic from time to time.  </a:t>
            </a:r>
          </a:p>
          <a:p>
            <a:pPr algn="just"/>
            <a:r>
              <a:rPr lang="en-US" dirty="0">
                <a:solidFill>
                  <a:srgbClr val="00B0F0"/>
                </a:solidFill>
              </a:rPr>
              <a:t>Both the &lt;b&gt; and the &lt;</a:t>
            </a:r>
            <a:r>
              <a:rPr lang="en-US" dirty="0" err="1">
                <a:solidFill>
                  <a:srgbClr val="00B0F0"/>
                </a:solidFill>
              </a:rPr>
              <a:t>i</a:t>
            </a:r>
            <a:r>
              <a:rPr lang="en-US" dirty="0">
                <a:solidFill>
                  <a:srgbClr val="00B0F0"/>
                </a:solidFill>
              </a:rPr>
              <a:t>&gt; tags can be placed within other elements to format your texts. </a:t>
            </a:r>
          </a:p>
          <a:p>
            <a:pPr algn="just"/>
            <a:r>
              <a:rPr lang="en-US" dirty="0">
                <a:solidFill>
                  <a:srgbClr val="FFC000"/>
                </a:solidFill>
              </a:rPr>
              <a:t>They can also be used together to bold and italicize words or phrases. </a:t>
            </a:r>
          </a:p>
          <a:p>
            <a:pPr algn="just"/>
            <a:r>
              <a:rPr lang="en-US" dirty="0">
                <a:solidFill>
                  <a:srgbClr val="00B0F0"/>
                </a:solidFill>
              </a:rPr>
              <a:t>It’s important to ensure that you open and close the tags in the same order.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Making Text Bold or Italic</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solidFill>
                  <a:srgbClr val="FFC000"/>
                </a:solidFill>
              </a:rPr>
              <a:t>The italics tags should be used to highlight a key word or phrase. </a:t>
            </a:r>
          </a:p>
          <a:p>
            <a:pPr algn="just"/>
            <a:r>
              <a:rPr lang="en-US" dirty="0">
                <a:solidFill>
                  <a:srgbClr val="00B0F0"/>
                </a:solidFill>
              </a:rPr>
              <a:t>These tags are not intended to stylize or shape your font face. </a:t>
            </a:r>
          </a:p>
          <a:p>
            <a:pPr algn="just"/>
            <a:r>
              <a:rPr lang="en-US" dirty="0">
                <a:solidFill>
                  <a:srgbClr val="FFC000"/>
                </a:solidFill>
              </a:rPr>
              <a:t>Rather, use them to emphasize text or words. </a:t>
            </a:r>
          </a:p>
          <a:p>
            <a:pPr algn="just"/>
            <a:r>
              <a:rPr lang="en-US" dirty="0">
                <a:solidFill>
                  <a:srgbClr val="00B0F0"/>
                </a:solidFill>
              </a:rPr>
              <a:t>The two commonly used tags to place italics onto a website are &lt;</a:t>
            </a:r>
            <a:r>
              <a:rPr lang="en-US" dirty="0" err="1">
                <a:solidFill>
                  <a:srgbClr val="00B0F0"/>
                </a:solidFill>
              </a:rPr>
              <a:t>em</a:t>
            </a:r>
            <a:r>
              <a:rPr lang="en-US" dirty="0">
                <a:solidFill>
                  <a:srgbClr val="00B0F0"/>
                </a:solidFill>
              </a:rPr>
              <a:t>&gt; and &lt;</a:t>
            </a:r>
            <a:r>
              <a:rPr lang="en-US" dirty="0" err="1">
                <a:solidFill>
                  <a:srgbClr val="00B0F0"/>
                </a:solidFill>
              </a:rPr>
              <a:t>i</a:t>
            </a:r>
            <a:r>
              <a:rPr lang="en-US" dirty="0">
                <a:solidFill>
                  <a:srgbClr val="00B0F0"/>
                </a:solidFill>
              </a:rPr>
              <a:t>&gt;. </a:t>
            </a:r>
          </a:p>
          <a:p>
            <a:pPr algn="just"/>
            <a:r>
              <a:rPr lang="en-US" dirty="0">
                <a:solidFill>
                  <a:srgbClr val="FFC000"/>
                </a:solidFill>
              </a:rPr>
              <a:t>Each of the above tags is generally interpreted by the browser in a similar way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57200" y="2286000"/>
          <a:ext cx="7010400" cy="1828800"/>
        </p:xfrm>
        <a:graphic>
          <a:graphicData uri="http://schemas.openxmlformats.org/drawingml/2006/table">
            <a:tbl>
              <a:tblPr>
                <a:tableStyleId>{08FB837D-C827-4EFA-A057-4D05807E0F7C}</a:tableStyleId>
              </a:tblPr>
              <a:tblGrid>
                <a:gridCol w="2036059">
                  <a:extLst>
                    <a:ext uri="{9D8B030D-6E8A-4147-A177-3AD203B41FA5}">
                      <a16:colId xmlns:a16="http://schemas.microsoft.com/office/drawing/2014/main" val="20000"/>
                    </a:ext>
                  </a:extLst>
                </a:gridCol>
                <a:gridCol w="2641132">
                  <a:extLst>
                    <a:ext uri="{9D8B030D-6E8A-4147-A177-3AD203B41FA5}">
                      <a16:colId xmlns:a16="http://schemas.microsoft.com/office/drawing/2014/main" val="20001"/>
                    </a:ext>
                  </a:extLst>
                </a:gridCol>
                <a:gridCol w="2333209">
                  <a:extLst>
                    <a:ext uri="{9D8B030D-6E8A-4147-A177-3AD203B41FA5}">
                      <a16:colId xmlns:a16="http://schemas.microsoft.com/office/drawing/2014/main" val="20002"/>
                    </a:ext>
                  </a:extLst>
                </a:gridCol>
              </a:tblGrid>
              <a:tr h="457200">
                <a:tc>
                  <a:txBody>
                    <a:bodyPr/>
                    <a:lstStyle/>
                    <a:p>
                      <a:pPr marL="0" marR="0" algn="ctr">
                        <a:lnSpc>
                          <a:spcPct val="150000"/>
                        </a:lnSpc>
                        <a:spcBef>
                          <a:spcPts val="0"/>
                        </a:spcBef>
                        <a:spcAft>
                          <a:spcPts val="0"/>
                        </a:spcAft>
                      </a:pPr>
                      <a:r>
                        <a:rPr lang="en-US" sz="1200" b="1" dirty="0"/>
                        <a:t>Syntax</a:t>
                      </a:r>
                      <a:endParaRPr lang="en-US" sz="1200" b="1" dirty="0">
                        <a:latin typeface="Times New Roman"/>
                        <a:ea typeface="Times New Roman"/>
                      </a:endParaRPr>
                    </a:p>
                  </a:txBody>
                  <a:tcPr marL="68580" marR="68580" marT="0" marB="0"/>
                </a:tc>
                <a:tc>
                  <a:txBody>
                    <a:bodyPr/>
                    <a:lstStyle/>
                    <a:p>
                      <a:pPr marL="0" marR="0" algn="ctr">
                        <a:lnSpc>
                          <a:spcPct val="150000"/>
                        </a:lnSpc>
                        <a:spcBef>
                          <a:spcPts val="0"/>
                        </a:spcBef>
                        <a:spcAft>
                          <a:spcPts val="0"/>
                        </a:spcAft>
                      </a:pPr>
                      <a:r>
                        <a:rPr lang="en-US" sz="1200" b="1"/>
                        <a:t>HTML</a:t>
                      </a:r>
                      <a:endParaRPr lang="en-US" sz="1200" b="1">
                        <a:latin typeface="Times New Roman"/>
                        <a:ea typeface="Times New Roman"/>
                      </a:endParaRPr>
                    </a:p>
                  </a:txBody>
                  <a:tcPr marL="68580" marR="68580" marT="0" marB="0"/>
                </a:tc>
                <a:tc>
                  <a:txBody>
                    <a:bodyPr/>
                    <a:lstStyle/>
                    <a:p>
                      <a:pPr marL="0" marR="0" algn="ctr">
                        <a:lnSpc>
                          <a:spcPct val="150000"/>
                        </a:lnSpc>
                        <a:spcBef>
                          <a:spcPts val="0"/>
                        </a:spcBef>
                        <a:spcAft>
                          <a:spcPts val="0"/>
                        </a:spcAft>
                      </a:pPr>
                      <a:r>
                        <a:rPr lang="en-US" sz="1200" b="1" dirty="0"/>
                        <a:t>Text</a:t>
                      </a:r>
                      <a:endParaRPr lang="en-US" sz="1200" b="1" dirty="0">
                        <a:latin typeface="Times New Roman"/>
                        <a:ea typeface="Times New Roman"/>
                      </a:endParaRPr>
                    </a:p>
                  </a:txBody>
                  <a:tcPr marL="68580" marR="68580" marT="0" marB="0"/>
                </a:tc>
                <a:extLst>
                  <a:ext uri="{0D108BD9-81ED-4DB2-BD59-A6C34878D82A}">
                    <a16:rowId xmlns:a16="http://schemas.microsoft.com/office/drawing/2014/main" val="10000"/>
                  </a:ext>
                </a:extLst>
              </a:tr>
              <a:tr h="1371600">
                <a:tc>
                  <a:txBody>
                    <a:bodyPr/>
                    <a:lstStyle/>
                    <a:p>
                      <a:pPr marL="0" marR="0" algn="just">
                        <a:lnSpc>
                          <a:spcPct val="150000"/>
                        </a:lnSpc>
                        <a:spcBef>
                          <a:spcPts val="0"/>
                        </a:spcBef>
                        <a:spcAft>
                          <a:spcPts val="0"/>
                        </a:spcAft>
                      </a:pPr>
                      <a:r>
                        <a:rPr lang="en-US" sz="1000" dirty="0"/>
                        <a:t>&lt;b&gt; ……. &lt;/b&gt;</a:t>
                      </a:r>
                      <a:endParaRPr lang="en-US" sz="1200" dirty="0">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200" dirty="0"/>
                        <a:t>&lt;b&gt;This text is bold&lt;/b&gt;</a:t>
                      </a:r>
                    </a:p>
                    <a:p>
                      <a:pPr marL="0" marR="0" algn="just">
                        <a:lnSpc>
                          <a:spcPct val="150000"/>
                        </a:lnSpc>
                        <a:spcBef>
                          <a:spcPts val="0"/>
                        </a:spcBef>
                        <a:spcAft>
                          <a:spcPts val="0"/>
                        </a:spcAft>
                      </a:pPr>
                      <a:r>
                        <a:rPr lang="en-US" sz="1200" dirty="0"/>
                        <a:t>&lt;b&gt;This is bold&lt;/b&gt;, this is normal text</a:t>
                      </a:r>
                      <a:endParaRPr lang="en-US" sz="1200" dirty="0">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200" b="1" dirty="0"/>
                        <a:t>This text is bold</a:t>
                      </a:r>
                    </a:p>
                    <a:p>
                      <a:pPr marL="0" marR="0" algn="just">
                        <a:lnSpc>
                          <a:spcPct val="150000"/>
                        </a:lnSpc>
                        <a:spcBef>
                          <a:spcPts val="0"/>
                        </a:spcBef>
                        <a:spcAft>
                          <a:spcPts val="0"/>
                        </a:spcAft>
                      </a:pPr>
                      <a:r>
                        <a:rPr lang="en-US" sz="1200" b="1" dirty="0"/>
                        <a:t>This is bold</a:t>
                      </a:r>
                      <a:r>
                        <a:rPr lang="en-US" sz="1200" dirty="0"/>
                        <a:t>, this is normal text</a:t>
                      </a:r>
                      <a:endParaRPr lang="en-US" sz="1200" dirty="0">
                        <a:latin typeface="Times New Roman"/>
                        <a:ea typeface="Times New Roman"/>
                      </a:endParaRPr>
                    </a:p>
                  </a:txBody>
                  <a:tcPr marL="68580" marR="68580" marT="0" marB="0"/>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457200" y="4343400"/>
          <a:ext cx="7086600" cy="2057400"/>
        </p:xfrm>
        <a:graphic>
          <a:graphicData uri="http://schemas.openxmlformats.org/drawingml/2006/table">
            <a:tbl>
              <a:tblPr>
                <a:tableStyleId>{08FB837D-C827-4EFA-A057-4D05807E0F7C}</a:tableStyleId>
              </a:tblPr>
              <a:tblGrid>
                <a:gridCol w="2058190">
                  <a:extLst>
                    <a:ext uri="{9D8B030D-6E8A-4147-A177-3AD203B41FA5}">
                      <a16:colId xmlns:a16="http://schemas.microsoft.com/office/drawing/2014/main" val="20000"/>
                    </a:ext>
                  </a:extLst>
                </a:gridCol>
                <a:gridCol w="2669840">
                  <a:extLst>
                    <a:ext uri="{9D8B030D-6E8A-4147-A177-3AD203B41FA5}">
                      <a16:colId xmlns:a16="http://schemas.microsoft.com/office/drawing/2014/main" val="20001"/>
                    </a:ext>
                  </a:extLst>
                </a:gridCol>
                <a:gridCol w="2358570">
                  <a:extLst>
                    <a:ext uri="{9D8B030D-6E8A-4147-A177-3AD203B41FA5}">
                      <a16:colId xmlns:a16="http://schemas.microsoft.com/office/drawing/2014/main" val="20002"/>
                    </a:ext>
                  </a:extLst>
                </a:gridCol>
              </a:tblGrid>
              <a:tr h="685800">
                <a:tc>
                  <a:txBody>
                    <a:bodyPr/>
                    <a:lstStyle/>
                    <a:p>
                      <a:pPr marL="0" marR="0" algn="ctr">
                        <a:lnSpc>
                          <a:spcPct val="150000"/>
                        </a:lnSpc>
                        <a:spcBef>
                          <a:spcPts val="0"/>
                        </a:spcBef>
                        <a:spcAft>
                          <a:spcPts val="0"/>
                        </a:spcAft>
                      </a:pPr>
                      <a:r>
                        <a:rPr lang="en-US" sz="1200" b="1" dirty="0"/>
                        <a:t>Syntax</a:t>
                      </a:r>
                      <a:endParaRPr lang="en-US" sz="1200" b="1" dirty="0">
                        <a:latin typeface="Times New Roman"/>
                        <a:ea typeface="Times New Roman"/>
                      </a:endParaRPr>
                    </a:p>
                  </a:txBody>
                  <a:tcPr marL="68580" marR="68580" marT="0" marB="0"/>
                </a:tc>
                <a:tc>
                  <a:txBody>
                    <a:bodyPr/>
                    <a:lstStyle/>
                    <a:p>
                      <a:pPr marL="0" marR="0" algn="ctr">
                        <a:lnSpc>
                          <a:spcPct val="150000"/>
                        </a:lnSpc>
                        <a:spcBef>
                          <a:spcPts val="0"/>
                        </a:spcBef>
                        <a:spcAft>
                          <a:spcPts val="0"/>
                        </a:spcAft>
                      </a:pPr>
                      <a:r>
                        <a:rPr lang="en-US" sz="1200" b="1" dirty="0"/>
                        <a:t>HTML</a:t>
                      </a:r>
                      <a:endParaRPr lang="en-US" sz="1200" b="1" dirty="0">
                        <a:latin typeface="Times New Roman"/>
                        <a:ea typeface="Times New Roman"/>
                      </a:endParaRPr>
                    </a:p>
                  </a:txBody>
                  <a:tcPr marL="68580" marR="68580" marT="0" marB="0"/>
                </a:tc>
                <a:tc>
                  <a:txBody>
                    <a:bodyPr/>
                    <a:lstStyle/>
                    <a:p>
                      <a:pPr marL="0" marR="0" algn="ctr">
                        <a:lnSpc>
                          <a:spcPct val="150000"/>
                        </a:lnSpc>
                        <a:spcBef>
                          <a:spcPts val="0"/>
                        </a:spcBef>
                        <a:spcAft>
                          <a:spcPts val="0"/>
                        </a:spcAft>
                      </a:pPr>
                      <a:r>
                        <a:rPr lang="en-US" sz="1200" b="1" dirty="0"/>
                        <a:t>Text</a:t>
                      </a:r>
                      <a:endParaRPr lang="en-US" sz="1200" b="1" dirty="0">
                        <a:latin typeface="Times New Roman"/>
                        <a:ea typeface="Times New Roman"/>
                      </a:endParaRPr>
                    </a:p>
                  </a:txBody>
                  <a:tcPr marL="68580" marR="68580" marT="0" marB="0"/>
                </a:tc>
                <a:extLst>
                  <a:ext uri="{0D108BD9-81ED-4DB2-BD59-A6C34878D82A}">
                    <a16:rowId xmlns:a16="http://schemas.microsoft.com/office/drawing/2014/main" val="10000"/>
                  </a:ext>
                </a:extLst>
              </a:tr>
              <a:tr h="1371600">
                <a:tc>
                  <a:txBody>
                    <a:bodyPr/>
                    <a:lstStyle/>
                    <a:p>
                      <a:pPr marL="0" marR="0" algn="just">
                        <a:lnSpc>
                          <a:spcPct val="150000"/>
                        </a:lnSpc>
                        <a:spcBef>
                          <a:spcPts val="0"/>
                        </a:spcBef>
                        <a:spcAft>
                          <a:spcPts val="0"/>
                        </a:spcAft>
                      </a:pPr>
                      <a:r>
                        <a:rPr lang="en-US" sz="1000" dirty="0"/>
                        <a:t>&lt;</a:t>
                      </a:r>
                      <a:r>
                        <a:rPr lang="en-US" sz="1000" dirty="0" err="1"/>
                        <a:t>i</a:t>
                      </a:r>
                      <a:r>
                        <a:rPr lang="en-US" sz="1000" dirty="0"/>
                        <a:t>&gt; ……. &lt;/</a:t>
                      </a:r>
                      <a:r>
                        <a:rPr lang="en-US" sz="1000" dirty="0" err="1"/>
                        <a:t>i</a:t>
                      </a:r>
                      <a:r>
                        <a:rPr lang="en-US" sz="1000" dirty="0"/>
                        <a:t>&gt;</a:t>
                      </a:r>
                      <a:endParaRPr lang="en-US" sz="1200" dirty="0"/>
                    </a:p>
                    <a:p>
                      <a:pPr marL="0" marR="0" algn="just">
                        <a:lnSpc>
                          <a:spcPct val="150000"/>
                        </a:lnSpc>
                        <a:spcBef>
                          <a:spcPts val="0"/>
                        </a:spcBef>
                        <a:spcAft>
                          <a:spcPts val="0"/>
                        </a:spcAft>
                      </a:pPr>
                      <a:r>
                        <a:rPr lang="en-US" sz="1000" dirty="0"/>
                        <a:t>&lt;</a:t>
                      </a:r>
                      <a:r>
                        <a:rPr lang="en-US" sz="1000" dirty="0" err="1"/>
                        <a:t>em</a:t>
                      </a:r>
                      <a:r>
                        <a:rPr lang="en-US" sz="1000" dirty="0"/>
                        <a:t>&gt;…..&lt;</a:t>
                      </a:r>
                      <a:r>
                        <a:rPr lang="en-US" sz="1000" dirty="0" err="1"/>
                        <a:t>em</a:t>
                      </a:r>
                      <a:r>
                        <a:rPr lang="en-US" sz="1000" dirty="0"/>
                        <a:t>&gt;</a:t>
                      </a:r>
                      <a:endParaRPr lang="en-US" sz="1200" dirty="0">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200"/>
                        <a:t>&lt;i&gt;This text is italic&lt;/i&gt;</a:t>
                      </a:r>
                    </a:p>
                    <a:p>
                      <a:pPr marL="0" marR="0" algn="just">
                        <a:lnSpc>
                          <a:spcPct val="150000"/>
                        </a:lnSpc>
                        <a:spcBef>
                          <a:spcPts val="0"/>
                        </a:spcBef>
                        <a:spcAft>
                          <a:spcPts val="0"/>
                        </a:spcAft>
                      </a:pPr>
                      <a:r>
                        <a:rPr lang="en-US" sz="1200"/>
                        <a:t>&lt;em&gt;This text italic&lt;/em&gt;</a:t>
                      </a:r>
                      <a:endParaRPr lang="en-US" sz="1200">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200" i="1" dirty="0"/>
                        <a:t>This text is italic</a:t>
                      </a:r>
                    </a:p>
                    <a:p>
                      <a:pPr marL="0" marR="0" algn="just">
                        <a:lnSpc>
                          <a:spcPct val="150000"/>
                        </a:lnSpc>
                        <a:spcBef>
                          <a:spcPts val="0"/>
                        </a:spcBef>
                        <a:spcAft>
                          <a:spcPts val="0"/>
                        </a:spcAft>
                      </a:pPr>
                      <a:r>
                        <a:rPr lang="en-US" sz="1200" i="1" dirty="0"/>
                        <a:t>This text italic</a:t>
                      </a:r>
                      <a:endParaRPr lang="en-US" sz="1200" i="1" dirty="0">
                        <a:latin typeface="Times New Roman"/>
                        <a:ea typeface="Times New Roman"/>
                      </a:endParaRPr>
                    </a:p>
                  </a:txBody>
                  <a:tcPr marL="68580" marR="68580" marT="0" marB="0"/>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457200" y="457200"/>
          <a:ext cx="7010400" cy="1676399"/>
        </p:xfrm>
        <a:graphic>
          <a:graphicData uri="http://schemas.openxmlformats.org/drawingml/2006/table">
            <a:tbl>
              <a:tblPr>
                <a:tableStyleId>{08FB837D-C827-4EFA-A057-4D05807E0F7C}</a:tableStyleId>
              </a:tblPr>
              <a:tblGrid>
                <a:gridCol w="2036059">
                  <a:extLst>
                    <a:ext uri="{9D8B030D-6E8A-4147-A177-3AD203B41FA5}">
                      <a16:colId xmlns:a16="http://schemas.microsoft.com/office/drawing/2014/main" val="20000"/>
                    </a:ext>
                  </a:extLst>
                </a:gridCol>
                <a:gridCol w="2641132">
                  <a:extLst>
                    <a:ext uri="{9D8B030D-6E8A-4147-A177-3AD203B41FA5}">
                      <a16:colId xmlns:a16="http://schemas.microsoft.com/office/drawing/2014/main" val="20001"/>
                    </a:ext>
                  </a:extLst>
                </a:gridCol>
                <a:gridCol w="2333209">
                  <a:extLst>
                    <a:ext uri="{9D8B030D-6E8A-4147-A177-3AD203B41FA5}">
                      <a16:colId xmlns:a16="http://schemas.microsoft.com/office/drawing/2014/main" val="20002"/>
                    </a:ext>
                  </a:extLst>
                </a:gridCol>
              </a:tblGrid>
              <a:tr h="470743">
                <a:tc>
                  <a:txBody>
                    <a:bodyPr/>
                    <a:lstStyle/>
                    <a:p>
                      <a:pPr marL="0" marR="0" algn="ctr">
                        <a:lnSpc>
                          <a:spcPct val="150000"/>
                        </a:lnSpc>
                        <a:spcBef>
                          <a:spcPts val="0"/>
                        </a:spcBef>
                        <a:spcAft>
                          <a:spcPts val="0"/>
                        </a:spcAft>
                      </a:pPr>
                      <a:r>
                        <a:rPr lang="en-US" sz="1200" b="1">
                          <a:latin typeface="Times New Roman"/>
                          <a:ea typeface="Times New Roman"/>
                        </a:rPr>
                        <a:t>Syntax</a:t>
                      </a:r>
                      <a:endParaRPr lang="en-US" sz="1200">
                        <a:latin typeface="Times New Roman"/>
                        <a:ea typeface="Times New Roman"/>
                      </a:endParaRPr>
                    </a:p>
                  </a:txBody>
                  <a:tcPr marL="68580" marR="68580" marT="0" marB="0"/>
                </a:tc>
                <a:tc>
                  <a:txBody>
                    <a:bodyPr/>
                    <a:lstStyle/>
                    <a:p>
                      <a:pPr marL="0" marR="0" algn="ctr">
                        <a:lnSpc>
                          <a:spcPct val="150000"/>
                        </a:lnSpc>
                        <a:spcBef>
                          <a:spcPts val="0"/>
                        </a:spcBef>
                        <a:spcAft>
                          <a:spcPts val="0"/>
                        </a:spcAft>
                      </a:pPr>
                      <a:r>
                        <a:rPr lang="en-US" sz="1200" b="1">
                          <a:latin typeface="Times New Roman"/>
                          <a:ea typeface="Times New Roman"/>
                        </a:rPr>
                        <a:t>HTML</a:t>
                      </a:r>
                      <a:endParaRPr lang="en-US" sz="1200">
                        <a:latin typeface="Times New Roman"/>
                        <a:ea typeface="Times New Roman"/>
                      </a:endParaRPr>
                    </a:p>
                  </a:txBody>
                  <a:tcPr marL="68580" marR="68580" marT="0" marB="0"/>
                </a:tc>
                <a:tc>
                  <a:txBody>
                    <a:bodyPr/>
                    <a:lstStyle/>
                    <a:p>
                      <a:pPr marL="0" marR="0" algn="ctr">
                        <a:lnSpc>
                          <a:spcPct val="150000"/>
                        </a:lnSpc>
                        <a:spcBef>
                          <a:spcPts val="0"/>
                        </a:spcBef>
                        <a:spcAft>
                          <a:spcPts val="0"/>
                        </a:spcAft>
                      </a:pPr>
                      <a:r>
                        <a:rPr lang="en-US" sz="1200" b="1" dirty="0">
                          <a:latin typeface="Times New Roman"/>
                          <a:ea typeface="Times New Roman"/>
                        </a:rPr>
                        <a:t>Text</a:t>
                      </a:r>
                      <a:endParaRPr lang="en-US" sz="1200" dirty="0">
                        <a:latin typeface="Times New Roman"/>
                        <a:ea typeface="Times New Roman"/>
                      </a:endParaRPr>
                    </a:p>
                  </a:txBody>
                  <a:tcPr marL="68580" marR="68580" marT="0" marB="0"/>
                </a:tc>
                <a:extLst>
                  <a:ext uri="{0D108BD9-81ED-4DB2-BD59-A6C34878D82A}">
                    <a16:rowId xmlns:a16="http://schemas.microsoft.com/office/drawing/2014/main" val="10000"/>
                  </a:ext>
                </a:extLst>
              </a:tr>
              <a:tr h="1205656">
                <a:tc>
                  <a:txBody>
                    <a:bodyPr/>
                    <a:lstStyle/>
                    <a:p>
                      <a:pPr marL="0" marR="0" algn="just">
                        <a:lnSpc>
                          <a:spcPct val="150000"/>
                        </a:lnSpc>
                        <a:spcBef>
                          <a:spcPts val="0"/>
                        </a:spcBef>
                        <a:spcAft>
                          <a:spcPts val="0"/>
                        </a:spcAft>
                      </a:pPr>
                      <a:r>
                        <a:rPr lang="en-US" sz="1000" dirty="0"/>
                        <a:t>&lt;</a:t>
                      </a:r>
                      <a:r>
                        <a:rPr lang="en-US" sz="1000" dirty="0" err="1"/>
                        <a:t>i</a:t>
                      </a:r>
                      <a:r>
                        <a:rPr lang="en-US" sz="1000" dirty="0"/>
                        <a:t>&gt;&lt;b&gt; ……. &lt;b&gt;&lt;/</a:t>
                      </a:r>
                      <a:r>
                        <a:rPr lang="en-US" sz="1000" dirty="0" err="1"/>
                        <a:t>i</a:t>
                      </a:r>
                      <a:r>
                        <a:rPr lang="en-US" sz="1000" dirty="0"/>
                        <a:t>&gt;</a:t>
                      </a:r>
                      <a:endParaRPr lang="en-US" sz="1200" dirty="0">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200" dirty="0"/>
                        <a:t>&lt;</a:t>
                      </a:r>
                      <a:r>
                        <a:rPr lang="en-US" sz="1200" dirty="0" err="1"/>
                        <a:t>i</a:t>
                      </a:r>
                      <a:r>
                        <a:rPr lang="en-US" sz="1200" dirty="0"/>
                        <a:t>&gt;&lt;b&gt;This text is italic &amp; bold&lt;/b&gt;&lt;/</a:t>
                      </a:r>
                      <a:r>
                        <a:rPr lang="en-US" sz="1200" dirty="0" err="1"/>
                        <a:t>i</a:t>
                      </a:r>
                      <a:r>
                        <a:rPr lang="en-US" sz="1200" dirty="0"/>
                        <a:t>&gt;</a:t>
                      </a:r>
                      <a:endParaRPr lang="en-US" sz="1200" dirty="0">
                        <a:latin typeface="Times New Roman"/>
                        <a:ea typeface="Times New Roman"/>
                      </a:endParaRPr>
                    </a:p>
                  </a:txBody>
                  <a:tcPr marL="68580" marR="68580" marT="0" marB="0"/>
                </a:tc>
                <a:tc>
                  <a:txBody>
                    <a:bodyPr/>
                    <a:lstStyle/>
                    <a:p>
                      <a:pPr marL="0" marR="0" algn="just">
                        <a:lnSpc>
                          <a:spcPct val="150000"/>
                        </a:lnSpc>
                        <a:spcBef>
                          <a:spcPts val="0"/>
                        </a:spcBef>
                        <a:spcAft>
                          <a:spcPts val="0"/>
                        </a:spcAft>
                      </a:pPr>
                      <a:r>
                        <a:rPr lang="en-US" sz="1200" b="1" i="1" dirty="0"/>
                        <a:t>This text is italic &amp; bold</a:t>
                      </a:r>
                      <a:endParaRPr lang="en-US" sz="1200" b="1" i="1" dirty="0">
                        <a:latin typeface="Times New Roman"/>
                        <a:ea typeface="Times New Roman"/>
                      </a:endParaRPr>
                    </a:p>
                  </a:txBody>
                  <a:tcPr marL="68580" marR="6858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Changing Size, Color, and Face of Text</a:t>
            </a:r>
            <a:endParaRPr lang="en-US" dirty="0"/>
          </a:p>
        </p:txBody>
      </p:sp>
      <p:sp>
        <p:nvSpPr>
          <p:cNvPr id="3" name="Content Placeholder 2"/>
          <p:cNvSpPr>
            <a:spLocks noGrp="1"/>
          </p:cNvSpPr>
          <p:nvPr>
            <p:ph idx="1"/>
          </p:nvPr>
        </p:nvSpPr>
        <p:spPr/>
        <p:txBody>
          <a:bodyPr/>
          <a:lstStyle/>
          <a:p>
            <a:pPr algn="just"/>
            <a:r>
              <a:rPr lang="en-US" dirty="0">
                <a:solidFill>
                  <a:srgbClr val="FFC000"/>
                </a:solidFill>
              </a:rPr>
              <a:t>Since its introduction, font tag has been the predominant means of to specify font size, face, and color on the website. </a:t>
            </a:r>
          </a:p>
          <a:p>
            <a:pPr algn="just"/>
            <a:r>
              <a:rPr lang="en-US" dirty="0">
                <a:solidFill>
                  <a:srgbClr val="00B0F0"/>
                </a:solidFill>
              </a:rPr>
              <a:t>The tag to change the appearance of text is &lt;font&gt;. </a:t>
            </a:r>
          </a:p>
          <a:p>
            <a:pPr algn="just"/>
            <a:r>
              <a:rPr lang="en-US" dirty="0">
                <a:solidFill>
                  <a:srgbClr val="FFC000"/>
                </a:solidFill>
              </a:rPr>
              <a:t>There are three attributes of font; size, color, and face.</a:t>
            </a:r>
          </a:p>
          <a:p>
            <a:endParaRPr lang="en-US" dirty="0">
              <a:solidFill>
                <a:srgbClr val="FFC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2010</Words>
  <Application>Microsoft Office PowerPoint</Application>
  <PresentationFormat>On-screen Show (4:3)</PresentationFormat>
  <Paragraphs>209</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Arial Rounded MT Bold</vt:lpstr>
      <vt:lpstr>Calibri</vt:lpstr>
      <vt:lpstr>Times New Roman</vt:lpstr>
      <vt:lpstr>Office Theme</vt:lpstr>
      <vt:lpstr>topicTHREE </vt:lpstr>
      <vt:lpstr>Learning Objectives</vt:lpstr>
      <vt:lpstr>Introduction</vt:lpstr>
      <vt:lpstr>Basic Text Formatting</vt:lpstr>
      <vt:lpstr>PowerPoint Presentation</vt:lpstr>
      <vt:lpstr>Making Text Bold or Italic</vt:lpstr>
      <vt:lpstr>Making Text Bold or Italic</vt:lpstr>
      <vt:lpstr>PowerPoint Presentation</vt:lpstr>
      <vt:lpstr>Changing Size, Color, and Face of Text</vt:lpstr>
      <vt:lpstr>PowerPoint Presentation</vt:lpstr>
      <vt:lpstr>PowerPoint Presentation</vt:lpstr>
      <vt:lpstr>PowerPoint Presentation</vt:lpstr>
      <vt:lpstr>Using Color</vt:lpstr>
      <vt:lpstr>Using Color (cont.)</vt:lpstr>
      <vt:lpstr>Using Color (cont.)</vt:lpstr>
      <vt:lpstr>Using Color (cont.)</vt:lpstr>
      <vt:lpstr>Bgcolor</vt:lpstr>
      <vt:lpstr>W3C Standard Color Names</vt:lpstr>
      <vt:lpstr>Preformatted Text</vt:lpstr>
      <vt:lpstr>PowerPoint Presentation</vt:lpstr>
      <vt:lpstr>Quotation Text</vt:lpstr>
      <vt:lpstr>PowerPoint Presentation</vt:lpstr>
      <vt:lpstr>Using Monospaced Font</vt:lpstr>
      <vt:lpstr>PowerPoint Presentation</vt:lpstr>
      <vt:lpstr>Sans-serif Fonts are the Basis of Your Site</vt:lpstr>
      <vt:lpstr>Sans-serif Fonts are the Basis of Your Site</vt:lpstr>
      <vt:lpstr>Use Serif Fonts for Print</vt:lpstr>
      <vt:lpstr>Monospace is for Code Examples</vt:lpstr>
      <vt:lpstr>Do Not Use Fantasy or Cursive for Body Text</vt:lpstr>
      <vt:lpstr>Do Not Use Fantasy or Cursive for Body Text</vt:lpstr>
      <vt:lpstr>Superscripts and Subscripts</vt:lpstr>
      <vt:lpstr>PowerPoint Presentation</vt:lpstr>
      <vt:lpstr>Explaining Abbreviations</vt:lpstr>
      <vt:lpstr>Explaining Abbreviations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IMD208</dc:title>
  <dc:creator>javaScript</dc:creator>
  <cp:lastModifiedBy>Mohamad Rahimi Mohamad Rosman</cp:lastModifiedBy>
  <cp:revision>63</cp:revision>
  <dcterms:created xsi:type="dcterms:W3CDTF">2011-05-29T03:11:47Z</dcterms:created>
  <dcterms:modified xsi:type="dcterms:W3CDTF">2018-08-28T04:00:41Z</dcterms:modified>
</cp:coreProperties>
</file>