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9144000" cy="6858000" type="screen4x3"/>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FF00"/>
    <a:srgbClr val="00FFFF"/>
    <a:srgbClr val="000080"/>
    <a:srgbClr val="FF00FF"/>
    <a:srgbClr val="C0C0C0"/>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69342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248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E255171-1BC2-4ED4-A2C5-8825F1A0EF38}" type="datetimeFigureOut">
              <a:rPr lang="en-US" smtClean="0"/>
              <a:pPr/>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05295-99F6-41D2-8737-47E7BE2CC06E}" type="slidenum">
              <a:rPr lang="en-US" smtClean="0"/>
              <a:pPr/>
              <a:t>‹#›</a:t>
            </a:fld>
            <a:endParaRPr lang="en-US"/>
          </a:p>
        </p:txBody>
      </p:sp>
      <p:sp>
        <p:nvSpPr>
          <p:cNvPr id="7" name="Rectangle 6"/>
          <p:cNvSpPr/>
          <p:nvPr userDrawn="1"/>
        </p:nvSpPr>
        <p:spPr>
          <a:xfrm>
            <a:off x="7696200" y="0"/>
            <a:ext cx="14478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txBox="1">
            <a:spLocks/>
          </p:cNvSpPr>
          <p:nvPr userDrawn="1"/>
        </p:nvSpPr>
        <p:spPr>
          <a:xfrm rot="16200000">
            <a:off x="5143500" y="2857500"/>
            <a:ext cx="68580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7200" b="0" i="0" u="none" strike="noStrike" kern="1200" cap="none" spc="0" normalizeH="0" baseline="0" noProof="0" dirty="0">
                <a:ln>
                  <a:noFill/>
                </a:ln>
                <a:solidFill>
                  <a:srgbClr val="00B0F0"/>
                </a:solidFill>
                <a:effectLst/>
                <a:uLnTx/>
                <a:uFillTx/>
                <a:latin typeface="Arial Rounded MT Bold" pitchFamily="34" charset="0"/>
                <a:ea typeface="+mj-ea"/>
                <a:cs typeface="+mj-cs"/>
              </a:rPr>
              <a:t>WEB</a:t>
            </a:r>
            <a:r>
              <a:rPr kumimoji="0" lang="en-US" sz="7200" b="0" i="0" u="none" strike="noStrike" kern="1200" cap="none" spc="0" normalizeH="0" baseline="0" noProof="0" dirty="0">
                <a:ln>
                  <a:noFill/>
                </a:ln>
                <a:solidFill>
                  <a:srgbClr val="FF0000"/>
                </a:solidFill>
                <a:effectLst/>
                <a:uLnTx/>
                <a:uFillTx/>
                <a:latin typeface="Arial Rounded MT Bold" pitchFamily="34" charset="0"/>
                <a:ea typeface="+mj-ea"/>
                <a:cs typeface="+mj-cs"/>
              </a:rPr>
              <a:t>.</a:t>
            </a:r>
            <a:r>
              <a:rPr kumimoji="0" lang="en-US" sz="7200" b="0" i="0" u="none" strike="noStrike" kern="1200" cap="none" spc="0" normalizeH="0" baseline="0" noProof="0" dirty="0">
                <a:ln>
                  <a:noFill/>
                </a:ln>
                <a:solidFill>
                  <a:srgbClr val="FFC000"/>
                </a:solidFill>
                <a:effectLst/>
                <a:uLnTx/>
                <a:uFillTx/>
                <a:latin typeface="Arial Rounded MT Bold" pitchFamily="34" charset="0"/>
                <a:ea typeface="+mj-ea"/>
                <a:cs typeface="+mj-cs"/>
              </a:rPr>
              <a:t>DESIGN</a:t>
            </a:r>
          </a:p>
        </p:txBody>
      </p:sp>
      <p:sp>
        <p:nvSpPr>
          <p:cNvPr id="9" name="Title 1"/>
          <p:cNvSpPr txBox="1">
            <a:spLocks/>
          </p:cNvSpPr>
          <p:nvPr userDrawn="1"/>
        </p:nvSpPr>
        <p:spPr>
          <a:xfrm rot="16200000">
            <a:off x="4686300" y="2857500"/>
            <a:ext cx="67056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Arial Rounded MT Bold" pitchFamily="34" charset="0"/>
                <a:ea typeface="+mn-ea"/>
                <a:cs typeface="+mn-cs"/>
              </a:rPr>
              <a:t>IMD311 – Introduction to Web Content Management &amp; Design</a:t>
            </a:r>
          </a:p>
        </p:txBody>
      </p:sp>
      <p:sp>
        <p:nvSpPr>
          <p:cNvPr id="10" name="TextBox 9"/>
          <p:cNvSpPr txBox="1"/>
          <p:nvPr userDrawn="1"/>
        </p:nvSpPr>
        <p:spPr>
          <a:xfrm rot="16200000">
            <a:off x="7264804" y="4590105"/>
            <a:ext cx="3542958" cy="230832"/>
          </a:xfrm>
          <a:prstGeom prst="rect">
            <a:avLst/>
          </a:prstGeom>
          <a:noFill/>
        </p:spPr>
        <p:txBody>
          <a:bodyPr wrap="none" rtlCol="0">
            <a:spAutoFit/>
          </a:bodyPr>
          <a:lstStyle/>
          <a:p>
            <a:r>
              <a:rPr lang="en-US" sz="900" dirty="0">
                <a:solidFill>
                  <a:srgbClr val="FFC000"/>
                </a:solidFill>
              </a:rPr>
              <a:t>MOHAMAD</a:t>
            </a:r>
            <a:r>
              <a:rPr lang="en-US" sz="900" baseline="0" dirty="0">
                <a:solidFill>
                  <a:srgbClr val="FFC000"/>
                </a:solidFill>
              </a:rPr>
              <a:t> RAHIMI MOHAMAD ROSMAN </a:t>
            </a:r>
            <a:r>
              <a:rPr lang="en-US" sz="900" baseline="0" dirty="0">
                <a:solidFill>
                  <a:srgbClr val="FF0000"/>
                </a:solidFill>
              </a:rPr>
              <a:t>|</a:t>
            </a:r>
            <a:r>
              <a:rPr lang="en-US" sz="900" baseline="0" dirty="0"/>
              <a:t> </a:t>
            </a:r>
            <a:r>
              <a:rPr lang="en-US" sz="900" baseline="0" dirty="0">
                <a:solidFill>
                  <a:srgbClr val="00B0F0"/>
                </a:solidFill>
              </a:rPr>
              <a:t>http://rahimi.uitm.edu.my </a:t>
            </a:r>
            <a:endParaRPr lang="en-US" sz="900" dirty="0">
              <a:solidFill>
                <a:srgbClr val="00B0F0"/>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255171-1BC2-4ED4-A2C5-8825F1A0EF38}" type="datetimeFigureOut">
              <a:rPr lang="en-US" smtClean="0"/>
              <a:pPr/>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255171-1BC2-4ED4-A2C5-8825F1A0EF38}" type="datetimeFigureOut">
              <a:rPr lang="en-US" smtClean="0"/>
              <a:pPr/>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255171-1BC2-4ED4-A2C5-8825F1A0EF38}" type="datetimeFigureOut">
              <a:rPr lang="en-US" smtClean="0"/>
              <a:pPr/>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6897687"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6897687"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255171-1BC2-4ED4-A2C5-8825F1A0EF38}" type="datetimeFigureOut">
              <a:rPr lang="en-US" smtClean="0"/>
              <a:pPr/>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3276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038600" y="1600200"/>
            <a:ext cx="3581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E255171-1BC2-4ED4-A2C5-8825F1A0EF38}" type="datetimeFigureOut">
              <a:rPr lang="en-US" smtClean="0"/>
              <a:pPr/>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352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352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962401" y="1535113"/>
            <a:ext cx="36576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962401"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E255171-1BC2-4ED4-A2C5-8825F1A0EF38}" type="datetimeFigureOut">
              <a:rPr lang="en-US" smtClean="0"/>
              <a:pPr/>
              <a:t>8/28/2018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E255171-1BC2-4ED4-A2C5-8825F1A0EF38}" type="datetimeFigureOut">
              <a:rPr lang="en-US" smtClean="0"/>
              <a:pPr/>
              <a:t>8/28/2018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255171-1BC2-4ED4-A2C5-8825F1A0EF38}" type="datetimeFigureOut">
              <a:rPr lang="en-US" smtClean="0"/>
              <a:pPr/>
              <a:t>8/28/2018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3968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255171-1BC2-4ED4-A2C5-8825F1A0EF38}" type="datetimeFigureOut">
              <a:rPr lang="en-US" smtClean="0"/>
              <a:pPr/>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255171-1BC2-4ED4-A2C5-8825F1A0EF38}" type="datetimeFigureOut">
              <a:rPr lang="en-US" smtClean="0"/>
              <a:pPr/>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0104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7086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255171-1BC2-4ED4-A2C5-8825F1A0EF38}" type="datetimeFigureOut">
              <a:rPr lang="en-US" smtClean="0"/>
              <a:pPr/>
              <a:t>8/28/2018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F05295-99F6-41D2-8737-47E7BE2CC06E}" type="slidenum">
              <a:rPr lang="en-US" smtClean="0"/>
              <a:pPr/>
              <a:t>‹#›</a:t>
            </a:fld>
            <a:endParaRPr lang="en-US"/>
          </a:p>
        </p:txBody>
      </p:sp>
      <p:sp>
        <p:nvSpPr>
          <p:cNvPr id="7" name="Rectangle 6"/>
          <p:cNvSpPr/>
          <p:nvPr userDrawn="1"/>
        </p:nvSpPr>
        <p:spPr>
          <a:xfrm>
            <a:off x="7696200" y="0"/>
            <a:ext cx="14478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txBox="1">
            <a:spLocks/>
          </p:cNvSpPr>
          <p:nvPr userDrawn="1"/>
        </p:nvSpPr>
        <p:spPr>
          <a:xfrm rot="16200000">
            <a:off x="5143500" y="2857500"/>
            <a:ext cx="68580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7200" b="0" i="0" u="none" strike="noStrike" kern="1200" cap="none" spc="0" normalizeH="0" baseline="0" noProof="0" dirty="0">
                <a:ln>
                  <a:noFill/>
                </a:ln>
                <a:solidFill>
                  <a:srgbClr val="00B0F0"/>
                </a:solidFill>
                <a:effectLst/>
                <a:uLnTx/>
                <a:uFillTx/>
                <a:latin typeface="Arial Rounded MT Bold" pitchFamily="34" charset="0"/>
                <a:ea typeface="+mj-ea"/>
                <a:cs typeface="+mj-cs"/>
              </a:rPr>
              <a:t>WEB</a:t>
            </a:r>
            <a:r>
              <a:rPr kumimoji="0" lang="en-US" sz="7200" b="0" i="0" u="none" strike="noStrike" kern="1200" cap="none" spc="0" normalizeH="0" baseline="0" noProof="0" dirty="0">
                <a:ln>
                  <a:noFill/>
                </a:ln>
                <a:solidFill>
                  <a:srgbClr val="FF0000"/>
                </a:solidFill>
                <a:effectLst/>
                <a:uLnTx/>
                <a:uFillTx/>
                <a:latin typeface="Arial Rounded MT Bold" pitchFamily="34" charset="0"/>
                <a:ea typeface="+mj-ea"/>
                <a:cs typeface="+mj-cs"/>
              </a:rPr>
              <a:t>.</a:t>
            </a:r>
            <a:r>
              <a:rPr kumimoji="0" lang="en-US" sz="7200" b="0" i="0" u="none" strike="noStrike" kern="1200" cap="none" spc="0" normalizeH="0" baseline="0" noProof="0" dirty="0">
                <a:ln>
                  <a:noFill/>
                </a:ln>
                <a:solidFill>
                  <a:srgbClr val="FFC000"/>
                </a:solidFill>
                <a:effectLst/>
                <a:uLnTx/>
                <a:uFillTx/>
                <a:latin typeface="Arial Rounded MT Bold" pitchFamily="34" charset="0"/>
                <a:ea typeface="+mj-ea"/>
                <a:cs typeface="+mj-cs"/>
              </a:rPr>
              <a:t>DESIGN</a:t>
            </a:r>
          </a:p>
        </p:txBody>
      </p:sp>
      <p:sp>
        <p:nvSpPr>
          <p:cNvPr id="9" name="Title 1"/>
          <p:cNvSpPr txBox="1">
            <a:spLocks/>
          </p:cNvSpPr>
          <p:nvPr userDrawn="1"/>
        </p:nvSpPr>
        <p:spPr>
          <a:xfrm rot="16200000">
            <a:off x="4686300" y="2857500"/>
            <a:ext cx="67056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Arial Rounded MT Bold" pitchFamily="34" charset="0"/>
                <a:ea typeface="+mn-ea"/>
                <a:cs typeface="+mn-cs"/>
              </a:rPr>
              <a:t>IMD311 – Introduction to Web Content Management &amp; Design</a:t>
            </a:r>
          </a:p>
        </p:txBody>
      </p:sp>
      <p:sp>
        <p:nvSpPr>
          <p:cNvPr id="10" name="TextBox 9"/>
          <p:cNvSpPr txBox="1"/>
          <p:nvPr userDrawn="1"/>
        </p:nvSpPr>
        <p:spPr>
          <a:xfrm rot="16200000">
            <a:off x="7264804" y="4590105"/>
            <a:ext cx="3542958" cy="230832"/>
          </a:xfrm>
          <a:prstGeom prst="rect">
            <a:avLst/>
          </a:prstGeom>
          <a:noFill/>
        </p:spPr>
        <p:txBody>
          <a:bodyPr wrap="none" rtlCol="0">
            <a:spAutoFit/>
          </a:bodyPr>
          <a:lstStyle/>
          <a:p>
            <a:r>
              <a:rPr lang="en-US" sz="900" dirty="0">
                <a:solidFill>
                  <a:srgbClr val="FFC000"/>
                </a:solidFill>
              </a:rPr>
              <a:t>MOHAMAD</a:t>
            </a:r>
            <a:r>
              <a:rPr lang="en-US" sz="900" baseline="0" dirty="0">
                <a:solidFill>
                  <a:srgbClr val="FFC000"/>
                </a:solidFill>
              </a:rPr>
              <a:t> RAHIMI MOHAMAD ROSMAN </a:t>
            </a:r>
            <a:r>
              <a:rPr lang="en-US" sz="900" baseline="0" dirty="0">
                <a:solidFill>
                  <a:srgbClr val="FF0000"/>
                </a:solidFill>
              </a:rPr>
              <a:t>|</a:t>
            </a:r>
            <a:r>
              <a:rPr lang="en-US" sz="900" baseline="0" dirty="0"/>
              <a:t> </a:t>
            </a:r>
            <a:r>
              <a:rPr lang="en-US" sz="900" baseline="0" dirty="0">
                <a:solidFill>
                  <a:srgbClr val="00B0F0"/>
                </a:solidFill>
              </a:rPr>
              <a:t>http://rahimi.uitm.edu.my </a:t>
            </a:r>
            <a:endParaRPr lang="en-US" sz="900" dirty="0">
              <a:solidFill>
                <a:srgbClr val="00B0F0"/>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b="1" dirty="0" err="1">
                <a:solidFill>
                  <a:srgbClr val="FFC000"/>
                </a:solidFill>
              </a:rPr>
              <a:t>topic</a:t>
            </a:r>
            <a:r>
              <a:rPr lang="en-US" sz="8800" dirty="0" err="1">
                <a:solidFill>
                  <a:srgbClr val="00B0F0"/>
                </a:solidFill>
                <a:effectLst>
                  <a:outerShdw blurRad="38100" dist="38100" dir="2700000" algn="tl">
                    <a:srgbClr val="000000">
                      <a:alpha val="43137"/>
                    </a:srgbClr>
                  </a:outerShdw>
                </a:effectLst>
              </a:rPr>
              <a:t>Four</a:t>
            </a:r>
            <a:r>
              <a:rPr lang="en-US" dirty="0"/>
              <a:t> </a:t>
            </a:r>
          </a:p>
        </p:txBody>
      </p:sp>
      <p:sp>
        <p:nvSpPr>
          <p:cNvPr id="3" name="Subtitle 2"/>
          <p:cNvSpPr>
            <a:spLocks noGrp="1"/>
          </p:cNvSpPr>
          <p:nvPr>
            <p:ph type="subTitle" idx="1"/>
          </p:nvPr>
        </p:nvSpPr>
        <p:spPr/>
        <p:txBody>
          <a:bodyPr/>
          <a:lstStyle/>
          <a:p>
            <a:r>
              <a:rPr lang="en-US" dirty="0">
                <a:solidFill>
                  <a:srgbClr val="00B0F0"/>
                </a:solidFill>
                <a:effectLst>
                  <a:outerShdw blurRad="38100" dist="38100" dir="2700000" algn="tl">
                    <a:srgbClr val="000000">
                      <a:alpha val="43137"/>
                    </a:srgbClr>
                  </a:outerShdw>
                </a:effectLst>
              </a:rPr>
              <a:t>Using </a:t>
            </a:r>
            <a:r>
              <a:rPr lang="en-US" dirty="0">
                <a:solidFill>
                  <a:srgbClr val="FFC000"/>
                </a:solidFill>
              </a:rPr>
              <a:t>Images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Lossy</a:t>
            </a:r>
            <a:r>
              <a:rPr lang="en-US" b="1" dirty="0"/>
              <a:t> and Lossless Compression</a:t>
            </a:r>
            <a:endParaRPr lang="en-US" dirty="0"/>
          </a:p>
        </p:txBody>
      </p:sp>
      <p:sp>
        <p:nvSpPr>
          <p:cNvPr id="3" name="Content Placeholder 2"/>
          <p:cNvSpPr>
            <a:spLocks noGrp="1"/>
          </p:cNvSpPr>
          <p:nvPr>
            <p:ph idx="1"/>
          </p:nvPr>
        </p:nvSpPr>
        <p:spPr/>
        <p:txBody>
          <a:bodyPr/>
          <a:lstStyle/>
          <a:p>
            <a:pPr algn="just"/>
            <a:r>
              <a:rPr lang="en-US" dirty="0">
                <a:solidFill>
                  <a:srgbClr val="FFC000"/>
                </a:solidFill>
              </a:rPr>
              <a:t>Lossless compression lets you recreate the original file exactly. </a:t>
            </a:r>
          </a:p>
          <a:p>
            <a:pPr algn="just"/>
            <a:r>
              <a:rPr lang="en-US" dirty="0">
                <a:solidFill>
                  <a:srgbClr val="00B0F0"/>
                </a:solidFill>
              </a:rPr>
              <a:t>All lossless compression is based on the idea of breaking a file into a "smaller" form for transmission or storage and then putting it back together on the other end so it can be used again</a:t>
            </a:r>
          </a:p>
        </p:txBody>
      </p:sp>
    </p:spTree>
    <p:extLst>
      <p:ext uri="{BB962C8B-B14F-4D97-AF65-F5344CB8AC3E}">
        <p14:creationId xmlns:p14="http://schemas.microsoft.com/office/powerpoint/2010/main" val="633052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Lossy</a:t>
            </a:r>
            <a:r>
              <a:rPr lang="en-US" b="1" dirty="0"/>
              <a:t> and Lossless Compression</a:t>
            </a:r>
            <a:endParaRPr lang="en-US" dirty="0"/>
          </a:p>
        </p:txBody>
      </p:sp>
      <p:sp>
        <p:nvSpPr>
          <p:cNvPr id="3" name="Content Placeholder 2"/>
          <p:cNvSpPr>
            <a:spLocks noGrp="1"/>
          </p:cNvSpPr>
          <p:nvPr>
            <p:ph idx="1"/>
          </p:nvPr>
        </p:nvSpPr>
        <p:spPr/>
        <p:txBody>
          <a:bodyPr/>
          <a:lstStyle/>
          <a:p>
            <a:pPr algn="just"/>
            <a:r>
              <a:rPr lang="en-US" dirty="0" err="1">
                <a:solidFill>
                  <a:srgbClr val="FFC000"/>
                </a:solidFill>
              </a:rPr>
              <a:t>Lossy</a:t>
            </a:r>
            <a:r>
              <a:rPr lang="en-US" dirty="0">
                <a:solidFill>
                  <a:srgbClr val="FFC000"/>
                </a:solidFill>
              </a:rPr>
              <a:t> compression works very differently. </a:t>
            </a:r>
          </a:p>
          <a:p>
            <a:pPr algn="just"/>
            <a:r>
              <a:rPr lang="en-US" dirty="0">
                <a:solidFill>
                  <a:srgbClr val="00B0F0"/>
                </a:solidFill>
              </a:rPr>
              <a:t>These programs simply eliminate "unnecessary" bits of information, tailoring the file so that it is smaller. </a:t>
            </a:r>
          </a:p>
          <a:p>
            <a:pPr algn="just"/>
            <a:r>
              <a:rPr lang="en-US" dirty="0">
                <a:solidFill>
                  <a:srgbClr val="FFC000"/>
                </a:solidFill>
              </a:rPr>
              <a:t>This type of compression is used a lot for reducing the file size of bitmap pictures, which tend to be fairly bulky</a:t>
            </a:r>
          </a:p>
        </p:txBody>
      </p:sp>
    </p:spTree>
    <p:extLst>
      <p:ext uri="{BB962C8B-B14F-4D97-AF65-F5344CB8AC3E}">
        <p14:creationId xmlns:p14="http://schemas.microsoft.com/office/powerpoint/2010/main" val="3016322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Lossy</a:t>
            </a:r>
            <a:r>
              <a:rPr lang="en-US" b="1" dirty="0"/>
              <a:t> and Lossless Compression</a:t>
            </a:r>
            <a:endParaRPr lang="en-US" dirty="0"/>
          </a:p>
        </p:txBody>
      </p:sp>
      <p:sp>
        <p:nvSpPr>
          <p:cNvPr id="3" name="Content Placeholder 2"/>
          <p:cNvSpPr>
            <a:spLocks noGrp="1"/>
          </p:cNvSpPr>
          <p:nvPr>
            <p:ph idx="1"/>
          </p:nvPr>
        </p:nvSpPr>
        <p:spPr>
          <a:xfrm>
            <a:off x="457200" y="1600200"/>
            <a:ext cx="7086600" cy="5029200"/>
          </a:xfrm>
        </p:spPr>
        <p:txBody>
          <a:bodyPr>
            <a:normAutofit fontScale="70000" lnSpcReduction="20000"/>
          </a:bodyPr>
          <a:lstStyle/>
          <a:p>
            <a:pPr algn="just"/>
            <a:r>
              <a:rPr lang="en-US" dirty="0">
                <a:solidFill>
                  <a:srgbClr val="FFC000"/>
                </a:solidFill>
              </a:rPr>
              <a:t>To see how this works, let's consider how your computer might compress a scanned photograph. </a:t>
            </a:r>
          </a:p>
          <a:p>
            <a:pPr algn="just"/>
            <a:r>
              <a:rPr lang="en-US" dirty="0">
                <a:solidFill>
                  <a:srgbClr val="00B0F0"/>
                </a:solidFill>
              </a:rPr>
              <a:t>A lossless compression program can't do much with this type of file. </a:t>
            </a:r>
          </a:p>
          <a:p>
            <a:pPr algn="just"/>
            <a:r>
              <a:rPr lang="en-US" dirty="0">
                <a:solidFill>
                  <a:srgbClr val="FFC000"/>
                </a:solidFill>
              </a:rPr>
              <a:t>While large parts of the picture may look the same, such as the whole sky is blue. </a:t>
            </a:r>
          </a:p>
          <a:p>
            <a:pPr algn="just"/>
            <a:r>
              <a:rPr lang="en-US" dirty="0">
                <a:solidFill>
                  <a:srgbClr val="00B0F0"/>
                </a:solidFill>
              </a:rPr>
              <a:t>Most of the individual pixels are a little bit different. </a:t>
            </a:r>
          </a:p>
          <a:p>
            <a:pPr algn="just"/>
            <a:r>
              <a:rPr lang="en-US" dirty="0">
                <a:solidFill>
                  <a:srgbClr val="FFC000"/>
                </a:solidFill>
              </a:rPr>
              <a:t>To make this picture smaller without compromising the resolution, you have to change the color value for certain pixels. </a:t>
            </a:r>
          </a:p>
          <a:p>
            <a:pPr algn="just"/>
            <a:r>
              <a:rPr lang="en-US" dirty="0">
                <a:solidFill>
                  <a:srgbClr val="00B0F0"/>
                </a:solidFill>
              </a:rPr>
              <a:t>If the picture had a lot of blue sky, the program would pick one color of blue that could be used for every pixel. </a:t>
            </a:r>
          </a:p>
          <a:p>
            <a:pPr algn="just"/>
            <a:r>
              <a:rPr lang="en-US" dirty="0">
                <a:solidFill>
                  <a:srgbClr val="FFC000"/>
                </a:solidFill>
              </a:rPr>
              <a:t>Then, the program rewrites the file so that the value for every sky pixel refers back to this information.</a:t>
            </a:r>
          </a:p>
          <a:p>
            <a:pPr algn="just"/>
            <a:r>
              <a:rPr lang="en-US" dirty="0">
                <a:solidFill>
                  <a:srgbClr val="00B0F0"/>
                </a:solidFill>
              </a:rPr>
              <a:t>If the compression scheme works well, you won't notice the change, but the file size will be significantly reduced. </a:t>
            </a:r>
          </a:p>
          <a:p>
            <a:endParaRPr lang="en-US" dirty="0">
              <a:solidFill>
                <a:srgbClr val="FFC000"/>
              </a:solidFill>
            </a:endParaRPr>
          </a:p>
        </p:txBody>
      </p:sp>
    </p:spTree>
    <p:extLst>
      <p:ext uri="{BB962C8B-B14F-4D97-AF65-F5344CB8AC3E}">
        <p14:creationId xmlns:p14="http://schemas.microsoft.com/office/powerpoint/2010/main" val="3578648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ig10-06"/>
          <p:cNvPicPr>
            <a:picLocks noChangeAspect="1" noChangeArrowheads="1"/>
          </p:cNvPicPr>
          <p:nvPr/>
        </p:nvPicPr>
        <p:blipFill>
          <a:blip r:embed="rId2">
            <a:grayscl/>
            <a:extLst>
              <a:ext uri="{28A0092B-C50C-407E-A947-70E740481C1C}">
                <a14:useLocalDpi xmlns:a14="http://schemas.microsoft.com/office/drawing/2010/main" val="0"/>
              </a:ext>
            </a:extLst>
          </a:blip>
          <a:srcRect t="36884"/>
          <a:stretch>
            <a:fillRect/>
          </a:stretch>
        </p:blipFill>
        <p:spPr bwMode="auto">
          <a:xfrm>
            <a:off x="228600" y="763406"/>
            <a:ext cx="7176142" cy="2208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6935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Inserting Images on Page</a:t>
            </a:r>
            <a:endParaRPr lang="en-US" dirty="0"/>
          </a:p>
        </p:txBody>
      </p:sp>
      <p:sp>
        <p:nvSpPr>
          <p:cNvPr id="3" name="Content Placeholder 2"/>
          <p:cNvSpPr>
            <a:spLocks noGrp="1"/>
          </p:cNvSpPr>
          <p:nvPr>
            <p:ph idx="1"/>
          </p:nvPr>
        </p:nvSpPr>
        <p:spPr/>
        <p:txBody>
          <a:bodyPr/>
          <a:lstStyle/>
          <a:p>
            <a:pPr algn="just"/>
            <a:r>
              <a:rPr lang="en-US" dirty="0">
                <a:solidFill>
                  <a:srgbClr val="FFC000"/>
                </a:solidFill>
              </a:rPr>
              <a:t>The tag for inserting images into a page is &lt;</a:t>
            </a:r>
            <a:r>
              <a:rPr lang="en-US" dirty="0" err="1">
                <a:solidFill>
                  <a:srgbClr val="FFC000"/>
                </a:solidFill>
              </a:rPr>
              <a:t>img</a:t>
            </a:r>
            <a:r>
              <a:rPr lang="en-US" dirty="0">
                <a:solidFill>
                  <a:srgbClr val="FFC000"/>
                </a:solidFill>
              </a:rPr>
              <a:t>&gt;. </a:t>
            </a:r>
          </a:p>
          <a:p>
            <a:pPr algn="just"/>
            <a:r>
              <a:rPr lang="en-US" dirty="0">
                <a:solidFill>
                  <a:srgbClr val="00B0F0"/>
                </a:solidFill>
              </a:rPr>
              <a:t>Among the attributes that can be used are </a:t>
            </a:r>
            <a:r>
              <a:rPr lang="en-US" dirty="0" err="1">
                <a:solidFill>
                  <a:srgbClr val="00B0F0"/>
                </a:solidFill>
              </a:rPr>
              <a:t>src</a:t>
            </a:r>
            <a:r>
              <a:rPr lang="en-US" dirty="0">
                <a:solidFill>
                  <a:srgbClr val="00B0F0"/>
                </a:solidFill>
              </a:rPr>
              <a:t>, width, height, and alt. </a:t>
            </a:r>
          </a:p>
          <a:p>
            <a:pPr algn="just"/>
            <a:r>
              <a:rPr lang="en-US" dirty="0">
                <a:solidFill>
                  <a:srgbClr val="FFC000"/>
                </a:solidFill>
              </a:rPr>
              <a:t>Unlike other tags, the image tag doesn’t have a closing tag</a:t>
            </a:r>
          </a:p>
        </p:txBody>
      </p:sp>
    </p:spTree>
    <p:extLst>
      <p:ext uri="{BB962C8B-B14F-4D97-AF65-F5344CB8AC3E}">
        <p14:creationId xmlns:p14="http://schemas.microsoft.com/office/powerpoint/2010/main" val="1490776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37696621"/>
              </p:ext>
            </p:extLst>
          </p:nvPr>
        </p:nvGraphicFramePr>
        <p:xfrm>
          <a:off x="381000" y="1066800"/>
          <a:ext cx="6858000" cy="4054477"/>
        </p:xfrm>
        <a:graphic>
          <a:graphicData uri="http://schemas.openxmlformats.org/drawingml/2006/table">
            <a:tbl>
              <a:tblPr firstRow="1" firstCol="1" bandRow="1">
                <a:tableStyleId>{5C22544A-7EE6-4342-B048-85BDC9FD1C3A}</a:tableStyleId>
              </a:tblPr>
              <a:tblGrid>
                <a:gridCol w="1981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442597">
                <a:tc>
                  <a:txBody>
                    <a:bodyPr/>
                    <a:lstStyle/>
                    <a:p>
                      <a:pPr marL="0" marR="0" algn="ctr">
                        <a:lnSpc>
                          <a:spcPct val="150000"/>
                        </a:lnSpc>
                        <a:spcBef>
                          <a:spcPts val="0"/>
                        </a:spcBef>
                        <a:spcAft>
                          <a:spcPts val="0"/>
                        </a:spcAft>
                      </a:pPr>
                      <a:r>
                        <a:rPr lang="en-US" sz="1200">
                          <a:effectLst/>
                        </a:rPr>
                        <a:t>Syntax</a:t>
                      </a:r>
                      <a:endParaRPr lang="en-US" sz="1200">
                        <a:effectLst/>
                        <a:latin typeface="Times New Roman"/>
                        <a:ea typeface="Times New Roman"/>
                      </a:endParaRPr>
                    </a:p>
                  </a:txBody>
                  <a:tcPr marL="68580" marR="68580" marT="0" marB="0"/>
                </a:tc>
                <a:tc>
                  <a:txBody>
                    <a:bodyPr/>
                    <a:lstStyle/>
                    <a:p>
                      <a:pPr marL="0" marR="0" algn="ctr">
                        <a:lnSpc>
                          <a:spcPct val="150000"/>
                        </a:lnSpc>
                        <a:spcBef>
                          <a:spcPts val="0"/>
                        </a:spcBef>
                        <a:spcAft>
                          <a:spcPts val="0"/>
                        </a:spcAft>
                      </a:pPr>
                      <a:r>
                        <a:rPr lang="en-US" sz="1200">
                          <a:effectLst/>
                        </a:rPr>
                        <a:t>HTML</a:t>
                      </a:r>
                      <a:endParaRPr lang="en-US" sz="1200">
                        <a:effectLst/>
                        <a:latin typeface="Times New Roman"/>
                        <a:ea typeface="Times New Roman"/>
                      </a:endParaRPr>
                    </a:p>
                  </a:txBody>
                  <a:tcPr marL="68580" marR="68580" marT="0" marB="0"/>
                </a:tc>
                <a:tc>
                  <a:txBody>
                    <a:bodyPr/>
                    <a:lstStyle/>
                    <a:p>
                      <a:pPr marL="0" marR="0" algn="ctr">
                        <a:lnSpc>
                          <a:spcPct val="150000"/>
                        </a:lnSpc>
                        <a:spcBef>
                          <a:spcPts val="0"/>
                        </a:spcBef>
                        <a:spcAft>
                          <a:spcPts val="0"/>
                        </a:spcAft>
                      </a:pPr>
                      <a:r>
                        <a:rPr lang="en-US" sz="1200">
                          <a:effectLst/>
                        </a:rPr>
                        <a:t>Text</a:t>
                      </a:r>
                      <a:endParaRPr lang="en-US" sz="1200">
                        <a:effectLst/>
                        <a:latin typeface="Times New Roman"/>
                        <a:ea typeface="Times New Roman"/>
                      </a:endParaRPr>
                    </a:p>
                  </a:txBody>
                  <a:tcPr marL="68580" marR="68580" marT="0" marB="0"/>
                </a:tc>
                <a:extLst>
                  <a:ext uri="{0D108BD9-81ED-4DB2-BD59-A6C34878D82A}">
                    <a16:rowId xmlns:a16="http://schemas.microsoft.com/office/drawing/2014/main" val="10000"/>
                  </a:ext>
                </a:extLst>
              </a:tr>
              <a:tr h="2300603">
                <a:tc>
                  <a:txBody>
                    <a:bodyPr/>
                    <a:lstStyle/>
                    <a:p>
                      <a:pPr marL="0" marR="0" algn="just">
                        <a:lnSpc>
                          <a:spcPct val="150000"/>
                        </a:lnSpc>
                        <a:spcBef>
                          <a:spcPts val="0"/>
                        </a:spcBef>
                        <a:spcAft>
                          <a:spcPts val="0"/>
                        </a:spcAft>
                      </a:pPr>
                      <a:r>
                        <a:rPr lang="en-US" sz="2400">
                          <a:effectLst/>
                        </a:rPr>
                        <a:t>&lt;img src=" "&gt;</a:t>
                      </a:r>
                      <a:endParaRPr lang="en-US" sz="3600">
                        <a:effectLst/>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r>
                        <a:rPr lang="en-US" sz="1800" dirty="0">
                          <a:effectLst/>
                        </a:rPr>
                        <a:t>&lt;</a:t>
                      </a:r>
                      <a:r>
                        <a:rPr lang="en-US" sz="1800" dirty="0" err="1">
                          <a:effectLst/>
                        </a:rPr>
                        <a:t>img</a:t>
                      </a:r>
                      <a:r>
                        <a:rPr lang="en-US" sz="1800" dirty="0">
                          <a:effectLst/>
                        </a:rPr>
                        <a:t> </a:t>
                      </a:r>
                      <a:r>
                        <a:rPr lang="en-US" sz="1800" dirty="0" err="1">
                          <a:effectLst/>
                        </a:rPr>
                        <a:t>src</a:t>
                      </a:r>
                      <a:r>
                        <a:rPr lang="en-US" sz="1800" dirty="0">
                          <a:effectLst/>
                        </a:rPr>
                        <a:t>="house.jpg"&gt;</a:t>
                      </a:r>
                      <a:endParaRPr lang="en-US" sz="3600" dirty="0">
                        <a:effectLst/>
                      </a:endParaRPr>
                    </a:p>
                    <a:p>
                      <a:pPr marL="0" marR="0" algn="just">
                        <a:lnSpc>
                          <a:spcPct val="150000"/>
                        </a:lnSpc>
                        <a:spcBef>
                          <a:spcPts val="0"/>
                        </a:spcBef>
                        <a:spcAft>
                          <a:spcPts val="0"/>
                        </a:spcAft>
                      </a:pPr>
                      <a:r>
                        <a:rPr lang="en-US" sz="2400" dirty="0">
                          <a:effectLst/>
                        </a:rPr>
                        <a:t> </a:t>
                      </a:r>
                      <a:endParaRPr lang="en-US" sz="3600" dirty="0">
                        <a:effectLst/>
                      </a:endParaRPr>
                    </a:p>
                    <a:p>
                      <a:pPr marL="0" marR="0" algn="just">
                        <a:lnSpc>
                          <a:spcPct val="150000"/>
                        </a:lnSpc>
                        <a:spcBef>
                          <a:spcPts val="0"/>
                        </a:spcBef>
                        <a:spcAft>
                          <a:spcPts val="0"/>
                        </a:spcAft>
                      </a:pPr>
                      <a:r>
                        <a:rPr lang="en-US" sz="2400" dirty="0">
                          <a:effectLst/>
                        </a:rPr>
                        <a:t> </a:t>
                      </a:r>
                      <a:endParaRPr lang="en-US" sz="3600" dirty="0">
                        <a:effectLst/>
                      </a:endParaRPr>
                    </a:p>
                    <a:p>
                      <a:pPr marL="0" marR="0" algn="just">
                        <a:lnSpc>
                          <a:spcPct val="150000"/>
                        </a:lnSpc>
                        <a:spcBef>
                          <a:spcPts val="0"/>
                        </a:spcBef>
                        <a:spcAft>
                          <a:spcPts val="0"/>
                        </a:spcAft>
                      </a:pPr>
                      <a:r>
                        <a:rPr lang="en-US" sz="2400" dirty="0">
                          <a:effectLst/>
                        </a:rPr>
                        <a:t> </a:t>
                      </a:r>
                      <a:endParaRPr lang="en-US" sz="3600" dirty="0">
                        <a:effectLst/>
                      </a:endParaRPr>
                    </a:p>
                    <a:p>
                      <a:pPr marL="0" marR="0" algn="just">
                        <a:lnSpc>
                          <a:spcPct val="150000"/>
                        </a:lnSpc>
                        <a:spcBef>
                          <a:spcPts val="0"/>
                        </a:spcBef>
                        <a:spcAft>
                          <a:spcPts val="0"/>
                        </a:spcAft>
                      </a:pPr>
                      <a:r>
                        <a:rPr lang="en-US" sz="1600" dirty="0">
                          <a:effectLst/>
                        </a:rPr>
                        <a:t>&lt;</a:t>
                      </a:r>
                      <a:r>
                        <a:rPr lang="en-US" sz="1600" dirty="0" err="1">
                          <a:effectLst/>
                        </a:rPr>
                        <a:t>img</a:t>
                      </a:r>
                      <a:r>
                        <a:rPr lang="en-US" sz="1600" dirty="0">
                          <a:effectLst/>
                        </a:rPr>
                        <a:t> </a:t>
                      </a:r>
                      <a:r>
                        <a:rPr lang="en-US" sz="1600" dirty="0" err="1">
                          <a:effectLst/>
                        </a:rPr>
                        <a:t>src</a:t>
                      </a:r>
                      <a:r>
                        <a:rPr lang="en-US" sz="1600" dirty="0">
                          <a:effectLst/>
                        </a:rPr>
                        <a:t>="http://www.mac.com/house.jpg"&gt;</a:t>
                      </a:r>
                      <a:endParaRPr lang="en-US" sz="3600" dirty="0">
                        <a:effectLst/>
                      </a:endParaRPr>
                    </a:p>
                    <a:p>
                      <a:pPr marL="0" marR="0" algn="just">
                        <a:lnSpc>
                          <a:spcPct val="150000"/>
                        </a:lnSpc>
                        <a:spcBef>
                          <a:spcPts val="0"/>
                        </a:spcBef>
                        <a:spcAft>
                          <a:spcPts val="0"/>
                        </a:spcAft>
                      </a:pPr>
                      <a:r>
                        <a:rPr lang="en-US" sz="3600" dirty="0">
                          <a:effectLst/>
                        </a:rPr>
                        <a:t> </a:t>
                      </a:r>
                      <a:endParaRPr lang="en-US" sz="3600" dirty="0">
                        <a:effectLst/>
                        <a:latin typeface="Times New Roman"/>
                        <a:ea typeface="Times New Roman"/>
                      </a:endParaRPr>
                    </a:p>
                  </a:txBody>
                  <a:tcPr marL="68580" marR="68580" marT="0" marB="0"/>
                </a:tc>
                <a:tc>
                  <a:txBody>
                    <a:bodyPr/>
                    <a:lstStyle/>
                    <a:p>
                      <a:pPr marL="0" marR="0" algn="ctr">
                        <a:lnSpc>
                          <a:spcPct val="150000"/>
                        </a:lnSpc>
                        <a:spcBef>
                          <a:spcPts val="0"/>
                        </a:spcBef>
                        <a:spcAft>
                          <a:spcPts val="0"/>
                        </a:spcAft>
                      </a:pPr>
                      <a:endParaRPr lang="en-US" sz="3600" dirty="0">
                        <a:effectLst/>
                        <a:latin typeface="Times New Roman"/>
                        <a:ea typeface="Times New Roman"/>
                      </a:endParaRPr>
                    </a:p>
                  </a:txBody>
                  <a:tcPr marL="68580" marR="68580" marT="0" marB="0"/>
                </a:tc>
                <a:extLst>
                  <a:ext uri="{0D108BD9-81ED-4DB2-BD59-A6C34878D82A}">
                    <a16:rowId xmlns:a16="http://schemas.microsoft.com/office/drawing/2014/main" val="10001"/>
                  </a:ext>
                </a:extLst>
              </a:tr>
            </a:tbl>
          </a:graphicData>
        </a:graphic>
      </p:graphicFrame>
      <p:pic>
        <p:nvPicPr>
          <p:cNvPr id="4097"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9800" y="2438400"/>
            <a:ext cx="1028700" cy="102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1121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Inserting Images on Page</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solidFill>
                  <a:srgbClr val="FFC000"/>
                </a:solidFill>
              </a:rPr>
              <a:t>SRC tells where to get the picture that should be put on the page. SRC is the one required attribute for &lt;</a:t>
            </a:r>
            <a:r>
              <a:rPr lang="en-US" dirty="0" err="1">
                <a:solidFill>
                  <a:srgbClr val="FFC000"/>
                </a:solidFill>
              </a:rPr>
              <a:t>img</a:t>
            </a:r>
            <a:r>
              <a:rPr lang="en-US" dirty="0">
                <a:solidFill>
                  <a:srgbClr val="FFC000"/>
                </a:solidFill>
              </a:rPr>
              <a:t>&gt;. </a:t>
            </a:r>
          </a:p>
          <a:p>
            <a:pPr algn="just"/>
            <a:r>
              <a:rPr lang="en-US" dirty="0">
                <a:solidFill>
                  <a:srgbClr val="00B0F0"/>
                </a:solidFill>
              </a:rPr>
              <a:t>SRC is a hypertext reference, like the hyperlink attribute. </a:t>
            </a:r>
          </a:p>
          <a:p>
            <a:pPr algn="just"/>
            <a:r>
              <a:rPr lang="en-US" dirty="0">
                <a:solidFill>
                  <a:srgbClr val="FFC000"/>
                </a:solidFill>
              </a:rPr>
              <a:t>The reference can be relative or it can be a "fully qualified" reference. </a:t>
            </a:r>
          </a:p>
          <a:p>
            <a:pPr algn="just"/>
            <a:r>
              <a:rPr lang="en-US" dirty="0">
                <a:solidFill>
                  <a:srgbClr val="00B0F0"/>
                </a:solidFill>
              </a:rPr>
              <a:t>The most common use for fully qualified references is for the images you see on some web pages</a:t>
            </a:r>
          </a:p>
        </p:txBody>
      </p:sp>
    </p:spTree>
    <p:extLst>
      <p:ext uri="{BB962C8B-B14F-4D97-AF65-F5344CB8AC3E}">
        <p14:creationId xmlns:p14="http://schemas.microsoft.com/office/powerpoint/2010/main" val="871764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Specifying Images for Speedier Viewing</a:t>
            </a:r>
            <a:endParaRPr lang="en-US" dirty="0"/>
          </a:p>
        </p:txBody>
      </p:sp>
      <p:sp>
        <p:nvSpPr>
          <p:cNvPr id="3" name="Content Placeholder 2"/>
          <p:cNvSpPr>
            <a:spLocks noGrp="1"/>
          </p:cNvSpPr>
          <p:nvPr>
            <p:ph idx="1"/>
          </p:nvPr>
        </p:nvSpPr>
        <p:spPr/>
        <p:txBody>
          <a:bodyPr>
            <a:normAutofit lnSpcReduction="10000"/>
          </a:bodyPr>
          <a:lstStyle/>
          <a:p>
            <a:pPr algn="just"/>
            <a:r>
              <a:rPr lang="en-US" dirty="0">
                <a:solidFill>
                  <a:srgbClr val="FFC000"/>
                </a:solidFill>
              </a:rPr>
              <a:t>You can change the size of an image using the width and height attributes. </a:t>
            </a:r>
          </a:p>
          <a:p>
            <a:pPr algn="just"/>
            <a:r>
              <a:rPr lang="en-US" dirty="0">
                <a:solidFill>
                  <a:srgbClr val="00B0F0"/>
                </a:solidFill>
              </a:rPr>
              <a:t>In general, it is not advisable to reduce image size using these settings, since the image will be transferred over the internet in its original size no matter what reduction is set for it. </a:t>
            </a:r>
          </a:p>
          <a:p>
            <a:pPr algn="just"/>
            <a:r>
              <a:rPr lang="en-US" dirty="0">
                <a:solidFill>
                  <a:srgbClr val="FFC000"/>
                </a:solidFill>
              </a:rPr>
              <a:t>This will slow the loading of your webpage.</a:t>
            </a:r>
          </a:p>
        </p:txBody>
      </p:sp>
    </p:spTree>
    <p:extLst>
      <p:ext uri="{BB962C8B-B14F-4D97-AF65-F5344CB8AC3E}">
        <p14:creationId xmlns:p14="http://schemas.microsoft.com/office/powerpoint/2010/main" val="562435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Specifying Images for Speedier Viewing</a:t>
            </a:r>
            <a:endParaRPr lang="en-US" dirty="0"/>
          </a:p>
        </p:txBody>
      </p:sp>
      <p:sp>
        <p:nvSpPr>
          <p:cNvPr id="3" name="Content Placeholder 2"/>
          <p:cNvSpPr>
            <a:spLocks noGrp="1"/>
          </p:cNvSpPr>
          <p:nvPr>
            <p:ph idx="1"/>
          </p:nvPr>
        </p:nvSpPr>
        <p:spPr/>
        <p:txBody>
          <a:bodyPr>
            <a:normAutofit lnSpcReduction="10000"/>
          </a:bodyPr>
          <a:lstStyle/>
          <a:p>
            <a:pPr algn="just"/>
            <a:r>
              <a:rPr lang="en-US" dirty="0">
                <a:solidFill>
                  <a:srgbClr val="FFC000"/>
                </a:solidFill>
              </a:rPr>
              <a:t>This means, that if you have an image that is bigger in size than you want it to be on your page, </a:t>
            </a:r>
            <a:r>
              <a:rPr lang="en-US" b="1" i="1" dirty="0">
                <a:effectLst>
                  <a:outerShdw blurRad="38100" dist="38100" dir="2700000" algn="tl">
                    <a:srgbClr val="000000">
                      <a:alpha val="43137"/>
                    </a:srgbClr>
                  </a:outerShdw>
                </a:effectLst>
              </a:rPr>
              <a:t>you should reduce the size in a graphics program, rather than reducing the size on the webpage using the width and height attributes</a:t>
            </a:r>
          </a:p>
          <a:p>
            <a:pPr algn="just"/>
            <a:r>
              <a:rPr lang="en-US" dirty="0">
                <a:solidFill>
                  <a:srgbClr val="00B0F0"/>
                </a:solidFill>
              </a:rPr>
              <a:t>On the contrary, sometimes, it can be wise to enlarge images using this technique. </a:t>
            </a:r>
          </a:p>
          <a:p>
            <a:endParaRPr lang="en-US" dirty="0">
              <a:solidFill>
                <a:srgbClr val="FFC000"/>
              </a:solidFill>
            </a:endParaRPr>
          </a:p>
        </p:txBody>
      </p:sp>
    </p:spTree>
    <p:extLst>
      <p:ext uri="{BB962C8B-B14F-4D97-AF65-F5344CB8AC3E}">
        <p14:creationId xmlns:p14="http://schemas.microsoft.com/office/powerpoint/2010/main" val="2032576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Specifying Images for Speedier Viewing</a:t>
            </a:r>
            <a:endParaRPr lang="en-US" dirty="0"/>
          </a:p>
        </p:txBody>
      </p:sp>
      <p:sp>
        <p:nvSpPr>
          <p:cNvPr id="3" name="Content Placeholder 2"/>
          <p:cNvSpPr>
            <a:spLocks noGrp="1"/>
          </p:cNvSpPr>
          <p:nvPr>
            <p:ph idx="1"/>
          </p:nvPr>
        </p:nvSpPr>
        <p:spPr/>
        <p:txBody>
          <a:bodyPr>
            <a:normAutofit lnSpcReduction="10000"/>
          </a:bodyPr>
          <a:lstStyle/>
          <a:p>
            <a:pPr algn="just"/>
            <a:r>
              <a:rPr lang="en-US" dirty="0">
                <a:solidFill>
                  <a:srgbClr val="FFC000"/>
                </a:solidFill>
              </a:rPr>
              <a:t>The </a:t>
            </a:r>
            <a:r>
              <a:rPr lang="en-US" b="1" i="1" dirty="0">
                <a:solidFill>
                  <a:srgbClr val="FFC000"/>
                </a:solidFill>
              </a:rPr>
              <a:t>width</a:t>
            </a:r>
            <a:r>
              <a:rPr lang="en-US" dirty="0">
                <a:solidFill>
                  <a:srgbClr val="FFC000"/>
                </a:solidFill>
              </a:rPr>
              <a:t> and </a:t>
            </a:r>
            <a:r>
              <a:rPr lang="en-US" b="1" i="1" dirty="0">
                <a:solidFill>
                  <a:srgbClr val="FFC000"/>
                </a:solidFill>
              </a:rPr>
              <a:t>height</a:t>
            </a:r>
            <a:r>
              <a:rPr lang="en-US" dirty="0">
                <a:solidFill>
                  <a:srgbClr val="FFC000"/>
                </a:solidFill>
              </a:rPr>
              <a:t> tell the browser the dimensions of the image. </a:t>
            </a:r>
          </a:p>
          <a:p>
            <a:pPr algn="just"/>
            <a:r>
              <a:rPr lang="en-US" dirty="0">
                <a:solidFill>
                  <a:srgbClr val="00B0F0"/>
                </a:solidFill>
              </a:rPr>
              <a:t>The browser can use this information to reserve space for the image as it constructs the page, even though the image has not downloaded yet. </a:t>
            </a:r>
          </a:p>
          <a:p>
            <a:pPr algn="just"/>
            <a:r>
              <a:rPr lang="en-US" dirty="0">
                <a:solidFill>
                  <a:srgbClr val="FFC000"/>
                </a:solidFill>
              </a:rPr>
              <a:t>The </a:t>
            </a:r>
            <a:r>
              <a:rPr lang="en-US" b="1" i="1" dirty="0">
                <a:solidFill>
                  <a:srgbClr val="FFC000"/>
                </a:solidFill>
              </a:rPr>
              <a:t>width</a:t>
            </a:r>
            <a:r>
              <a:rPr lang="en-US" dirty="0">
                <a:solidFill>
                  <a:srgbClr val="FFC000"/>
                </a:solidFill>
              </a:rPr>
              <a:t> and </a:t>
            </a:r>
            <a:r>
              <a:rPr lang="en-US" b="1" i="1" dirty="0">
                <a:solidFill>
                  <a:srgbClr val="FFC000"/>
                </a:solidFill>
              </a:rPr>
              <a:t>height </a:t>
            </a:r>
            <a:r>
              <a:rPr lang="en-US" dirty="0">
                <a:solidFill>
                  <a:srgbClr val="FFC000"/>
                </a:solidFill>
              </a:rPr>
              <a:t>do not have to be the same dimensions as the actual picture</a:t>
            </a:r>
          </a:p>
        </p:txBody>
      </p:sp>
    </p:spTree>
    <p:extLst>
      <p:ext uri="{BB962C8B-B14F-4D97-AF65-F5344CB8AC3E}">
        <p14:creationId xmlns:p14="http://schemas.microsoft.com/office/powerpoint/2010/main" val="25958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Learning Objectives</a:t>
            </a:r>
            <a:endParaRPr lang="en-US" dirty="0"/>
          </a:p>
        </p:txBody>
      </p:sp>
      <p:sp>
        <p:nvSpPr>
          <p:cNvPr id="3" name="Content Placeholder 2"/>
          <p:cNvSpPr>
            <a:spLocks noGrp="1"/>
          </p:cNvSpPr>
          <p:nvPr>
            <p:ph idx="1"/>
          </p:nvPr>
        </p:nvSpPr>
        <p:spPr/>
        <p:txBody>
          <a:bodyPr>
            <a:normAutofit lnSpcReduction="10000"/>
          </a:bodyPr>
          <a:lstStyle/>
          <a:p>
            <a:r>
              <a:rPr lang="en-US" dirty="0">
                <a:solidFill>
                  <a:srgbClr val="FFC000"/>
                </a:solidFill>
              </a:rPr>
              <a:t>At the end of this chapter the students should be able to:</a:t>
            </a:r>
          </a:p>
          <a:p>
            <a:pPr lvl="1"/>
            <a:r>
              <a:rPr lang="en-US" dirty="0">
                <a:solidFill>
                  <a:srgbClr val="00B0F0"/>
                </a:solidFill>
              </a:rPr>
              <a:t>Save and define graphics file name into file directory.</a:t>
            </a:r>
          </a:p>
          <a:p>
            <a:pPr lvl="1"/>
            <a:r>
              <a:rPr lang="en-US" dirty="0">
                <a:solidFill>
                  <a:srgbClr val="FFC000"/>
                </a:solidFill>
              </a:rPr>
              <a:t>Specify graphics file alignment in web page.</a:t>
            </a:r>
          </a:p>
          <a:p>
            <a:pPr lvl="1"/>
            <a:r>
              <a:rPr lang="en-US" dirty="0">
                <a:solidFill>
                  <a:srgbClr val="00B0F0"/>
                </a:solidFill>
              </a:rPr>
              <a:t>Inserting appropriate image size and resolution</a:t>
            </a:r>
          </a:p>
          <a:p>
            <a:pPr lvl="1"/>
            <a:r>
              <a:rPr lang="en-US" dirty="0">
                <a:solidFill>
                  <a:srgbClr val="FFC000"/>
                </a:solidFill>
              </a:rPr>
              <a:t>Manipulating graphic to enhance the impact of the web page to visitors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Specifying Images for Speedier Viewing</a:t>
            </a:r>
            <a:endParaRPr lang="en-US" dirty="0"/>
          </a:p>
        </p:txBody>
      </p:sp>
      <p:sp>
        <p:nvSpPr>
          <p:cNvPr id="3" name="Content Placeholder 2"/>
          <p:cNvSpPr>
            <a:spLocks noGrp="1"/>
          </p:cNvSpPr>
          <p:nvPr>
            <p:ph idx="1"/>
          </p:nvPr>
        </p:nvSpPr>
        <p:spPr/>
        <p:txBody>
          <a:bodyPr>
            <a:normAutofit fontScale="92500"/>
          </a:bodyPr>
          <a:lstStyle/>
          <a:p>
            <a:pPr algn="just"/>
            <a:r>
              <a:rPr lang="en-US" dirty="0">
                <a:solidFill>
                  <a:srgbClr val="FFC000"/>
                </a:solidFill>
              </a:rPr>
              <a:t>If you set different dimensions, the browser will attempt to shrink/stretch the picture to accommodate the dimensions. </a:t>
            </a:r>
          </a:p>
          <a:p>
            <a:pPr algn="just"/>
            <a:r>
              <a:rPr lang="en-US" dirty="0">
                <a:solidFill>
                  <a:srgbClr val="00B0F0"/>
                </a:solidFill>
              </a:rPr>
              <a:t>Furthermore, you can use percentages instead of pixel widths. </a:t>
            </a:r>
          </a:p>
          <a:p>
            <a:pPr algn="just"/>
            <a:r>
              <a:rPr lang="en-US" dirty="0">
                <a:solidFill>
                  <a:srgbClr val="FFC000"/>
                </a:solidFill>
              </a:rPr>
              <a:t>Percentages are of the available width or height that the image could fill, usually the width or height of the current window. </a:t>
            </a:r>
          </a:p>
          <a:p>
            <a:endParaRPr lang="en-US" dirty="0">
              <a:solidFill>
                <a:srgbClr val="FFC000"/>
              </a:solidFill>
            </a:endParaRPr>
          </a:p>
        </p:txBody>
      </p:sp>
    </p:spTree>
    <p:extLst>
      <p:ext uri="{BB962C8B-B14F-4D97-AF65-F5344CB8AC3E}">
        <p14:creationId xmlns:p14="http://schemas.microsoft.com/office/powerpoint/2010/main" val="3454850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389" t="38294" r="16838" b="10000"/>
          <a:stretch/>
        </p:blipFill>
        <p:spPr bwMode="auto">
          <a:xfrm>
            <a:off x="228600" y="1600200"/>
            <a:ext cx="7409330" cy="393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5151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Adding Border Around Images</a:t>
            </a:r>
            <a:endParaRPr lang="en-US" dirty="0"/>
          </a:p>
        </p:txBody>
      </p:sp>
      <p:sp>
        <p:nvSpPr>
          <p:cNvPr id="3" name="Content Placeholder 2"/>
          <p:cNvSpPr>
            <a:spLocks noGrp="1"/>
          </p:cNvSpPr>
          <p:nvPr>
            <p:ph idx="1"/>
          </p:nvPr>
        </p:nvSpPr>
        <p:spPr/>
        <p:txBody>
          <a:bodyPr/>
          <a:lstStyle/>
          <a:p>
            <a:pPr algn="just"/>
            <a:r>
              <a:rPr lang="en-US" dirty="0">
                <a:solidFill>
                  <a:srgbClr val="FFC000"/>
                </a:solidFill>
              </a:rPr>
              <a:t>You can add a border to the image using the border setting shown in the example below. </a:t>
            </a:r>
          </a:p>
          <a:p>
            <a:pPr algn="just"/>
            <a:r>
              <a:rPr lang="en-US" dirty="0">
                <a:solidFill>
                  <a:srgbClr val="00B0F0"/>
                </a:solidFill>
              </a:rPr>
              <a:t>Netscape browsers will only show the border if the image is a link. </a:t>
            </a:r>
          </a:p>
          <a:p>
            <a:pPr algn="just"/>
            <a:r>
              <a:rPr lang="en-US" dirty="0">
                <a:solidFill>
                  <a:srgbClr val="FFC000"/>
                </a:solidFill>
              </a:rPr>
              <a:t>Adding a border to your image might help the visitor recognize that the image is a link</a:t>
            </a:r>
          </a:p>
        </p:txBody>
      </p:sp>
    </p:spTree>
    <p:extLst>
      <p:ext uri="{BB962C8B-B14F-4D97-AF65-F5344CB8AC3E}">
        <p14:creationId xmlns:p14="http://schemas.microsoft.com/office/powerpoint/2010/main" val="3107552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Adding Border Around Images</a:t>
            </a:r>
            <a:endParaRPr lang="en-US" dirty="0"/>
          </a:p>
        </p:txBody>
      </p:sp>
      <p:sp>
        <p:nvSpPr>
          <p:cNvPr id="3" name="Content Placeholder 2"/>
          <p:cNvSpPr>
            <a:spLocks noGrp="1"/>
          </p:cNvSpPr>
          <p:nvPr>
            <p:ph idx="1"/>
          </p:nvPr>
        </p:nvSpPr>
        <p:spPr/>
        <p:txBody>
          <a:bodyPr/>
          <a:lstStyle/>
          <a:p>
            <a:pPr algn="just"/>
            <a:r>
              <a:rPr lang="en-US" dirty="0">
                <a:solidFill>
                  <a:srgbClr val="00B0F0"/>
                </a:solidFill>
              </a:rPr>
              <a:t>However, the net is filled with images that work as links and have no borders indicating it </a:t>
            </a:r>
            <a:r>
              <a:rPr lang="en-US" dirty="0">
                <a:solidFill>
                  <a:srgbClr val="FFC000"/>
                </a:solidFill>
              </a:rPr>
              <a:t>- so the average visitor is used to letting the mouse run over images to see if they are links</a:t>
            </a:r>
          </a:p>
        </p:txBody>
      </p:sp>
    </p:spTree>
    <p:extLst>
      <p:ext uri="{BB962C8B-B14F-4D97-AF65-F5344CB8AC3E}">
        <p14:creationId xmlns:p14="http://schemas.microsoft.com/office/powerpoint/2010/main" val="34437122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Adding Border Around Images</a:t>
            </a:r>
            <a:endParaRPr lang="en-US" dirty="0"/>
          </a:p>
        </p:txBody>
      </p:sp>
      <p:sp>
        <p:nvSpPr>
          <p:cNvPr id="3" name="Content Placeholder 2"/>
          <p:cNvSpPr>
            <a:spLocks noGrp="1"/>
          </p:cNvSpPr>
          <p:nvPr>
            <p:ph idx="1"/>
          </p:nvPr>
        </p:nvSpPr>
        <p:spPr/>
        <p:txBody>
          <a:bodyPr/>
          <a:lstStyle/>
          <a:p>
            <a:pPr algn="just"/>
            <a:r>
              <a:rPr lang="en-US" dirty="0">
                <a:solidFill>
                  <a:srgbClr val="FFC000"/>
                </a:solidFill>
              </a:rPr>
              <a:t>Still - if you have an image that is often mistaken you might consider adding a border to it - </a:t>
            </a:r>
            <a:r>
              <a:rPr lang="en-US" dirty="0">
                <a:solidFill>
                  <a:srgbClr val="00B0F0"/>
                </a:solidFill>
              </a:rPr>
              <a:t>although you should probably consider changing the image entirely - since if it does not indicate by itself that it is a link then it is not serving its purpose. </a:t>
            </a:r>
          </a:p>
        </p:txBody>
      </p:sp>
    </p:spTree>
    <p:extLst>
      <p:ext uri="{BB962C8B-B14F-4D97-AF65-F5344CB8AC3E}">
        <p14:creationId xmlns:p14="http://schemas.microsoft.com/office/powerpoint/2010/main" val="35746686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1838" t="22588" r="15846" b="13001"/>
          <a:stretch/>
        </p:blipFill>
        <p:spPr bwMode="auto">
          <a:xfrm>
            <a:off x="76200" y="76200"/>
            <a:ext cx="7597588" cy="4908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6823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2169" t="46765" r="16177" b="19529"/>
          <a:stretch/>
        </p:blipFill>
        <p:spPr bwMode="auto">
          <a:xfrm>
            <a:off x="228600" y="1828800"/>
            <a:ext cx="7516907" cy="2568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6113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Offering Alternative Text</a:t>
            </a:r>
            <a:endParaRPr lang="en-US" dirty="0"/>
          </a:p>
        </p:txBody>
      </p:sp>
      <p:sp>
        <p:nvSpPr>
          <p:cNvPr id="3" name="Content Placeholder 2"/>
          <p:cNvSpPr>
            <a:spLocks noGrp="1"/>
          </p:cNvSpPr>
          <p:nvPr>
            <p:ph idx="1"/>
          </p:nvPr>
        </p:nvSpPr>
        <p:spPr>
          <a:xfrm>
            <a:off x="457200" y="1600200"/>
            <a:ext cx="7086600" cy="5105400"/>
          </a:xfrm>
        </p:spPr>
        <p:txBody>
          <a:bodyPr>
            <a:normAutofit fontScale="85000" lnSpcReduction="10000"/>
          </a:bodyPr>
          <a:lstStyle/>
          <a:p>
            <a:pPr algn="just"/>
            <a:r>
              <a:rPr lang="en-US" dirty="0">
                <a:solidFill>
                  <a:srgbClr val="FFC000"/>
                </a:solidFill>
              </a:rPr>
              <a:t>You should always add alternative texts to your images, so the users can get an idea of what the image is about before it is loaded. </a:t>
            </a:r>
          </a:p>
          <a:p>
            <a:pPr algn="just"/>
            <a:r>
              <a:rPr lang="en-US" dirty="0">
                <a:solidFill>
                  <a:srgbClr val="00B0F0"/>
                </a:solidFill>
              </a:rPr>
              <a:t>This becomes particularly important if the image is a link. </a:t>
            </a:r>
          </a:p>
          <a:p>
            <a:pPr algn="just"/>
            <a:r>
              <a:rPr lang="en-US" dirty="0">
                <a:solidFill>
                  <a:srgbClr val="FFC000"/>
                </a:solidFill>
              </a:rPr>
              <a:t>Few things are as annoying as knowing that you want to leave the current page - and at the same time being forced to wait for an image to load before being able to do so. </a:t>
            </a:r>
          </a:p>
          <a:p>
            <a:pPr algn="just"/>
            <a:r>
              <a:rPr lang="en-US" dirty="0">
                <a:solidFill>
                  <a:srgbClr val="00B0F0"/>
                </a:solidFill>
              </a:rPr>
              <a:t>It is extremely tempting to use the browser's straightforward options to leave the entire site instead. </a:t>
            </a:r>
          </a:p>
          <a:p>
            <a:endParaRPr lang="en-US" dirty="0">
              <a:solidFill>
                <a:srgbClr val="FFC000"/>
              </a:solidFill>
            </a:endParaRPr>
          </a:p>
        </p:txBody>
      </p:sp>
    </p:spTree>
    <p:extLst>
      <p:ext uri="{BB962C8B-B14F-4D97-AF65-F5344CB8AC3E}">
        <p14:creationId xmlns:p14="http://schemas.microsoft.com/office/powerpoint/2010/main" val="2446672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279" t="9177" r="10331" b="10000"/>
          <a:stretch/>
        </p:blipFill>
        <p:spPr bwMode="auto">
          <a:xfrm>
            <a:off x="76200" y="381000"/>
            <a:ext cx="7522503"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59529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279" t="27353" r="16728" b="30824"/>
          <a:stretch/>
        </p:blipFill>
        <p:spPr bwMode="auto">
          <a:xfrm>
            <a:off x="76200" y="1461247"/>
            <a:ext cx="7436223" cy="3186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3393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US" dirty="0"/>
          </a:p>
        </p:txBody>
      </p:sp>
      <p:sp>
        <p:nvSpPr>
          <p:cNvPr id="3" name="Content Placeholder 2"/>
          <p:cNvSpPr>
            <a:spLocks noGrp="1"/>
          </p:cNvSpPr>
          <p:nvPr>
            <p:ph idx="1"/>
          </p:nvPr>
        </p:nvSpPr>
        <p:spPr>
          <a:xfrm>
            <a:off x="457200" y="1600200"/>
            <a:ext cx="7086600" cy="4953000"/>
          </a:xfrm>
        </p:spPr>
        <p:txBody>
          <a:bodyPr>
            <a:normAutofit fontScale="92500" lnSpcReduction="20000"/>
          </a:bodyPr>
          <a:lstStyle/>
          <a:p>
            <a:pPr algn="just"/>
            <a:r>
              <a:rPr lang="en-US" dirty="0">
                <a:solidFill>
                  <a:srgbClr val="FFC000"/>
                </a:solidFill>
              </a:rPr>
              <a:t>Computers store images in several different ways. </a:t>
            </a:r>
          </a:p>
          <a:p>
            <a:pPr algn="just"/>
            <a:r>
              <a:rPr lang="en-US" dirty="0">
                <a:solidFill>
                  <a:srgbClr val="00B0F0"/>
                </a:solidFill>
              </a:rPr>
              <a:t>Some storage methods focus on compressing the size of the image as much as possible. </a:t>
            </a:r>
          </a:p>
          <a:p>
            <a:pPr algn="just"/>
            <a:r>
              <a:rPr lang="en-US" dirty="0">
                <a:solidFill>
                  <a:srgbClr val="FFC000"/>
                </a:solidFill>
              </a:rPr>
              <a:t>A major problem with using images on websites is that images take much longer to load than text. </a:t>
            </a:r>
          </a:p>
          <a:p>
            <a:pPr algn="just"/>
            <a:r>
              <a:rPr lang="en-US" dirty="0">
                <a:solidFill>
                  <a:srgbClr val="00B0F0"/>
                </a:solidFill>
              </a:rPr>
              <a:t>To reduce download times as much as possible two of the best image compressing formats used on the web are.</a:t>
            </a:r>
          </a:p>
          <a:p>
            <a:endParaRPr lang="en-US" dirty="0">
              <a:solidFill>
                <a:srgbClr val="FFC000"/>
              </a:solidFill>
            </a:endParaRPr>
          </a:p>
        </p:txBody>
      </p:sp>
    </p:spTree>
    <p:extLst>
      <p:ext uri="{BB962C8B-B14F-4D97-AF65-F5344CB8AC3E}">
        <p14:creationId xmlns:p14="http://schemas.microsoft.com/office/powerpoint/2010/main" val="3619241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Adding Spaces Around An Image</a:t>
            </a:r>
            <a:endParaRPr lang="en-US" dirty="0"/>
          </a:p>
        </p:txBody>
      </p:sp>
      <p:sp>
        <p:nvSpPr>
          <p:cNvPr id="3" name="Content Placeholder 2"/>
          <p:cNvSpPr>
            <a:spLocks noGrp="1"/>
          </p:cNvSpPr>
          <p:nvPr>
            <p:ph idx="1"/>
          </p:nvPr>
        </p:nvSpPr>
        <p:spPr/>
        <p:txBody>
          <a:bodyPr/>
          <a:lstStyle/>
          <a:p>
            <a:pPr algn="just"/>
            <a:r>
              <a:rPr lang="en-US" dirty="0">
                <a:solidFill>
                  <a:srgbClr val="FFC000"/>
                </a:solidFill>
              </a:rPr>
              <a:t>You can easily add space over and under your images with the </a:t>
            </a:r>
            <a:r>
              <a:rPr lang="en-US" b="1" i="1" dirty="0" err="1">
                <a:solidFill>
                  <a:srgbClr val="FFC000"/>
                </a:solidFill>
              </a:rPr>
              <a:t>vspace</a:t>
            </a:r>
            <a:r>
              <a:rPr lang="en-US" dirty="0">
                <a:solidFill>
                  <a:srgbClr val="FFC000"/>
                </a:solidFill>
              </a:rPr>
              <a:t> attribute.  </a:t>
            </a:r>
          </a:p>
          <a:p>
            <a:pPr algn="just"/>
            <a:r>
              <a:rPr lang="en-US" dirty="0">
                <a:solidFill>
                  <a:srgbClr val="00B0F0"/>
                </a:solidFill>
              </a:rPr>
              <a:t>In a similar way you can add space to the left and right of the image using the </a:t>
            </a:r>
            <a:r>
              <a:rPr lang="en-US" b="1" i="1" dirty="0" err="1">
                <a:solidFill>
                  <a:srgbClr val="00B0F0"/>
                </a:solidFill>
              </a:rPr>
              <a:t>hspace</a:t>
            </a:r>
            <a:r>
              <a:rPr lang="en-US" dirty="0">
                <a:solidFill>
                  <a:srgbClr val="00B0F0"/>
                </a:solidFill>
              </a:rPr>
              <a:t> attribute. </a:t>
            </a:r>
          </a:p>
          <a:p>
            <a:endParaRPr lang="en-US" dirty="0">
              <a:solidFill>
                <a:srgbClr val="FFC000"/>
              </a:solidFill>
            </a:endParaRPr>
          </a:p>
        </p:txBody>
      </p:sp>
    </p:spTree>
    <p:extLst>
      <p:ext uri="{BB962C8B-B14F-4D97-AF65-F5344CB8AC3E}">
        <p14:creationId xmlns:p14="http://schemas.microsoft.com/office/powerpoint/2010/main" val="33840857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169" t="19588" r="12757" b="40206"/>
          <a:stretch/>
        </p:blipFill>
        <p:spPr bwMode="auto">
          <a:xfrm>
            <a:off x="76200" y="1066800"/>
            <a:ext cx="7498484"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08803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l="12981" t="30014" r="27446" b="31564"/>
          <a:stretch>
            <a:fillRect/>
          </a:stretch>
        </p:blipFill>
        <p:spPr bwMode="auto">
          <a:xfrm>
            <a:off x="228600" y="533400"/>
            <a:ext cx="715673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3"/>
          <p:cNvSpPr>
            <a:spLocks noChangeArrowheads="1"/>
          </p:cNvSpPr>
          <p:nvPr/>
        </p:nvSpPr>
        <p:spPr bwMode="auto">
          <a:xfrm>
            <a:off x="228600" y="4343401"/>
            <a:ext cx="692813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Arial" pitchFamily="34" charset="0"/>
                <a:ea typeface="Times New Roman" pitchFamily="18" charset="0"/>
                <a:cs typeface="Arial" pitchFamily="34" charset="0"/>
              </a:rPr>
              <a:t>The following examples show </a:t>
            </a:r>
            <a:r>
              <a:rPr kumimoji="0" lang="en-US" sz="2800" b="0" i="0" u="none" strike="noStrike" cap="none" normalizeH="0" baseline="0" dirty="0" err="1">
                <a:ln>
                  <a:noFill/>
                </a:ln>
                <a:solidFill>
                  <a:schemeClr val="tx1"/>
                </a:solidFill>
                <a:effectLst/>
                <a:latin typeface="Arial Unicode MS" pitchFamily="34" charset="-128"/>
                <a:ea typeface="Times New Roman" pitchFamily="18" charset="0"/>
                <a:cs typeface="Courier New" pitchFamily="49" charset="0"/>
              </a:rPr>
              <a:t>hspace</a:t>
            </a:r>
            <a:r>
              <a:rPr kumimoji="0" lang="en-US" sz="2800" b="0" i="0" u="none" strike="noStrike" cap="none" normalizeH="0" baseline="0" dirty="0">
                <a:ln>
                  <a:noFill/>
                </a:ln>
                <a:solidFill>
                  <a:schemeClr val="tx1"/>
                </a:solidFill>
                <a:effectLst/>
                <a:latin typeface="Arial" pitchFamily="34" charset="0"/>
                <a:ea typeface="Times New Roman" pitchFamily="18" charset="0"/>
                <a:cs typeface="Arial" pitchFamily="34" charset="0"/>
              </a:rPr>
              <a:t> when it is not used, when it is set to 10, and when it is set to 50.</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422653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8600"/>
            <a:ext cx="3659997" cy="6096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4419601" y="533400"/>
            <a:ext cx="32004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Arial" pitchFamily="34" charset="0"/>
                <a:ea typeface="Times New Roman" pitchFamily="18" charset="0"/>
                <a:cs typeface="Arial" pitchFamily="34" charset="0"/>
              </a:rPr>
              <a:t>The following examples show </a:t>
            </a:r>
            <a:r>
              <a:rPr kumimoji="0" lang="en-US" sz="2800" b="0" i="0" u="none" strike="noStrike" cap="none" normalizeH="0" baseline="0" dirty="0" err="1">
                <a:ln>
                  <a:noFill/>
                </a:ln>
                <a:solidFill>
                  <a:schemeClr val="tx1"/>
                </a:solidFill>
                <a:effectLst/>
                <a:latin typeface="Arial Unicode MS" pitchFamily="34" charset="-128"/>
                <a:ea typeface="Times New Roman" pitchFamily="18" charset="0"/>
                <a:cs typeface="Courier New" pitchFamily="49" charset="0"/>
              </a:rPr>
              <a:t>vspace</a:t>
            </a:r>
            <a:r>
              <a:rPr kumimoji="0" lang="en-US" sz="2800" b="0" i="0" u="none" strike="noStrike" cap="none" normalizeH="0" baseline="0" dirty="0">
                <a:ln>
                  <a:noFill/>
                </a:ln>
                <a:solidFill>
                  <a:schemeClr val="tx1"/>
                </a:solidFill>
                <a:effectLst/>
                <a:latin typeface="Arial" pitchFamily="34" charset="0"/>
                <a:ea typeface="Times New Roman" pitchFamily="18" charset="0"/>
                <a:cs typeface="Arial" pitchFamily="34" charset="0"/>
              </a:rPr>
              <a:t> when it is not used, when it is set to 10, and when it is set to 50.</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7517167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Aligning Images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solidFill>
                  <a:srgbClr val="FFC000"/>
                </a:solidFill>
              </a:rPr>
              <a:t>ALIGN sets the alignment of the image relative to the text around it. </a:t>
            </a:r>
          </a:p>
          <a:p>
            <a:pPr algn="just"/>
            <a:r>
              <a:rPr lang="en-US" dirty="0">
                <a:solidFill>
                  <a:srgbClr val="00B0F0"/>
                </a:solidFill>
              </a:rPr>
              <a:t>The values for ALIGN can be divided into two groups: LEFT and RIGHT, which put the image on the left or right side of the page; and all the other values, which concern the vertical placement of an inline image. </a:t>
            </a:r>
          </a:p>
          <a:p>
            <a:pPr algn="just"/>
            <a:r>
              <a:rPr lang="en-US" dirty="0">
                <a:solidFill>
                  <a:srgbClr val="FFC000"/>
                </a:solidFill>
              </a:rPr>
              <a:t>You can align images according to the text around it, using the following alignments:</a:t>
            </a:r>
          </a:p>
          <a:p>
            <a:endParaRPr lang="en-US" dirty="0">
              <a:solidFill>
                <a:srgbClr val="FFC000"/>
              </a:solidFill>
            </a:endParaRPr>
          </a:p>
        </p:txBody>
      </p:sp>
    </p:spTree>
    <p:extLst>
      <p:ext uri="{BB962C8B-B14F-4D97-AF65-F5344CB8AC3E}">
        <p14:creationId xmlns:p14="http://schemas.microsoft.com/office/powerpoint/2010/main" val="16168459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11752417"/>
              </p:ext>
            </p:extLst>
          </p:nvPr>
        </p:nvGraphicFramePr>
        <p:xfrm>
          <a:off x="838200" y="533400"/>
          <a:ext cx="6553200" cy="6035040"/>
        </p:xfrm>
        <a:graphic>
          <a:graphicData uri="http://schemas.openxmlformats.org/drawingml/2006/table">
            <a:tbl>
              <a:tblPr firstRow="1" firstCol="1" bandRow="1">
                <a:tableStyleId>{073A0DAA-6AF3-43AB-8588-CEC1D06C72B9}</a:tableStyleId>
              </a:tblPr>
              <a:tblGrid>
                <a:gridCol w="1374586">
                  <a:extLst>
                    <a:ext uri="{9D8B030D-6E8A-4147-A177-3AD203B41FA5}">
                      <a16:colId xmlns:a16="http://schemas.microsoft.com/office/drawing/2014/main" val="20000"/>
                    </a:ext>
                  </a:extLst>
                </a:gridCol>
                <a:gridCol w="5178614">
                  <a:extLst>
                    <a:ext uri="{9D8B030D-6E8A-4147-A177-3AD203B41FA5}">
                      <a16:colId xmlns:a16="http://schemas.microsoft.com/office/drawing/2014/main" val="20001"/>
                    </a:ext>
                  </a:extLst>
                </a:gridCol>
              </a:tblGrid>
              <a:tr h="264601">
                <a:tc>
                  <a:txBody>
                    <a:bodyPr/>
                    <a:lstStyle/>
                    <a:p>
                      <a:pPr marL="0" marR="0" algn="just">
                        <a:lnSpc>
                          <a:spcPct val="150000"/>
                        </a:lnSpc>
                        <a:spcBef>
                          <a:spcPts val="0"/>
                        </a:spcBef>
                        <a:spcAft>
                          <a:spcPts val="0"/>
                        </a:spcAft>
                      </a:pPr>
                      <a:r>
                        <a:rPr lang="en-US" sz="1200" dirty="0">
                          <a:effectLst/>
                        </a:rPr>
                        <a:t>Attribute</a:t>
                      </a:r>
                      <a:endParaRPr lang="en-US" sz="1200" dirty="0">
                        <a:effectLst/>
                        <a:latin typeface="Times New Roman"/>
                        <a:ea typeface="Times New Roman"/>
                      </a:endParaRPr>
                    </a:p>
                  </a:txBody>
                  <a:tcPr marL="51431" marR="51431" marT="0" marB="0"/>
                </a:tc>
                <a:tc>
                  <a:txBody>
                    <a:bodyPr/>
                    <a:lstStyle/>
                    <a:p>
                      <a:pPr marL="0" marR="0" algn="just">
                        <a:lnSpc>
                          <a:spcPct val="150000"/>
                        </a:lnSpc>
                        <a:spcBef>
                          <a:spcPts val="0"/>
                        </a:spcBef>
                        <a:spcAft>
                          <a:spcPts val="0"/>
                        </a:spcAft>
                      </a:pPr>
                      <a:r>
                        <a:rPr lang="en-US" sz="1200">
                          <a:effectLst/>
                        </a:rPr>
                        <a:t>Function</a:t>
                      </a:r>
                      <a:endParaRPr lang="en-US" sz="1200">
                        <a:effectLst/>
                        <a:latin typeface="Times New Roman"/>
                        <a:ea typeface="Times New Roman"/>
                      </a:endParaRPr>
                    </a:p>
                  </a:txBody>
                  <a:tcPr marL="51431" marR="51431" marT="0" marB="0"/>
                </a:tc>
                <a:extLst>
                  <a:ext uri="{0D108BD9-81ED-4DB2-BD59-A6C34878D82A}">
                    <a16:rowId xmlns:a16="http://schemas.microsoft.com/office/drawing/2014/main" val="10000"/>
                  </a:ext>
                </a:extLst>
              </a:tr>
              <a:tr h="529200">
                <a:tc>
                  <a:txBody>
                    <a:bodyPr/>
                    <a:lstStyle/>
                    <a:p>
                      <a:pPr marL="0" marR="0" algn="just">
                        <a:lnSpc>
                          <a:spcPct val="150000"/>
                        </a:lnSpc>
                        <a:spcBef>
                          <a:spcPts val="0"/>
                        </a:spcBef>
                        <a:spcAft>
                          <a:spcPts val="0"/>
                        </a:spcAft>
                      </a:pPr>
                      <a:r>
                        <a:rPr lang="en-US" sz="1200">
                          <a:effectLst/>
                        </a:rPr>
                        <a:t>Default </a:t>
                      </a:r>
                    </a:p>
                    <a:p>
                      <a:pPr marL="0" marR="0" algn="just">
                        <a:lnSpc>
                          <a:spcPct val="150000"/>
                        </a:lnSpc>
                        <a:spcBef>
                          <a:spcPts val="0"/>
                        </a:spcBef>
                        <a:spcAft>
                          <a:spcPts val="0"/>
                        </a:spcAft>
                      </a:pPr>
                      <a:r>
                        <a:rPr lang="en-US" sz="1200">
                          <a:effectLst/>
                        </a:rPr>
                        <a:t> </a:t>
                      </a:r>
                      <a:endParaRPr lang="en-US" sz="1200">
                        <a:effectLst/>
                        <a:latin typeface="Times New Roman"/>
                        <a:ea typeface="Times New Roman"/>
                      </a:endParaRPr>
                    </a:p>
                  </a:txBody>
                  <a:tcPr marL="51431" marR="51431" marT="0" marB="0"/>
                </a:tc>
                <a:tc>
                  <a:txBody>
                    <a:bodyPr/>
                    <a:lstStyle/>
                    <a:p>
                      <a:pPr marL="0" marR="0" algn="just">
                        <a:lnSpc>
                          <a:spcPct val="150000"/>
                        </a:lnSpc>
                        <a:spcBef>
                          <a:spcPts val="0"/>
                        </a:spcBef>
                        <a:spcAft>
                          <a:spcPts val="0"/>
                        </a:spcAft>
                      </a:pPr>
                      <a:r>
                        <a:rPr lang="en-US" sz="1200">
                          <a:effectLst/>
                        </a:rPr>
                        <a:t>Aligns the image using the default settings of the Web browser. Same as baseline.</a:t>
                      </a:r>
                      <a:endParaRPr lang="en-US" sz="1200">
                        <a:effectLst/>
                        <a:latin typeface="Times New Roman"/>
                        <a:ea typeface="Times New Roman"/>
                      </a:endParaRPr>
                    </a:p>
                  </a:txBody>
                  <a:tcPr marL="51431" marR="51431" marT="0" marB="0"/>
                </a:tc>
                <a:extLst>
                  <a:ext uri="{0D108BD9-81ED-4DB2-BD59-A6C34878D82A}">
                    <a16:rowId xmlns:a16="http://schemas.microsoft.com/office/drawing/2014/main" val="10001"/>
                  </a:ext>
                </a:extLst>
              </a:tr>
              <a:tr h="529200">
                <a:tc>
                  <a:txBody>
                    <a:bodyPr/>
                    <a:lstStyle/>
                    <a:p>
                      <a:pPr marL="0" marR="0" algn="just">
                        <a:lnSpc>
                          <a:spcPct val="150000"/>
                        </a:lnSpc>
                        <a:spcBef>
                          <a:spcPts val="0"/>
                        </a:spcBef>
                        <a:spcAft>
                          <a:spcPts val="0"/>
                        </a:spcAft>
                      </a:pPr>
                      <a:r>
                        <a:rPr lang="en-US" sz="1200">
                          <a:effectLst/>
                        </a:rPr>
                        <a:t>Left </a:t>
                      </a:r>
                    </a:p>
                    <a:p>
                      <a:pPr marL="0" marR="0" algn="just">
                        <a:lnSpc>
                          <a:spcPct val="150000"/>
                        </a:lnSpc>
                        <a:spcBef>
                          <a:spcPts val="0"/>
                        </a:spcBef>
                        <a:spcAft>
                          <a:spcPts val="0"/>
                        </a:spcAft>
                      </a:pPr>
                      <a:r>
                        <a:rPr lang="en-US" sz="1200">
                          <a:effectLst/>
                        </a:rPr>
                        <a:t> </a:t>
                      </a:r>
                      <a:endParaRPr lang="en-US" sz="1200">
                        <a:effectLst/>
                        <a:latin typeface="Times New Roman"/>
                        <a:ea typeface="Times New Roman"/>
                      </a:endParaRPr>
                    </a:p>
                  </a:txBody>
                  <a:tcPr marL="51431" marR="51431" marT="0" marB="0"/>
                </a:tc>
                <a:tc>
                  <a:txBody>
                    <a:bodyPr/>
                    <a:lstStyle/>
                    <a:p>
                      <a:pPr marL="0" marR="0" algn="just">
                        <a:lnSpc>
                          <a:spcPct val="150000"/>
                        </a:lnSpc>
                        <a:spcBef>
                          <a:spcPts val="0"/>
                        </a:spcBef>
                        <a:spcAft>
                          <a:spcPts val="0"/>
                        </a:spcAft>
                      </a:pPr>
                      <a:r>
                        <a:rPr lang="en-US" sz="1200">
                          <a:effectLst/>
                        </a:rPr>
                        <a:t>Aligns the image in the left margin and wraps the text that follows the image.</a:t>
                      </a:r>
                      <a:endParaRPr lang="en-US" sz="1200">
                        <a:effectLst/>
                        <a:latin typeface="Times New Roman"/>
                        <a:ea typeface="Times New Roman"/>
                      </a:endParaRPr>
                    </a:p>
                  </a:txBody>
                  <a:tcPr marL="51431" marR="51431" marT="0" marB="0"/>
                </a:tc>
                <a:extLst>
                  <a:ext uri="{0D108BD9-81ED-4DB2-BD59-A6C34878D82A}">
                    <a16:rowId xmlns:a16="http://schemas.microsoft.com/office/drawing/2014/main" val="10002"/>
                  </a:ext>
                </a:extLst>
              </a:tr>
              <a:tr h="529200">
                <a:tc>
                  <a:txBody>
                    <a:bodyPr/>
                    <a:lstStyle/>
                    <a:p>
                      <a:pPr marL="0" marR="0" algn="just">
                        <a:lnSpc>
                          <a:spcPct val="150000"/>
                        </a:lnSpc>
                        <a:spcBef>
                          <a:spcPts val="0"/>
                        </a:spcBef>
                        <a:spcAft>
                          <a:spcPts val="0"/>
                        </a:spcAft>
                      </a:pPr>
                      <a:r>
                        <a:rPr lang="en-US" sz="1200">
                          <a:effectLst/>
                        </a:rPr>
                        <a:t>Right </a:t>
                      </a:r>
                    </a:p>
                    <a:p>
                      <a:pPr marL="0" marR="0" algn="just">
                        <a:lnSpc>
                          <a:spcPct val="150000"/>
                        </a:lnSpc>
                        <a:spcBef>
                          <a:spcPts val="0"/>
                        </a:spcBef>
                        <a:spcAft>
                          <a:spcPts val="0"/>
                        </a:spcAft>
                      </a:pPr>
                      <a:r>
                        <a:rPr lang="en-US" sz="1200">
                          <a:effectLst/>
                        </a:rPr>
                        <a:t> </a:t>
                      </a:r>
                      <a:endParaRPr lang="en-US" sz="1200">
                        <a:effectLst/>
                        <a:latin typeface="Times New Roman"/>
                        <a:ea typeface="Times New Roman"/>
                      </a:endParaRPr>
                    </a:p>
                  </a:txBody>
                  <a:tcPr marL="51431" marR="51431" marT="0" marB="0"/>
                </a:tc>
                <a:tc>
                  <a:txBody>
                    <a:bodyPr/>
                    <a:lstStyle/>
                    <a:p>
                      <a:pPr marL="0" marR="0" algn="just">
                        <a:lnSpc>
                          <a:spcPct val="150000"/>
                        </a:lnSpc>
                        <a:spcBef>
                          <a:spcPts val="0"/>
                        </a:spcBef>
                        <a:spcAft>
                          <a:spcPts val="0"/>
                        </a:spcAft>
                      </a:pPr>
                      <a:r>
                        <a:rPr lang="en-US" sz="1200">
                          <a:effectLst/>
                        </a:rPr>
                        <a:t>Aligns the image in the right margin and wraps the text that precedes the image.</a:t>
                      </a:r>
                      <a:endParaRPr lang="en-US" sz="1200">
                        <a:effectLst/>
                        <a:latin typeface="Times New Roman"/>
                        <a:ea typeface="Times New Roman"/>
                      </a:endParaRPr>
                    </a:p>
                  </a:txBody>
                  <a:tcPr marL="51431" marR="51431" marT="0" marB="0"/>
                </a:tc>
                <a:extLst>
                  <a:ext uri="{0D108BD9-81ED-4DB2-BD59-A6C34878D82A}">
                    <a16:rowId xmlns:a16="http://schemas.microsoft.com/office/drawing/2014/main" val="10003"/>
                  </a:ext>
                </a:extLst>
              </a:tr>
              <a:tr h="529200">
                <a:tc>
                  <a:txBody>
                    <a:bodyPr/>
                    <a:lstStyle/>
                    <a:p>
                      <a:pPr marL="0" marR="0" algn="just">
                        <a:lnSpc>
                          <a:spcPct val="150000"/>
                        </a:lnSpc>
                        <a:spcBef>
                          <a:spcPts val="0"/>
                        </a:spcBef>
                        <a:spcAft>
                          <a:spcPts val="0"/>
                        </a:spcAft>
                      </a:pPr>
                      <a:r>
                        <a:rPr lang="en-US" sz="1200">
                          <a:effectLst/>
                        </a:rPr>
                        <a:t>Top </a:t>
                      </a:r>
                    </a:p>
                    <a:p>
                      <a:pPr marL="0" marR="0" algn="just">
                        <a:lnSpc>
                          <a:spcPct val="150000"/>
                        </a:lnSpc>
                        <a:spcBef>
                          <a:spcPts val="0"/>
                        </a:spcBef>
                        <a:spcAft>
                          <a:spcPts val="0"/>
                        </a:spcAft>
                      </a:pPr>
                      <a:r>
                        <a:rPr lang="en-US" sz="1200">
                          <a:effectLst/>
                        </a:rPr>
                        <a:t> </a:t>
                      </a:r>
                      <a:endParaRPr lang="en-US" sz="1200">
                        <a:effectLst/>
                        <a:latin typeface="Times New Roman"/>
                        <a:ea typeface="Times New Roman"/>
                      </a:endParaRPr>
                    </a:p>
                  </a:txBody>
                  <a:tcPr marL="51431" marR="51431" marT="0" marB="0"/>
                </a:tc>
                <a:tc>
                  <a:txBody>
                    <a:bodyPr/>
                    <a:lstStyle/>
                    <a:p>
                      <a:pPr marL="0" marR="0" algn="just">
                        <a:lnSpc>
                          <a:spcPct val="150000"/>
                        </a:lnSpc>
                        <a:spcBef>
                          <a:spcPts val="0"/>
                        </a:spcBef>
                        <a:spcAft>
                          <a:spcPts val="0"/>
                        </a:spcAft>
                      </a:pPr>
                      <a:r>
                        <a:rPr lang="en-US" sz="1200" dirty="0">
                          <a:effectLst/>
                        </a:rPr>
                        <a:t>Aligns the top of the image with the surrounding text.</a:t>
                      </a:r>
                      <a:endParaRPr lang="en-US" sz="1200" dirty="0">
                        <a:effectLst/>
                        <a:latin typeface="Times New Roman"/>
                        <a:ea typeface="Times New Roman"/>
                      </a:endParaRPr>
                    </a:p>
                  </a:txBody>
                  <a:tcPr marL="51431" marR="51431" marT="0" marB="0"/>
                </a:tc>
                <a:extLst>
                  <a:ext uri="{0D108BD9-81ED-4DB2-BD59-A6C34878D82A}">
                    <a16:rowId xmlns:a16="http://schemas.microsoft.com/office/drawing/2014/main" val="10004"/>
                  </a:ext>
                </a:extLst>
              </a:tr>
              <a:tr h="529200">
                <a:tc>
                  <a:txBody>
                    <a:bodyPr/>
                    <a:lstStyle/>
                    <a:p>
                      <a:pPr marL="0" marR="0" algn="just">
                        <a:lnSpc>
                          <a:spcPct val="150000"/>
                        </a:lnSpc>
                        <a:spcBef>
                          <a:spcPts val="0"/>
                        </a:spcBef>
                        <a:spcAft>
                          <a:spcPts val="0"/>
                        </a:spcAft>
                      </a:pPr>
                      <a:r>
                        <a:rPr lang="en-US" sz="1200">
                          <a:effectLst/>
                        </a:rPr>
                        <a:t>Texttop </a:t>
                      </a:r>
                    </a:p>
                    <a:p>
                      <a:pPr marL="0" marR="0" algn="just">
                        <a:lnSpc>
                          <a:spcPct val="150000"/>
                        </a:lnSpc>
                        <a:spcBef>
                          <a:spcPts val="0"/>
                        </a:spcBef>
                        <a:spcAft>
                          <a:spcPts val="0"/>
                        </a:spcAft>
                      </a:pPr>
                      <a:r>
                        <a:rPr lang="en-US" sz="1200">
                          <a:effectLst/>
                        </a:rPr>
                        <a:t> </a:t>
                      </a:r>
                      <a:endParaRPr lang="en-US" sz="1200">
                        <a:effectLst/>
                        <a:latin typeface="Times New Roman"/>
                        <a:ea typeface="Times New Roman"/>
                      </a:endParaRPr>
                    </a:p>
                  </a:txBody>
                  <a:tcPr marL="51431" marR="51431" marT="0" marB="0"/>
                </a:tc>
                <a:tc>
                  <a:txBody>
                    <a:bodyPr/>
                    <a:lstStyle/>
                    <a:p>
                      <a:pPr marL="0" marR="0" algn="just">
                        <a:lnSpc>
                          <a:spcPct val="150000"/>
                        </a:lnSpc>
                        <a:spcBef>
                          <a:spcPts val="0"/>
                        </a:spcBef>
                        <a:spcAft>
                          <a:spcPts val="0"/>
                        </a:spcAft>
                      </a:pPr>
                      <a:r>
                        <a:rPr lang="en-US" sz="1200">
                          <a:effectLst/>
                        </a:rPr>
                        <a:t>Aligns the top of the image with the top of the tallest text in the line.</a:t>
                      </a:r>
                      <a:endParaRPr lang="en-US" sz="1200">
                        <a:effectLst/>
                        <a:latin typeface="Times New Roman"/>
                        <a:ea typeface="Times New Roman"/>
                      </a:endParaRPr>
                    </a:p>
                  </a:txBody>
                  <a:tcPr marL="51431" marR="51431" marT="0" marB="0"/>
                </a:tc>
                <a:extLst>
                  <a:ext uri="{0D108BD9-81ED-4DB2-BD59-A6C34878D82A}">
                    <a16:rowId xmlns:a16="http://schemas.microsoft.com/office/drawing/2014/main" val="10005"/>
                  </a:ext>
                </a:extLst>
              </a:tr>
              <a:tr h="264601">
                <a:tc>
                  <a:txBody>
                    <a:bodyPr/>
                    <a:lstStyle/>
                    <a:p>
                      <a:pPr marL="0" marR="0" algn="just">
                        <a:lnSpc>
                          <a:spcPct val="150000"/>
                        </a:lnSpc>
                        <a:spcBef>
                          <a:spcPts val="0"/>
                        </a:spcBef>
                        <a:spcAft>
                          <a:spcPts val="0"/>
                        </a:spcAft>
                      </a:pPr>
                      <a:r>
                        <a:rPr lang="en-US" sz="1200">
                          <a:effectLst/>
                        </a:rPr>
                        <a:t>Middle </a:t>
                      </a:r>
                      <a:endParaRPr lang="en-US" sz="1200">
                        <a:effectLst/>
                        <a:latin typeface="Times New Roman"/>
                        <a:ea typeface="Times New Roman"/>
                      </a:endParaRPr>
                    </a:p>
                  </a:txBody>
                  <a:tcPr marL="51431" marR="51431" marT="0" marB="0"/>
                </a:tc>
                <a:tc>
                  <a:txBody>
                    <a:bodyPr/>
                    <a:lstStyle/>
                    <a:p>
                      <a:pPr marL="0" marR="0" algn="just">
                        <a:lnSpc>
                          <a:spcPct val="150000"/>
                        </a:lnSpc>
                        <a:spcBef>
                          <a:spcPts val="0"/>
                        </a:spcBef>
                        <a:spcAft>
                          <a:spcPts val="0"/>
                        </a:spcAft>
                      </a:pPr>
                      <a:r>
                        <a:rPr lang="en-US" sz="1200">
                          <a:effectLst/>
                        </a:rPr>
                        <a:t>Aligns the middle of the image with the surrounding text.</a:t>
                      </a:r>
                      <a:endParaRPr lang="en-US" sz="1200">
                        <a:effectLst/>
                        <a:latin typeface="Times New Roman"/>
                        <a:ea typeface="Times New Roman"/>
                      </a:endParaRPr>
                    </a:p>
                  </a:txBody>
                  <a:tcPr marL="51431" marR="51431" marT="0" marB="0"/>
                </a:tc>
                <a:extLst>
                  <a:ext uri="{0D108BD9-81ED-4DB2-BD59-A6C34878D82A}">
                    <a16:rowId xmlns:a16="http://schemas.microsoft.com/office/drawing/2014/main" val="10006"/>
                  </a:ext>
                </a:extLst>
              </a:tr>
              <a:tr h="529200">
                <a:tc>
                  <a:txBody>
                    <a:bodyPr/>
                    <a:lstStyle/>
                    <a:p>
                      <a:pPr marL="0" marR="0" algn="just">
                        <a:lnSpc>
                          <a:spcPct val="150000"/>
                        </a:lnSpc>
                        <a:spcBef>
                          <a:spcPts val="0"/>
                        </a:spcBef>
                        <a:spcAft>
                          <a:spcPts val="0"/>
                        </a:spcAft>
                      </a:pPr>
                      <a:r>
                        <a:rPr lang="en-US" sz="1200">
                          <a:effectLst/>
                        </a:rPr>
                        <a:t>Absmiddle </a:t>
                      </a:r>
                    </a:p>
                    <a:p>
                      <a:pPr marL="0" marR="0" algn="just">
                        <a:lnSpc>
                          <a:spcPct val="150000"/>
                        </a:lnSpc>
                        <a:spcBef>
                          <a:spcPts val="0"/>
                        </a:spcBef>
                        <a:spcAft>
                          <a:spcPts val="0"/>
                        </a:spcAft>
                      </a:pPr>
                      <a:r>
                        <a:rPr lang="en-US" sz="1200">
                          <a:effectLst/>
                        </a:rPr>
                        <a:t> </a:t>
                      </a:r>
                      <a:endParaRPr lang="en-US" sz="1200">
                        <a:effectLst/>
                        <a:latin typeface="Times New Roman"/>
                        <a:ea typeface="Times New Roman"/>
                      </a:endParaRPr>
                    </a:p>
                  </a:txBody>
                  <a:tcPr marL="51431" marR="51431" marT="0" marB="0"/>
                </a:tc>
                <a:tc>
                  <a:txBody>
                    <a:bodyPr/>
                    <a:lstStyle/>
                    <a:p>
                      <a:pPr marL="0" marR="0" algn="just">
                        <a:lnSpc>
                          <a:spcPct val="150000"/>
                        </a:lnSpc>
                        <a:spcBef>
                          <a:spcPts val="0"/>
                        </a:spcBef>
                        <a:spcAft>
                          <a:spcPts val="0"/>
                        </a:spcAft>
                      </a:pPr>
                      <a:r>
                        <a:rPr lang="en-US" sz="1200">
                          <a:effectLst/>
                        </a:rPr>
                        <a:t>Aligns the image with the middle of the current line.</a:t>
                      </a:r>
                      <a:endParaRPr lang="en-US" sz="1200">
                        <a:effectLst/>
                        <a:latin typeface="Times New Roman"/>
                        <a:ea typeface="Times New Roman"/>
                      </a:endParaRPr>
                    </a:p>
                  </a:txBody>
                  <a:tcPr marL="51431" marR="51431" marT="0" marB="0"/>
                </a:tc>
                <a:extLst>
                  <a:ext uri="{0D108BD9-81ED-4DB2-BD59-A6C34878D82A}">
                    <a16:rowId xmlns:a16="http://schemas.microsoft.com/office/drawing/2014/main" val="10007"/>
                  </a:ext>
                </a:extLst>
              </a:tr>
              <a:tr h="529200">
                <a:tc>
                  <a:txBody>
                    <a:bodyPr/>
                    <a:lstStyle/>
                    <a:p>
                      <a:pPr marL="0" marR="0" algn="just">
                        <a:lnSpc>
                          <a:spcPct val="150000"/>
                        </a:lnSpc>
                        <a:spcBef>
                          <a:spcPts val="0"/>
                        </a:spcBef>
                        <a:spcAft>
                          <a:spcPts val="0"/>
                        </a:spcAft>
                      </a:pPr>
                      <a:r>
                        <a:rPr lang="en-US" sz="1200">
                          <a:effectLst/>
                        </a:rPr>
                        <a:t>Baseline </a:t>
                      </a:r>
                    </a:p>
                    <a:p>
                      <a:pPr marL="0" marR="0" algn="just">
                        <a:lnSpc>
                          <a:spcPct val="150000"/>
                        </a:lnSpc>
                        <a:spcBef>
                          <a:spcPts val="0"/>
                        </a:spcBef>
                        <a:spcAft>
                          <a:spcPts val="0"/>
                        </a:spcAft>
                      </a:pPr>
                      <a:r>
                        <a:rPr lang="en-US" sz="1200">
                          <a:effectLst/>
                        </a:rPr>
                        <a:t> </a:t>
                      </a:r>
                      <a:endParaRPr lang="en-US" sz="1200">
                        <a:effectLst/>
                        <a:latin typeface="Times New Roman"/>
                        <a:ea typeface="Times New Roman"/>
                      </a:endParaRPr>
                    </a:p>
                  </a:txBody>
                  <a:tcPr marL="51431" marR="51431" marT="0" marB="0"/>
                </a:tc>
                <a:tc>
                  <a:txBody>
                    <a:bodyPr/>
                    <a:lstStyle/>
                    <a:p>
                      <a:pPr marL="0" marR="0" algn="just">
                        <a:lnSpc>
                          <a:spcPct val="150000"/>
                        </a:lnSpc>
                        <a:spcBef>
                          <a:spcPts val="0"/>
                        </a:spcBef>
                        <a:spcAft>
                          <a:spcPts val="0"/>
                        </a:spcAft>
                      </a:pPr>
                      <a:r>
                        <a:rPr lang="en-US" sz="1200">
                          <a:effectLst/>
                        </a:rPr>
                        <a:t>Aligns the image with the baseline of the current line.</a:t>
                      </a:r>
                      <a:endParaRPr lang="en-US" sz="1200">
                        <a:effectLst/>
                        <a:latin typeface="Times New Roman"/>
                        <a:ea typeface="Times New Roman"/>
                      </a:endParaRPr>
                    </a:p>
                  </a:txBody>
                  <a:tcPr marL="51431" marR="51431" marT="0" marB="0"/>
                </a:tc>
                <a:extLst>
                  <a:ext uri="{0D108BD9-81ED-4DB2-BD59-A6C34878D82A}">
                    <a16:rowId xmlns:a16="http://schemas.microsoft.com/office/drawing/2014/main" val="10008"/>
                  </a:ext>
                </a:extLst>
              </a:tr>
              <a:tr h="529200">
                <a:tc>
                  <a:txBody>
                    <a:bodyPr/>
                    <a:lstStyle/>
                    <a:p>
                      <a:pPr marL="0" marR="0" algn="just">
                        <a:lnSpc>
                          <a:spcPct val="150000"/>
                        </a:lnSpc>
                        <a:spcBef>
                          <a:spcPts val="0"/>
                        </a:spcBef>
                        <a:spcAft>
                          <a:spcPts val="0"/>
                        </a:spcAft>
                      </a:pPr>
                      <a:r>
                        <a:rPr lang="en-US" sz="1200">
                          <a:effectLst/>
                        </a:rPr>
                        <a:t>Bottom </a:t>
                      </a:r>
                    </a:p>
                    <a:p>
                      <a:pPr marL="0" marR="0" algn="just">
                        <a:lnSpc>
                          <a:spcPct val="150000"/>
                        </a:lnSpc>
                        <a:spcBef>
                          <a:spcPts val="0"/>
                        </a:spcBef>
                        <a:spcAft>
                          <a:spcPts val="0"/>
                        </a:spcAft>
                      </a:pPr>
                      <a:r>
                        <a:rPr lang="en-US" sz="1200">
                          <a:effectLst/>
                        </a:rPr>
                        <a:t> </a:t>
                      </a:r>
                      <a:endParaRPr lang="en-US" sz="1200">
                        <a:effectLst/>
                        <a:latin typeface="Times New Roman"/>
                        <a:ea typeface="Times New Roman"/>
                      </a:endParaRPr>
                    </a:p>
                  </a:txBody>
                  <a:tcPr marL="51431" marR="51431" marT="0" marB="0"/>
                </a:tc>
                <a:tc>
                  <a:txBody>
                    <a:bodyPr/>
                    <a:lstStyle/>
                    <a:p>
                      <a:pPr marL="0" marR="0" algn="just">
                        <a:lnSpc>
                          <a:spcPct val="150000"/>
                        </a:lnSpc>
                        <a:spcBef>
                          <a:spcPts val="0"/>
                        </a:spcBef>
                        <a:spcAft>
                          <a:spcPts val="0"/>
                        </a:spcAft>
                      </a:pPr>
                      <a:r>
                        <a:rPr lang="en-US" sz="1200">
                          <a:effectLst/>
                        </a:rPr>
                        <a:t>Aligns the bottom of the image with the surrounding text.</a:t>
                      </a:r>
                      <a:endParaRPr lang="en-US" sz="1200">
                        <a:effectLst/>
                        <a:latin typeface="Times New Roman"/>
                        <a:ea typeface="Times New Roman"/>
                      </a:endParaRPr>
                    </a:p>
                  </a:txBody>
                  <a:tcPr marL="51431" marR="51431" marT="0" marB="0"/>
                </a:tc>
                <a:extLst>
                  <a:ext uri="{0D108BD9-81ED-4DB2-BD59-A6C34878D82A}">
                    <a16:rowId xmlns:a16="http://schemas.microsoft.com/office/drawing/2014/main" val="10009"/>
                  </a:ext>
                </a:extLst>
              </a:tr>
              <a:tr h="529200">
                <a:tc>
                  <a:txBody>
                    <a:bodyPr/>
                    <a:lstStyle/>
                    <a:p>
                      <a:pPr marL="0" marR="0" algn="just">
                        <a:lnSpc>
                          <a:spcPct val="150000"/>
                        </a:lnSpc>
                        <a:spcBef>
                          <a:spcPts val="0"/>
                        </a:spcBef>
                        <a:spcAft>
                          <a:spcPts val="0"/>
                        </a:spcAft>
                      </a:pPr>
                      <a:r>
                        <a:rPr lang="en-US" sz="1200">
                          <a:effectLst/>
                        </a:rPr>
                        <a:t>Absbottom </a:t>
                      </a:r>
                    </a:p>
                    <a:p>
                      <a:pPr marL="0" marR="0" algn="just">
                        <a:lnSpc>
                          <a:spcPct val="150000"/>
                        </a:lnSpc>
                        <a:spcBef>
                          <a:spcPts val="0"/>
                        </a:spcBef>
                        <a:spcAft>
                          <a:spcPts val="0"/>
                        </a:spcAft>
                      </a:pPr>
                      <a:r>
                        <a:rPr lang="en-US" sz="1200">
                          <a:effectLst/>
                        </a:rPr>
                        <a:t> </a:t>
                      </a:r>
                      <a:endParaRPr lang="en-US" sz="1200">
                        <a:effectLst/>
                        <a:latin typeface="Times New Roman"/>
                        <a:ea typeface="Times New Roman"/>
                      </a:endParaRPr>
                    </a:p>
                  </a:txBody>
                  <a:tcPr marL="51431" marR="51431" marT="0" marB="0"/>
                </a:tc>
                <a:tc>
                  <a:txBody>
                    <a:bodyPr/>
                    <a:lstStyle/>
                    <a:p>
                      <a:pPr marL="0" marR="0" algn="just">
                        <a:lnSpc>
                          <a:spcPct val="150000"/>
                        </a:lnSpc>
                        <a:spcBef>
                          <a:spcPts val="0"/>
                        </a:spcBef>
                        <a:spcAft>
                          <a:spcPts val="0"/>
                        </a:spcAft>
                      </a:pPr>
                      <a:r>
                        <a:rPr lang="en-US" sz="1200">
                          <a:effectLst/>
                        </a:rPr>
                        <a:t>Aligns the image with the bottom of the current line.</a:t>
                      </a:r>
                      <a:endParaRPr lang="en-US" sz="1200">
                        <a:effectLst/>
                        <a:latin typeface="Times New Roman"/>
                        <a:ea typeface="Times New Roman"/>
                      </a:endParaRPr>
                    </a:p>
                  </a:txBody>
                  <a:tcPr marL="51431" marR="51431" marT="0" marB="0"/>
                </a:tc>
                <a:extLst>
                  <a:ext uri="{0D108BD9-81ED-4DB2-BD59-A6C34878D82A}">
                    <a16:rowId xmlns:a16="http://schemas.microsoft.com/office/drawing/2014/main" val="10010"/>
                  </a:ext>
                </a:extLst>
              </a:tr>
              <a:tr h="228600">
                <a:tc>
                  <a:txBody>
                    <a:bodyPr/>
                    <a:lstStyle/>
                    <a:p>
                      <a:pPr marL="0" marR="0" algn="just">
                        <a:lnSpc>
                          <a:spcPct val="150000"/>
                        </a:lnSpc>
                        <a:spcBef>
                          <a:spcPts val="0"/>
                        </a:spcBef>
                        <a:spcAft>
                          <a:spcPts val="0"/>
                        </a:spcAft>
                      </a:pPr>
                      <a:r>
                        <a:rPr lang="en-US" sz="1200">
                          <a:effectLst/>
                        </a:rPr>
                        <a:t>Center </a:t>
                      </a:r>
                    </a:p>
                    <a:p>
                      <a:pPr marL="0" marR="0" algn="just">
                        <a:lnSpc>
                          <a:spcPct val="150000"/>
                        </a:lnSpc>
                        <a:spcBef>
                          <a:spcPts val="0"/>
                        </a:spcBef>
                        <a:spcAft>
                          <a:spcPts val="0"/>
                        </a:spcAft>
                      </a:pPr>
                      <a:r>
                        <a:rPr lang="en-US" sz="1200">
                          <a:effectLst/>
                        </a:rPr>
                        <a:t> </a:t>
                      </a:r>
                      <a:endParaRPr lang="en-US" sz="1200">
                        <a:effectLst/>
                        <a:latin typeface="Times New Roman"/>
                        <a:ea typeface="Times New Roman"/>
                      </a:endParaRPr>
                    </a:p>
                  </a:txBody>
                  <a:tcPr marL="51431" marR="51431" marT="0" marB="0"/>
                </a:tc>
                <a:tc>
                  <a:txBody>
                    <a:bodyPr/>
                    <a:lstStyle/>
                    <a:p>
                      <a:pPr marL="0" marR="0" algn="just">
                        <a:lnSpc>
                          <a:spcPct val="150000"/>
                        </a:lnSpc>
                        <a:spcBef>
                          <a:spcPts val="0"/>
                        </a:spcBef>
                        <a:spcAft>
                          <a:spcPts val="0"/>
                        </a:spcAft>
                      </a:pPr>
                      <a:r>
                        <a:rPr lang="en-US" sz="1200" dirty="0">
                          <a:effectLst/>
                        </a:rPr>
                        <a:t>Aligns the center of the image with the surrounding text.</a:t>
                      </a:r>
                      <a:endParaRPr lang="en-US" sz="1200" dirty="0">
                        <a:effectLst/>
                        <a:latin typeface="Times New Roman"/>
                        <a:ea typeface="Times New Roman"/>
                      </a:endParaRPr>
                    </a:p>
                  </a:txBody>
                  <a:tcPr marL="51431" marR="51431" marT="0" marB="0"/>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2010693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File Naming</a:t>
            </a:r>
            <a:endParaRPr lang="en-US" dirty="0"/>
          </a:p>
        </p:txBody>
      </p:sp>
      <p:sp>
        <p:nvSpPr>
          <p:cNvPr id="3" name="Content Placeholder 2"/>
          <p:cNvSpPr>
            <a:spLocks noGrp="1"/>
          </p:cNvSpPr>
          <p:nvPr>
            <p:ph idx="1"/>
          </p:nvPr>
        </p:nvSpPr>
        <p:spPr/>
        <p:txBody>
          <a:bodyPr>
            <a:normAutofit fontScale="92500"/>
          </a:bodyPr>
          <a:lstStyle/>
          <a:p>
            <a:pPr algn="just"/>
            <a:r>
              <a:rPr lang="en-US" dirty="0">
                <a:solidFill>
                  <a:srgbClr val="FFC000"/>
                </a:solidFill>
              </a:rPr>
              <a:t>The most common filename extension for files containing HTML is .html. </a:t>
            </a:r>
          </a:p>
          <a:p>
            <a:pPr algn="just"/>
            <a:r>
              <a:rPr lang="en-US" dirty="0">
                <a:solidFill>
                  <a:srgbClr val="00B0F0"/>
                </a:solidFill>
              </a:rPr>
              <a:t>A common abbreviation of this is .</a:t>
            </a:r>
            <a:r>
              <a:rPr lang="en-US" dirty="0" err="1">
                <a:solidFill>
                  <a:srgbClr val="00B0F0"/>
                </a:solidFill>
              </a:rPr>
              <a:t>htm</a:t>
            </a:r>
            <a:r>
              <a:rPr lang="en-US" dirty="0">
                <a:solidFill>
                  <a:srgbClr val="00B0F0"/>
                </a:solidFill>
              </a:rPr>
              <a:t>; it originates from older operating systems and file systems, such as the DOS versions from the 80's and early 90's and FAT, which limit file extensions to three letters.  </a:t>
            </a:r>
          </a:p>
          <a:p>
            <a:pPr algn="just"/>
            <a:r>
              <a:rPr lang="en-US" dirty="0">
                <a:solidFill>
                  <a:srgbClr val="FFC000"/>
                </a:solidFill>
              </a:rPr>
              <a:t>Both forms are widely supported by browsers.</a:t>
            </a:r>
          </a:p>
          <a:p>
            <a:endParaRPr lang="en-US" dirty="0">
              <a:solidFill>
                <a:srgbClr val="FFC000"/>
              </a:solidFill>
            </a:endParaRPr>
          </a:p>
        </p:txBody>
      </p:sp>
    </p:spTree>
    <p:extLst>
      <p:ext uri="{BB962C8B-B14F-4D97-AF65-F5344CB8AC3E}">
        <p14:creationId xmlns:p14="http://schemas.microsoft.com/office/powerpoint/2010/main" val="26206530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File Naming</a:t>
            </a:r>
            <a:endParaRPr lang="en-US" dirty="0"/>
          </a:p>
        </p:txBody>
      </p:sp>
      <p:sp>
        <p:nvSpPr>
          <p:cNvPr id="3" name="Content Placeholder 2"/>
          <p:cNvSpPr>
            <a:spLocks noGrp="1"/>
          </p:cNvSpPr>
          <p:nvPr>
            <p:ph idx="1"/>
          </p:nvPr>
        </p:nvSpPr>
        <p:spPr/>
        <p:txBody>
          <a:bodyPr>
            <a:normAutofit lnSpcReduction="10000"/>
          </a:bodyPr>
          <a:lstStyle/>
          <a:p>
            <a:pPr algn="just"/>
            <a:r>
              <a:rPr lang="en-US" dirty="0">
                <a:solidFill>
                  <a:srgbClr val="FFC000"/>
                </a:solidFill>
              </a:rPr>
              <a:t>A good webmaster should never leave a space between image file (or any file) because certain web server don’t support this kind of file structure. </a:t>
            </a:r>
          </a:p>
          <a:p>
            <a:pPr algn="just"/>
            <a:r>
              <a:rPr lang="en-US" dirty="0">
                <a:solidFill>
                  <a:srgbClr val="00B0F0"/>
                </a:solidFill>
              </a:rPr>
              <a:t>For consistency, always put your images in “IMAGES” folder. </a:t>
            </a:r>
          </a:p>
          <a:p>
            <a:pPr algn="just"/>
            <a:r>
              <a:rPr lang="en-US" dirty="0">
                <a:solidFill>
                  <a:srgbClr val="FFC000"/>
                </a:solidFill>
              </a:rPr>
              <a:t>Putting the graphic in the same folder with the html file will just mess up the folder</a:t>
            </a:r>
          </a:p>
        </p:txBody>
      </p:sp>
    </p:spTree>
    <p:extLst>
      <p:ext uri="{BB962C8B-B14F-4D97-AF65-F5344CB8AC3E}">
        <p14:creationId xmlns:p14="http://schemas.microsoft.com/office/powerpoint/2010/main" val="1369694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Linking Thumbnails to Images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solidFill>
                  <a:srgbClr val="FFC000"/>
                </a:solidFill>
              </a:rPr>
              <a:t>The first step in creating a thumbnail image link is to create the thumbnail image. </a:t>
            </a:r>
          </a:p>
          <a:p>
            <a:pPr algn="just"/>
            <a:r>
              <a:rPr lang="en-US" dirty="0">
                <a:solidFill>
                  <a:srgbClr val="00B0F0"/>
                </a:solidFill>
              </a:rPr>
              <a:t>You can create the appearance of a thumbnail image by just adjusting the width and height parameters on the image link but that totally defeats the purpose in having the thumbnail image because the entire large image file needs to be downloaded in order to display the thumbnail</a:t>
            </a:r>
          </a:p>
        </p:txBody>
      </p:sp>
    </p:spTree>
    <p:extLst>
      <p:ext uri="{BB962C8B-B14F-4D97-AF65-F5344CB8AC3E}">
        <p14:creationId xmlns:p14="http://schemas.microsoft.com/office/powerpoint/2010/main" val="2747824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Linking Thumbnails to Images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solidFill>
                  <a:srgbClr val="FFC000"/>
                </a:solidFill>
              </a:rPr>
              <a:t>You need a separate smaller image to use for the thumbnail and you can create this either using a graphics program on your own computer or alternatively, using an online thumbnail creation facility. </a:t>
            </a:r>
          </a:p>
          <a:p>
            <a:pPr algn="just"/>
            <a:r>
              <a:rPr lang="en-US" dirty="0">
                <a:solidFill>
                  <a:srgbClr val="00B0F0"/>
                </a:solidFill>
              </a:rPr>
              <a:t>The primary purpose in creating the thumbnail image is to split the download of the image out from the page and give the visitor the choice of whether they want to download it or not.</a:t>
            </a:r>
          </a:p>
          <a:p>
            <a:endParaRPr lang="en-US" dirty="0">
              <a:solidFill>
                <a:srgbClr val="FFC000"/>
              </a:solidFill>
            </a:endParaRPr>
          </a:p>
        </p:txBody>
      </p:sp>
    </p:spTree>
    <p:extLst>
      <p:ext uri="{BB962C8B-B14F-4D97-AF65-F5344CB8AC3E}">
        <p14:creationId xmlns:p14="http://schemas.microsoft.com/office/powerpoint/2010/main" val="2540658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Image Formats and Compressions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89965749"/>
              </p:ext>
            </p:extLst>
          </p:nvPr>
        </p:nvGraphicFramePr>
        <p:xfrm>
          <a:off x="533400" y="1524000"/>
          <a:ext cx="7235995" cy="5235112"/>
        </p:xfrm>
        <a:graphic>
          <a:graphicData uri="http://schemas.openxmlformats.org/drawingml/2006/table">
            <a:tbl>
              <a:tblPr firstRow="1" firstCol="1" bandRow="1">
                <a:tableStyleId>{8799B23B-EC83-4686-B30A-512413B5E67A}</a:tableStyleId>
              </a:tblPr>
              <a:tblGrid>
                <a:gridCol w="3428598">
                  <a:extLst>
                    <a:ext uri="{9D8B030D-6E8A-4147-A177-3AD203B41FA5}">
                      <a16:colId xmlns:a16="http://schemas.microsoft.com/office/drawing/2014/main" val="20000"/>
                    </a:ext>
                  </a:extLst>
                </a:gridCol>
                <a:gridCol w="3807397">
                  <a:extLst>
                    <a:ext uri="{9D8B030D-6E8A-4147-A177-3AD203B41FA5}">
                      <a16:colId xmlns:a16="http://schemas.microsoft.com/office/drawing/2014/main" val="20001"/>
                    </a:ext>
                  </a:extLst>
                </a:gridCol>
              </a:tblGrid>
              <a:tr h="697316">
                <a:tc>
                  <a:txBody>
                    <a:bodyPr/>
                    <a:lstStyle/>
                    <a:p>
                      <a:pPr marL="0" marR="0" algn="ctr">
                        <a:lnSpc>
                          <a:spcPct val="150000"/>
                        </a:lnSpc>
                        <a:spcBef>
                          <a:spcPts val="0"/>
                        </a:spcBef>
                        <a:spcAft>
                          <a:spcPts val="0"/>
                        </a:spcAft>
                      </a:pPr>
                      <a:r>
                        <a:rPr lang="en-US" sz="2400" dirty="0">
                          <a:effectLst/>
                        </a:rPr>
                        <a:t>GIF</a:t>
                      </a:r>
                      <a:endParaRPr lang="en-US" sz="2400" dirty="0">
                        <a:effectLst/>
                        <a:latin typeface="Times New Roman"/>
                        <a:ea typeface="Times New Roman"/>
                      </a:endParaRPr>
                    </a:p>
                  </a:txBody>
                  <a:tcPr marL="68580" marR="68580" marT="0" marB="0"/>
                </a:tc>
                <a:tc>
                  <a:txBody>
                    <a:bodyPr/>
                    <a:lstStyle/>
                    <a:p>
                      <a:pPr marL="0" marR="0" algn="ctr">
                        <a:lnSpc>
                          <a:spcPct val="150000"/>
                        </a:lnSpc>
                        <a:spcBef>
                          <a:spcPts val="0"/>
                        </a:spcBef>
                        <a:spcAft>
                          <a:spcPts val="0"/>
                        </a:spcAft>
                      </a:pPr>
                      <a:r>
                        <a:rPr lang="en-US" sz="2400" dirty="0">
                          <a:effectLst/>
                        </a:rPr>
                        <a:t>JPG</a:t>
                      </a:r>
                      <a:endParaRPr lang="en-US" sz="2400" dirty="0">
                        <a:effectLst/>
                        <a:latin typeface="Times New Roman"/>
                        <a:ea typeface="Times New Roman"/>
                      </a:endParaRPr>
                    </a:p>
                  </a:txBody>
                  <a:tcPr marL="68580" marR="68580" marT="0" marB="0"/>
                </a:tc>
                <a:extLst>
                  <a:ext uri="{0D108BD9-81ED-4DB2-BD59-A6C34878D82A}">
                    <a16:rowId xmlns:a16="http://schemas.microsoft.com/office/drawing/2014/main" val="10000"/>
                  </a:ext>
                </a:extLst>
              </a:tr>
              <a:tr h="697316">
                <a:tc>
                  <a:txBody>
                    <a:bodyPr/>
                    <a:lstStyle/>
                    <a:p>
                      <a:pPr marL="0" marR="0" algn="just">
                        <a:lnSpc>
                          <a:spcPct val="150000"/>
                        </a:lnSpc>
                        <a:spcBef>
                          <a:spcPts val="0"/>
                        </a:spcBef>
                        <a:spcAft>
                          <a:spcPts val="0"/>
                        </a:spcAft>
                      </a:pPr>
                      <a:r>
                        <a:rPr lang="en-US" sz="2400">
                          <a:effectLst/>
                        </a:rPr>
                        <a:t>256 colors</a:t>
                      </a:r>
                      <a:endParaRPr lang="en-US" sz="2400">
                        <a:effectLst/>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r>
                        <a:rPr lang="en-US" sz="2400" dirty="0">
                          <a:effectLst/>
                        </a:rPr>
                        <a:t>Unlimited colors</a:t>
                      </a:r>
                      <a:endParaRPr lang="en-US" sz="2400" dirty="0">
                        <a:effectLst/>
                        <a:latin typeface="Times New Roman"/>
                        <a:ea typeface="Times New Roman"/>
                      </a:endParaRPr>
                    </a:p>
                  </a:txBody>
                  <a:tcPr marL="68580" marR="68580" marT="0" marB="0"/>
                </a:tc>
                <a:extLst>
                  <a:ext uri="{0D108BD9-81ED-4DB2-BD59-A6C34878D82A}">
                    <a16:rowId xmlns:a16="http://schemas.microsoft.com/office/drawing/2014/main" val="10001"/>
                  </a:ext>
                </a:extLst>
              </a:tr>
              <a:tr h="697316">
                <a:tc>
                  <a:txBody>
                    <a:bodyPr/>
                    <a:lstStyle/>
                    <a:p>
                      <a:pPr marL="0" marR="0" algn="just">
                        <a:lnSpc>
                          <a:spcPct val="150000"/>
                        </a:lnSpc>
                        <a:spcBef>
                          <a:spcPts val="0"/>
                        </a:spcBef>
                        <a:spcAft>
                          <a:spcPts val="0"/>
                        </a:spcAft>
                      </a:pPr>
                      <a:r>
                        <a:rPr lang="en-US" sz="2400">
                          <a:effectLst/>
                        </a:rPr>
                        <a:t>Can handle transparent area</a:t>
                      </a:r>
                      <a:endParaRPr lang="en-US" sz="2400">
                        <a:effectLst/>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r>
                        <a:rPr lang="en-US" sz="2400" dirty="0">
                          <a:effectLst/>
                        </a:rPr>
                        <a:t>Can’t handle transparent area</a:t>
                      </a:r>
                      <a:endParaRPr lang="en-US" sz="2400" dirty="0">
                        <a:effectLst/>
                        <a:latin typeface="Times New Roman"/>
                        <a:ea typeface="Times New Roman"/>
                      </a:endParaRPr>
                    </a:p>
                  </a:txBody>
                  <a:tcPr marL="68580" marR="68580" marT="0" marB="0"/>
                </a:tc>
                <a:extLst>
                  <a:ext uri="{0D108BD9-81ED-4DB2-BD59-A6C34878D82A}">
                    <a16:rowId xmlns:a16="http://schemas.microsoft.com/office/drawing/2014/main" val="10002"/>
                  </a:ext>
                </a:extLst>
              </a:tr>
              <a:tr h="1477935">
                <a:tc>
                  <a:txBody>
                    <a:bodyPr/>
                    <a:lstStyle/>
                    <a:p>
                      <a:pPr marL="0" marR="0" algn="just">
                        <a:lnSpc>
                          <a:spcPct val="150000"/>
                        </a:lnSpc>
                        <a:spcBef>
                          <a:spcPts val="0"/>
                        </a:spcBef>
                        <a:spcAft>
                          <a:spcPts val="0"/>
                        </a:spcAft>
                      </a:pPr>
                      <a:r>
                        <a:rPr lang="en-US" sz="2400">
                          <a:effectLst/>
                        </a:rPr>
                        <a:t>Not good at compressing photograph</a:t>
                      </a:r>
                      <a:endParaRPr lang="en-US" sz="2400">
                        <a:effectLst/>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r>
                        <a:rPr lang="en-US" sz="2400" dirty="0">
                          <a:effectLst/>
                        </a:rPr>
                        <a:t>Excellent for compressing photograph and complex images</a:t>
                      </a:r>
                      <a:endParaRPr lang="en-US" sz="2400" dirty="0">
                        <a:effectLst/>
                        <a:latin typeface="Times New Roman"/>
                        <a:ea typeface="Times New Roman"/>
                      </a:endParaRPr>
                    </a:p>
                  </a:txBody>
                  <a:tcPr marL="68580" marR="68580" marT="0" marB="0"/>
                </a:tc>
                <a:extLst>
                  <a:ext uri="{0D108BD9-81ED-4DB2-BD59-A6C34878D82A}">
                    <a16:rowId xmlns:a16="http://schemas.microsoft.com/office/drawing/2014/main" val="10003"/>
                  </a:ext>
                </a:extLst>
              </a:tr>
              <a:tr h="697316">
                <a:tc>
                  <a:txBody>
                    <a:bodyPr/>
                    <a:lstStyle/>
                    <a:p>
                      <a:pPr marL="0" marR="0" algn="just">
                        <a:lnSpc>
                          <a:spcPct val="150000"/>
                        </a:lnSpc>
                        <a:spcBef>
                          <a:spcPts val="0"/>
                        </a:spcBef>
                        <a:spcAft>
                          <a:spcPts val="0"/>
                        </a:spcAft>
                      </a:pPr>
                      <a:r>
                        <a:rPr lang="en-US" sz="2400">
                          <a:effectLst/>
                        </a:rPr>
                        <a:t>Suitable for banner, button and clipart</a:t>
                      </a:r>
                      <a:endParaRPr lang="en-US" sz="2400">
                        <a:effectLst/>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r>
                        <a:rPr lang="en-US" sz="2400" dirty="0">
                          <a:effectLst/>
                        </a:rPr>
                        <a:t>Suitable for photograph</a:t>
                      </a:r>
                      <a:endParaRPr lang="en-US" sz="2400" dirty="0">
                        <a:effectLst/>
                        <a:latin typeface="Times New Roman"/>
                        <a:ea typeface="Times New Roman"/>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425228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3382" t="32118" r="9228" b="20235"/>
          <a:stretch/>
        </p:blipFill>
        <p:spPr bwMode="auto">
          <a:xfrm>
            <a:off x="152400" y="1371601"/>
            <a:ext cx="7391399" cy="326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63713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Adding Horizontal Rules</a:t>
            </a:r>
            <a:endParaRPr lang="en-US" dirty="0"/>
          </a:p>
        </p:txBody>
      </p:sp>
      <p:sp>
        <p:nvSpPr>
          <p:cNvPr id="3" name="Content Placeholder 2"/>
          <p:cNvSpPr>
            <a:spLocks noGrp="1"/>
          </p:cNvSpPr>
          <p:nvPr>
            <p:ph idx="1"/>
          </p:nvPr>
        </p:nvSpPr>
        <p:spPr>
          <a:xfrm>
            <a:off x="457200" y="1600200"/>
            <a:ext cx="7086600" cy="5029200"/>
          </a:xfrm>
        </p:spPr>
        <p:txBody>
          <a:bodyPr>
            <a:normAutofit fontScale="85000" lnSpcReduction="20000"/>
          </a:bodyPr>
          <a:lstStyle/>
          <a:p>
            <a:pPr algn="just"/>
            <a:r>
              <a:rPr lang="en-US" dirty="0">
                <a:solidFill>
                  <a:srgbClr val="FFC000"/>
                </a:solidFill>
              </a:rPr>
              <a:t>One of the most important aspects of web communication is making content clear and intuitively organized for users. </a:t>
            </a:r>
          </a:p>
          <a:p>
            <a:pPr algn="just"/>
            <a:r>
              <a:rPr lang="en-US" dirty="0">
                <a:solidFill>
                  <a:srgbClr val="00B0F0"/>
                </a:solidFill>
              </a:rPr>
              <a:t>A web page that consists of huge blocks of text without breaks and formatting will likely lose readers far before achieving the goals of the site. </a:t>
            </a:r>
          </a:p>
          <a:p>
            <a:pPr algn="just"/>
            <a:r>
              <a:rPr lang="en-US" dirty="0">
                <a:solidFill>
                  <a:srgbClr val="FFC000"/>
                </a:solidFill>
              </a:rPr>
              <a:t>There are many ways to achieve a well-structured site, including the use of horizontal rules. </a:t>
            </a:r>
          </a:p>
          <a:p>
            <a:pPr algn="just"/>
            <a:r>
              <a:rPr lang="en-US" dirty="0">
                <a:solidFill>
                  <a:srgbClr val="00B0F0"/>
                </a:solidFill>
              </a:rPr>
              <a:t>A horizontal rule is a line stretching horizontally across a web page that shows a reader the end or beginning of a section.</a:t>
            </a:r>
          </a:p>
          <a:p>
            <a:endParaRPr lang="en-US" dirty="0">
              <a:solidFill>
                <a:srgbClr val="FFC000"/>
              </a:solidFill>
            </a:endParaRPr>
          </a:p>
        </p:txBody>
      </p:sp>
    </p:spTree>
    <p:extLst>
      <p:ext uri="{BB962C8B-B14F-4D97-AF65-F5344CB8AC3E}">
        <p14:creationId xmlns:p14="http://schemas.microsoft.com/office/powerpoint/2010/main" val="23175180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059" t="35294" r="11985" b="42470"/>
          <a:stretch/>
        </p:blipFill>
        <p:spPr bwMode="auto">
          <a:xfrm>
            <a:off x="304800" y="2438400"/>
            <a:ext cx="7162800" cy="1509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99312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Making Images Float</a:t>
            </a:r>
            <a:endParaRPr lang="en-US" dirty="0"/>
          </a:p>
        </p:txBody>
      </p:sp>
      <p:sp>
        <p:nvSpPr>
          <p:cNvPr id="3" name="Content Placeholder 2"/>
          <p:cNvSpPr>
            <a:spLocks noGrp="1"/>
          </p:cNvSpPr>
          <p:nvPr>
            <p:ph idx="1"/>
          </p:nvPr>
        </p:nvSpPr>
        <p:spPr/>
        <p:txBody>
          <a:bodyPr/>
          <a:lstStyle/>
          <a:p>
            <a:pPr algn="just"/>
            <a:r>
              <a:rPr lang="en-US" dirty="0">
                <a:solidFill>
                  <a:srgbClr val="FFC000"/>
                </a:solidFill>
              </a:rPr>
              <a:t>In HTML, the align attribute is used to align images to the left or right side of a page, allowing text to wrap around the image. </a:t>
            </a:r>
          </a:p>
          <a:p>
            <a:pPr algn="just"/>
            <a:r>
              <a:rPr lang="en-US" dirty="0">
                <a:solidFill>
                  <a:srgbClr val="00B0F0"/>
                </a:solidFill>
              </a:rPr>
              <a:t>However, the align attribute has been deprecated and can no longer be used if you want an XHTML-compliant site.</a:t>
            </a:r>
          </a:p>
        </p:txBody>
      </p:sp>
    </p:spTree>
    <p:extLst>
      <p:ext uri="{BB962C8B-B14F-4D97-AF65-F5344CB8AC3E}">
        <p14:creationId xmlns:p14="http://schemas.microsoft.com/office/powerpoint/2010/main" val="2174792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Making Images Float</a:t>
            </a:r>
            <a:endParaRPr lang="en-US" dirty="0"/>
          </a:p>
        </p:txBody>
      </p:sp>
      <p:sp>
        <p:nvSpPr>
          <p:cNvPr id="3" name="Content Placeholder 2"/>
          <p:cNvSpPr>
            <a:spLocks noGrp="1"/>
          </p:cNvSpPr>
          <p:nvPr>
            <p:ph idx="1"/>
          </p:nvPr>
        </p:nvSpPr>
        <p:spPr>
          <a:xfrm>
            <a:off x="457200" y="1600201"/>
            <a:ext cx="7086600" cy="3733800"/>
          </a:xfrm>
        </p:spPr>
        <p:txBody>
          <a:bodyPr>
            <a:normAutofit lnSpcReduction="10000"/>
          </a:bodyPr>
          <a:lstStyle/>
          <a:p>
            <a:pPr algn="just"/>
            <a:r>
              <a:rPr lang="en-US" dirty="0">
                <a:solidFill>
                  <a:srgbClr val="FFC000"/>
                </a:solidFill>
              </a:rPr>
              <a:t>Expression Web, which creates XHTML-compliant code, will allow you to align images to the left or right of a page, but will use an inline style to create code that "floats" the image to the left or right instead. </a:t>
            </a:r>
          </a:p>
          <a:p>
            <a:pPr algn="just"/>
            <a:r>
              <a:rPr lang="en-US" dirty="0">
                <a:solidFill>
                  <a:srgbClr val="00B0F0"/>
                </a:solidFill>
              </a:rPr>
              <a:t>You can see the difference in the HTML code below:</a:t>
            </a:r>
          </a:p>
          <a:p>
            <a:endParaRPr lang="en-US" dirty="0">
              <a:solidFill>
                <a:srgbClr val="FFC000"/>
              </a:solidFill>
            </a:endParaRPr>
          </a:p>
        </p:txBody>
      </p:sp>
      <p:pic>
        <p:nvPicPr>
          <p:cNvPr id="1638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1838" t="40059" r="11213" b="42118"/>
          <a:stretch/>
        </p:blipFill>
        <p:spPr bwMode="auto">
          <a:xfrm>
            <a:off x="304800" y="5334000"/>
            <a:ext cx="7315200" cy="1217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6136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Stopping Elements from Wrapping</a:t>
            </a:r>
            <a:endParaRPr lang="en-US" dirty="0"/>
          </a:p>
        </p:txBody>
      </p:sp>
      <p:sp>
        <p:nvSpPr>
          <p:cNvPr id="3" name="Content Placeholder 2"/>
          <p:cNvSpPr>
            <a:spLocks noGrp="1"/>
          </p:cNvSpPr>
          <p:nvPr>
            <p:ph idx="1"/>
          </p:nvPr>
        </p:nvSpPr>
        <p:spPr/>
        <p:txBody>
          <a:bodyPr/>
          <a:lstStyle/>
          <a:p>
            <a:pPr algn="just"/>
            <a:r>
              <a:rPr lang="en-US" dirty="0">
                <a:solidFill>
                  <a:srgbClr val="FFC000"/>
                </a:solidFill>
              </a:rPr>
              <a:t>A floated image affects all the elements that follow it, unless you insert a special line break. </a:t>
            </a:r>
          </a:p>
          <a:p>
            <a:pPr algn="just"/>
            <a:r>
              <a:rPr lang="en-US" dirty="0">
                <a:solidFill>
                  <a:srgbClr val="00B0F0"/>
                </a:solidFill>
              </a:rPr>
              <a:t>The clear attribute added to the regular </a:t>
            </a:r>
            <a:r>
              <a:rPr lang="en-US" dirty="0" err="1">
                <a:solidFill>
                  <a:srgbClr val="00B0F0"/>
                </a:solidFill>
              </a:rPr>
              <a:t>br</a:t>
            </a:r>
            <a:r>
              <a:rPr lang="en-US" dirty="0">
                <a:solidFill>
                  <a:srgbClr val="00B0F0"/>
                </a:solidFill>
              </a:rPr>
              <a:t> tag indicates that the text should not begin until the specified margin is clear (that is, at the end of the image or images).</a:t>
            </a:r>
          </a:p>
          <a:p>
            <a:endParaRPr lang="en-US" dirty="0">
              <a:solidFill>
                <a:srgbClr val="FFC000"/>
              </a:solidFill>
            </a:endParaRPr>
          </a:p>
        </p:txBody>
      </p:sp>
    </p:spTree>
    <p:extLst>
      <p:ext uri="{BB962C8B-B14F-4D97-AF65-F5344CB8AC3E}">
        <p14:creationId xmlns:p14="http://schemas.microsoft.com/office/powerpoint/2010/main" val="11576925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721" t="40765" r="10772" b="21823"/>
          <a:stretch/>
        </p:blipFill>
        <p:spPr bwMode="auto">
          <a:xfrm>
            <a:off x="232955" y="1676400"/>
            <a:ext cx="7315200" cy="2571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1854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Image Formats and Compressions</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solidFill>
                  <a:srgbClr val="FFC000"/>
                </a:solidFill>
              </a:rPr>
              <a:t>Image compression is minimizing the size in bytes of a graphics file without degrading the quality of the image to an unacceptable level. </a:t>
            </a:r>
          </a:p>
          <a:p>
            <a:pPr algn="just"/>
            <a:r>
              <a:rPr lang="en-US" dirty="0">
                <a:solidFill>
                  <a:srgbClr val="00B0F0"/>
                </a:solidFill>
              </a:rPr>
              <a:t>The reduction in file size allows more images to be stored in a given amount of disk or memory space. </a:t>
            </a:r>
          </a:p>
          <a:p>
            <a:pPr algn="just"/>
            <a:r>
              <a:rPr lang="en-US" dirty="0">
                <a:solidFill>
                  <a:srgbClr val="FFC000"/>
                </a:solidFill>
              </a:rPr>
              <a:t>It also reduces the time required for images to be sent over the Internet or downloaded from Web pages. </a:t>
            </a:r>
          </a:p>
          <a:p>
            <a:pPr algn="just"/>
            <a:r>
              <a:rPr lang="en-US" dirty="0">
                <a:solidFill>
                  <a:srgbClr val="00B0F0"/>
                </a:solidFill>
              </a:rPr>
              <a:t>There are several different ways in which image files can be compressed</a:t>
            </a:r>
          </a:p>
        </p:txBody>
      </p:sp>
    </p:spTree>
    <p:extLst>
      <p:ext uri="{BB962C8B-B14F-4D97-AF65-F5344CB8AC3E}">
        <p14:creationId xmlns:p14="http://schemas.microsoft.com/office/powerpoint/2010/main" val="3424719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Image Formats and Compressions</a:t>
            </a:r>
            <a:endParaRPr lang="en-US" dirty="0"/>
          </a:p>
        </p:txBody>
      </p:sp>
      <p:sp>
        <p:nvSpPr>
          <p:cNvPr id="3" name="Content Placeholder 2"/>
          <p:cNvSpPr>
            <a:spLocks noGrp="1"/>
          </p:cNvSpPr>
          <p:nvPr>
            <p:ph idx="1"/>
          </p:nvPr>
        </p:nvSpPr>
        <p:spPr/>
        <p:txBody>
          <a:bodyPr>
            <a:normAutofit lnSpcReduction="10000"/>
          </a:bodyPr>
          <a:lstStyle/>
          <a:p>
            <a:pPr algn="just"/>
            <a:r>
              <a:rPr lang="en-US" dirty="0">
                <a:solidFill>
                  <a:srgbClr val="FFC000"/>
                </a:solidFill>
              </a:rPr>
              <a:t>For Internet use, the two most common compressed graphic image formats are the JPEG format and the GIF format. </a:t>
            </a:r>
          </a:p>
          <a:p>
            <a:pPr algn="just"/>
            <a:r>
              <a:rPr lang="en-US" dirty="0">
                <a:solidFill>
                  <a:srgbClr val="00B0F0"/>
                </a:solidFill>
              </a:rPr>
              <a:t>The JPEG method is more often used for photographs, while the GIF method is commonly used for line art and other images in which geometric shapes are relatively simple.</a:t>
            </a:r>
          </a:p>
          <a:p>
            <a:endParaRPr lang="en-US" dirty="0">
              <a:solidFill>
                <a:srgbClr val="FFC000"/>
              </a:solidFill>
            </a:endParaRPr>
          </a:p>
        </p:txBody>
      </p:sp>
    </p:spTree>
    <p:extLst>
      <p:ext uri="{BB962C8B-B14F-4D97-AF65-F5344CB8AC3E}">
        <p14:creationId xmlns:p14="http://schemas.microsoft.com/office/powerpoint/2010/main" val="4255322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Image Formats and Compressions</a:t>
            </a:r>
            <a:endParaRPr lang="en-US" dirty="0"/>
          </a:p>
        </p:txBody>
      </p:sp>
      <p:sp>
        <p:nvSpPr>
          <p:cNvPr id="3" name="Content Placeholder 2"/>
          <p:cNvSpPr>
            <a:spLocks noGrp="1"/>
          </p:cNvSpPr>
          <p:nvPr>
            <p:ph idx="1"/>
          </p:nvPr>
        </p:nvSpPr>
        <p:spPr/>
        <p:txBody>
          <a:bodyPr/>
          <a:lstStyle/>
          <a:p>
            <a:pPr algn="just"/>
            <a:r>
              <a:rPr lang="en-US" dirty="0">
                <a:solidFill>
                  <a:srgbClr val="FFC000"/>
                </a:solidFill>
              </a:rPr>
              <a:t>GIF is a graphics format commonly used for Web page line art images. </a:t>
            </a:r>
          </a:p>
          <a:p>
            <a:pPr algn="just"/>
            <a:r>
              <a:rPr lang="en-US" dirty="0">
                <a:solidFill>
                  <a:srgbClr val="00B0F0"/>
                </a:solidFill>
              </a:rPr>
              <a:t>Its supports 256 colors though can use a smaller color palette as needed. </a:t>
            </a:r>
          </a:p>
          <a:p>
            <a:pPr algn="just"/>
            <a:r>
              <a:rPr lang="en-US" dirty="0">
                <a:solidFill>
                  <a:srgbClr val="FFC000"/>
                </a:solidFill>
              </a:rPr>
              <a:t>Gif can be transparent, interlaced and uses lossless file compression. </a:t>
            </a:r>
          </a:p>
          <a:p>
            <a:pPr algn="just"/>
            <a:r>
              <a:rPr lang="en-US" dirty="0">
                <a:solidFill>
                  <a:srgbClr val="00B0F0"/>
                </a:solidFill>
              </a:rPr>
              <a:t>Several GIF images can be combined to form animated GIFs</a:t>
            </a:r>
          </a:p>
          <a:p>
            <a:endParaRPr lang="en-US" dirty="0">
              <a:solidFill>
                <a:srgbClr val="FFC000"/>
              </a:solidFill>
            </a:endParaRPr>
          </a:p>
        </p:txBody>
      </p:sp>
    </p:spTree>
    <p:extLst>
      <p:ext uri="{BB962C8B-B14F-4D97-AF65-F5344CB8AC3E}">
        <p14:creationId xmlns:p14="http://schemas.microsoft.com/office/powerpoint/2010/main" val="748998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1" descr="Fig10-05"/>
          <p:cNvPicPr>
            <a:picLocks noChangeAspect="1" noChangeArrowheads="1"/>
          </p:cNvPicPr>
          <p:nvPr/>
        </p:nvPicPr>
        <p:blipFill>
          <a:blip r:embed="rId2">
            <a:extLst>
              <a:ext uri="{28A0092B-C50C-407E-A947-70E740481C1C}">
                <a14:useLocalDpi xmlns:a14="http://schemas.microsoft.com/office/drawing/2010/main" val="0"/>
              </a:ext>
            </a:extLst>
          </a:blip>
          <a:srcRect b="13341"/>
          <a:stretch>
            <a:fillRect/>
          </a:stretch>
        </p:blipFill>
        <p:spPr bwMode="auto">
          <a:xfrm>
            <a:off x="152400" y="228600"/>
            <a:ext cx="7403482"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8249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Image Formats and Compressions</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solidFill>
                  <a:srgbClr val="FFC000"/>
                </a:solidFill>
              </a:rPr>
              <a:t>PNG format meanwhile designed specifically for use with Web page images. </a:t>
            </a:r>
          </a:p>
          <a:p>
            <a:pPr algn="just"/>
            <a:r>
              <a:rPr lang="en-US" dirty="0">
                <a:solidFill>
                  <a:srgbClr val="00B0F0"/>
                </a:solidFill>
              </a:rPr>
              <a:t>Its support lossless compression, and with more efficiency than GIF, can use color palette or true color and cannot be animated. </a:t>
            </a:r>
          </a:p>
          <a:p>
            <a:pPr algn="just"/>
            <a:r>
              <a:rPr lang="en-US" dirty="0">
                <a:solidFill>
                  <a:srgbClr val="FFC000"/>
                </a:solidFill>
              </a:rPr>
              <a:t>JPEG format supports true color and is commonly used for photographs inserted in Web pages. </a:t>
            </a:r>
          </a:p>
          <a:p>
            <a:pPr algn="just"/>
            <a:r>
              <a:rPr lang="en-US" dirty="0">
                <a:solidFill>
                  <a:srgbClr val="00B0F0"/>
                </a:solidFill>
              </a:rPr>
              <a:t>It can be progressive, uses </a:t>
            </a:r>
            <a:r>
              <a:rPr lang="en-US" dirty="0" err="1">
                <a:solidFill>
                  <a:srgbClr val="00B0F0"/>
                </a:solidFill>
              </a:rPr>
              <a:t>lossy</a:t>
            </a:r>
            <a:r>
              <a:rPr lang="en-US" dirty="0">
                <a:solidFill>
                  <a:srgbClr val="00B0F0"/>
                </a:solidFill>
              </a:rPr>
              <a:t> file compression and the amount of compression is specified when the file is saved</a:t>
            </a:r>
          </a:p>
          <a:p>
            <a:endParaRPr lang="en-US" dirty="0">
              <a:solidFill>
                <a:srgbClr val="FFC000"/>
              </a:solidFill>
            </a:endParaRPr>
          </a:p>
        </p:txBody>
      </p:sp>
    </p:spTree>
    <p:extLst>
      <p:ext uri="{BB962C8B-B14F-4D97-AF65-F5344CB8AC3E}">
        <p14:creationId xmlns:p14="http://schemas.microsoft.com/office/powerpoint/2010/main" val="883652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396</TotalTime>
  <Words>2140</Words>
  <Application>Microsoft Office PowerPoint</Application>
  <PresentationFormat>On-screen Show (4:3)</PresentationFormat>
  <Paragraphs>176</Paragraphs>
  <Slides>46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 Unicode MS</vt:lpstr>
      <vt:lpstr>Arial</vt:lpstr>
      <vt:lpstr>Arial Rounded MT Bold</vt:lpstr>
      <vt:lpstr>Calibri</vt:lpstr>
      <vt:lpstr>Courier New</vt:lpstr>
      <vt:lpstr>Times New Roman</vt:lpstr>
      <vt:lpstr>Office Theme</vt:lpstr>
      <vt:lpstr>topicFour </vt:lpstr>
      <vt:lpstr>Learning Objectives</vt:lpstr>
      <vt:lpstr>Introduction</vt:lpstr>
      <vt:lpstr>Image Formats and Compressions</vt:lpstr>
      <vt:lpstr>Image Formats and Compressions</vt:lpstr>
      <vt:lpstr>Image Formats and Compressions</vt:lpstr>
      <vt:lpstr>Image Formats and Compressions</vt:lpstr>
      <vt:lpstr>PowerPoint Presentation</vt:lpstr>
      <vt:lpstr>Image Formats and Compressions</vt:lpstr>
      <vt:lpstr>Lossy and Lossless Compression</vt:lpstr>
      <vt:lpstr>Lossy and Lossless Compression</vt:lpstr>
      <vt:lpstr>Lossy and Lossless Compression</vt:lpstr>
      <vt:lpstr>PowerPoint Presentation</vt:lpstr>
      <vt:lpstr>Inserting Images on Page</vt:lpstr>
      <vt:lpstr>PowerPoint Presentation</vt:lpstr>
      <vt:lpstr>Inserting Images on Page</vt:lpstr>
      <vt:lpstr>Specifying Images for Speedier Viewing</vt:lpstr>
      <vt:lpstr>Specifying Images for Speedier Viewing</vt:lpstr>
      <vt:lpstr>Specifying Images for Speedier Viewing</vt:lpstr>
      <vt:lpstr>Specifying Images for Speedier Viewing</vt:lpstr>
      <vt:lpstr>PowerPoint Presentation</vt:lpstr>
      <vt:lpstr>Adding Border Around Images</vt:lpstr>
      <vt:lpstr>Adding Border Around Images</vt:lpstr>
      <vt:lpstr>Adding Border Around Images</vt:lpstr>
      <vt:lpstr>PowerPoint Presentation</vt:lpstr>
      <vt:lpstr>PowerPoint Presentation</vt:lpstr>
      <vt:lpstr>Offering Alternative Text</vt:lpstr>
      <vt:lpstr>PowerPoint Presentation</vt:lpstr>
      <vt:lpstr>PowerPoint Presentation</vt:lpstr>
      <vt:lpstr>Adding Spaces Around An Image</vt:lpstr>
      <vt:lpstr>PowerPoint Presentation</vt:lpstr>
      <vt:lpstr>PowerPoint Presentation</vt:lpstr>
      <vt:lpstr>PowerPoint Presentation</vt:lpstr>
      <vt:lpstr>Aligning Images</vt:lpstr>
      <vt:lpstr>PowerPoint Presentation</vt:lpstr>
      <vt:lpstr>File Naming</vt:lpstr>
      <vt:lpstr>File Naming</vt:lpstr>
      <vt:lpstr>Linking Thumbnails to Images</vt:lpstr>
      <vt:lpstr>Linking Thumbnails to Images</vt:lpstr>
      <vt:lpstr>PowerPoint Presentation</vt:lpstr>
      <vt:lpstr>Adding Horizontal Rules</vt:lpstr>
      <vt:lpstr>PowerPoint Presentation</vt:lpstr>
      <vt:lpstr>Making Images Float</vt:lpstr>
      <vt:lpstr>Making Images Float</vt:lpstr>
      <vt:lpstr>Stopping Elements from Wrapping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IMD208</dc:title>
  <dc:creator>javaScript</dc:creator>
  <cp:lastModifiedBy>Mohamad Rahimi Mohamad Rosman</cp:lastModifiedBy>
  <cp:revision>73</cp:revision>
  <dcterms:created xsi:type="dcterms:W3CDTF">2011-05-29T03:11:47Z</dcterms:created>
  <dcterms:modified xsi:type="dcterms:W3CDTF">2018-08-28T04:01:03Z</dcterms:modified>
</cp:coreProperties>
</file>