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00008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Six</a:t>
            </a:r>
            <a:r>
              <a:rPr lang="en-US" dirty="0"/>
              <a:t> </a:t>
            </a:r>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HTML </a:t>
            </a:r>
            <a:r>
              <a:rPr lang="en-US" dirty="0">
                <a:solidFill>
                  <a:srgbClr val="FFC000"/>
                </a:solidFill>
              </a:rPr>
              <a:t>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8750" t="35156" r="23750" b="39063"/>
          <a:stretch>
            <a:fillRect/>
          </a:stretch>
        </p:blipFill>
        <p:spPr bwMode="auto">
          <a:xfrm>
            <a:off x="228599" y="838200"/>
            <a:ext cx="7195127" cy="3124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Numbered (Ordered) Lists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&lt;</a:t>
            </a:r>
            <a:r>
              <a:rPr lang="en-US" dirty="0" err="1"/>
              <a:t>ol</a:t>
            </a:r>
            <a:r>
              <a:rPr lang="en-US" dirty="0"/>
              <a:t>&gt; tag starts an ordered list. The &lt;</a:t>
            </a:r>
            <a:r>
              <a:rPr lang="en-US" dirty="0" err="1"/>
              <a:t>ol</a:t>
            </a:r>
            <a:r>
              <a:rPr lang="en-US" dirty="0"/>
              <a:t>&gt; tag is a two-sided tag, which means that it also requires a closing tag &lt;/</a:t>
            </a:r>
            <a:r>
              <a:rPr lang="en-US" dirty="0" err="1"/>
              <a:t>ol</a:t>
            </a:r>
            <a:r>
              <a:rPr lang="en-US" dirty="0"/>
              <a:t>&gt;. </a:t>
            </a:r>
          </a:p>
          <a:p>
            <a:pPr algn="just"/>
            <a:r>
              <a:rPr lang="en-US" dirty="0"/>
              <a:t>The &lt;/</a:t>
            </a:r>
            <a:r>
              <a:rPr lang="en-US" dirty="0" err="1"/>
              <a:t>ol</a:t>
            </a:r>
            <a:r>
              <a:rPr lang="en-US" dirty="0"/>
              <a:t>&gt; tag instructs the browser that the ordered list has ended. </a:t>
            </a:r>
          </a:p>
          <a:p>
            <a:pPr algn="just"/>
            <a:r>
              <a:rPr lang="en-US" dirty="0"/>
              <a:t>The &lt;</a:t>
            </a:r>
            <a:r>
              <a:rPr lang="en-US" dirty="0" err="1"/>
              <a:t>li</a:t>
            </a:r>
            <a:r>
              <a:rPr lang="en-US" dirty="0"/>
              <a:t>&gt; tag is used to list each item in the list. </a:t>
            </a:r>
          </a:p>
          <a:p>
            <a:pPr algn="just"/>
            <a:r>
              <a:rPr lang="en-US" dirty="0"/>
              <a:t>The &lt;</a:t>
            </a:r>
            <a:r>
              <a:rPr lang="en-US" dirty="0" err="1"/>
              <a:t>li</a:t>
            </a:r>
            <a:r>
              <a:rPr lang="en-US" dirty="0"/>
              <a:t>&gt; tag is also a two-sided tag. </a:t>
            </a:r>
          </a:p>
          <a:p>
            <a:pPr algn="just"/>
            <a:r>
              <a:rPr lang="en-US" dirty="0"/>
              <a:t>Thus each item that needs to be placed in a list, should be placed inside the &lt;</a:t>
            </a:r>
            <a:r>
              <a:rPr lang="en-US" dirty="0" err="1"/>
              <a:t>li</a:t>
            </a:r>
            <a:r>
              <a:rPr lang="en-US" dirty="0"/>
              <a:t>&gt; and &lt;/</a:t>
            </a:r>
            <a:r>
              <a:rPr lang="en-US" dirty="0" err="1"/>
              <a:t>li</a:t>
            </a:r>
            <a:r>
              <a:rPr lang="en-US" dirty="0"/>
              <a:t>&gt; tag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8125" t="17969" r="23125" b="43750"/>
          <a:stretch>
            <a:fillRect/>
          </a:stretch>
        </p:blipFill>
        <p:spPr bwMode="auto">
          <a:xfrm>
            <a:off x="152400" y="228600"/>
            <a:ext cx="7399176" cy="4648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Change numbering style for an ordered list</a:t>
            </a:r>
            <a:endParaRPr lang="en-US" dirty="0"/>
          </a:p>
        </p:txBody>
      </p:sp>
      <p:sp>
        <p:nvSpPr>
          <p:cNvPr id="3" name="Content Placeholder 2"/>
          <p:cNvSpPr>
            <a:spLocks noGrp="1"/>
          </p:cNvSpPr>
          <p:nvPr>
            <p:ph idx="1"/>
          </p:nvPr>
        </p:nvSpPr>
        <p:spPr/>
        <p:txBody>
          <a:bodyPr/>
          <a:lstStyle/>
          <a:p>
            <a:pPr algn="just"/>
            <a:r>
              <a:rPr lang="en-US" dirty="0"/>
              <a:t>The &lt;</a:t>
            </a:r>
            <a:r>
              <a:rPr lang="en-US" dirty="0" err="1"/>
              <a:t>ol</a:t>
            </a:r>
            <a:r>
              <a:rPr lang="en-US" dirty="0"/>
              <a:t>&gt; tag includes the type attribute that can be used to change numbering style for an ordered list. </a:t>
            </a:r>
          </a:p>
          <a:p>
            <a:pPr algn="just"/>
            <a:r>
              <a:rPr lang="en-US" dirty="0"/>
              <a:t>This attribute can be set to one of the following choices: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28750" t="23438" r="23125" b="21094"/>
          <a:stretch>
            <a:fillRect/>
          </a:stretch>
        </p:blipFill>
        <p:spPr bwMode="auto">
          <a:xfrm>
            <a:off x="76200" y="76200"/>
            <a:ext cx="7239000" cy="667492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Changing the list value for an ordered list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With the start attribute you can set the value of the first element in the list. </a:t>
            </a:r>
          </a:p>
          <a:p>
            <a:pPr algn="just"/>
            <a:r>
              <a:rPr lang="en-US" dirty="0"/>
              <a:t>For example, if you wanted to start your list with the number 5, set the start attribute to 5 and the type attribute to 1, if necessary. </a:t>
            </a:r>
          </a:p>
          <a:p>
            <a:pPr algn="just"/>
            <a:r>
              <a:rPr lang="en-US" dirty="0"/>
              <a:t>You can also use the start attribute to change the list value of the first element for alphabetical or Roman numerical values. </a:t>
            </a:r>
          </a:p>
          <a:p>
            <a:pPr algn="just"/>
            <a:r>
              <a:rPr lang="en-US" dirty="0"/>
              <a:t>If, for example, you wanted to start your ordered list with the letter C, set the type attribute to A and the start attribute to 3.</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28750" t="32031" r="21875" b="12500"/>
          <a:stretch>
            <a:fillRect/>
          </a:stretch>
        </p:blipFill>
        <p:spPr bwMode="auto">
          <a:xfrm>
            <a:off x="76200" y="76200"/>
            <a:ext cx="7391400" cy="664290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Markers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If you want your own unique markers you can easily use your own image. </a:t>
            </a:r>
          </a:p>
          <a:p>
            <a:pPr algn="just"/>
            <a:r>
              <a:rPr lang="en-US" dirty="0"/>
              <a:t>You should know that in order for the image to be visible, the image must be uploaded to the Internet (or within your folder), either to your own domain, to your blog or to one of the free picture hosting sites. </a:t>
            </a:r>
          </a:p>
          <a:p>
            <a:pPr algn="just"/>
            <a:r>
              <a:rPr lang="en-US" dirty="0"/>
              <a:t>Markers are approximately 15 x 15 pixels in size by default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Markers</a:t>
            </a:r>
            <a:endParaRPr lang="en-US" dirty="0"/>
          </a:p>
        </p:txBody>
      </p:sp>
      <p:sp>
        <p:nvSpPr>
          <p:cNvPr id="3" name="Content Placeholder 2"/>
          <p:cNvSpPr>
            <a:spLocks noGrp="1"/>
          </p:cNvSpPr>
          <p:nvPr>
            <p:ph idx="1"/>
          </p:nvPr>
        </p:nvSpPr>
        <p:spPr>
          <a:xfrm>
            <a:off x="457200" y="1600201"/>
            <a:ext cx="7086600" cy="3733800"/>
          </a:xfrm>
        </p:spPr>
        <p:txBody>
          <a:bodyPr>
            <a:normAutofit fontScale="92500" lnSpcReduction="20000"/>
          </a:bodyPr>
          <a:lstStyle/>
          <a:p>
            <a:pPr algn="just"/>
            <a:r>
              <a:rPr lang="en-US" dirty="0"/>
              <a:t>If your marker image is larger than the ‘</a:t>
            </a:r>
            <a:r>
              <a:rPr lang="en-US" i="1" dirty="0"/>
              <a:t>default size’</a:t>
            </a:r>
            <a:r>
              <a:rPr lang="en-US" dirty="0"/>
              <a:t>, some browsers will overlap them. </a:t>
            </a:r>
          </a:p>
          <a:p>
            <a:pPr algn="just"/>
            <a:r>
              <a:rPr lang="en-US" dirty="0"/>
              <a:t>In the code, there should be no spaces between </a:t>
            </a:r>
            <a:r>
              <a:rPr lang="en-US" dirty="0" err="1"/>
              <a:t>url</a:t>
            </a:r>
            <a:r>
              <a:rPr lang="en-US" dirty="0"/>
              <a:t> and the opening ( ). </a:t>
            </a:r>
          </a:p>
          <a:p>
            <a:pPr algn="just"/>
            <a:r>
              <a:rPr lang="en-US" dirty="0"/>
              <a:t>You should use either relative or absolute URLs for the marker location. </a:t>
            </a:r>
          </a:p>
          <a:p>
            <a:pPr algn="just"/>
            <a:r>
              <a:rPr lang="en-US" dirty="0"/>
              <a:t>To use custom marker, you must add a </a:t>
            </a:r>
            <a:r>
              <a:rPr lang="en-US" b="1" i="1" dirty="0"/>
              <a:t>style</a:t>
            </a:r>
            <a:r>
              <a:rPr lang="en-US" dirty="0"/>
              <a:t> attribute to the &lt;</a:t>
            </a:r>
            <a:r>
              <a:rPr lang="en-US" dirty="0" err="1"/>
              <a:t>li</a:t>
            </a:r>
            <a:r>
              <a:rPr lang="en-US" dirty="0"/>
              <a:t>&gt; tag:</a:t>
            </a:r>
          </a:p>
          <a:p>
            <a:endParaRPr lang="en-US" dirty="0"/>
          </a:p>
        </p:txBody>
      </p:sp>
      <p:pic>
        <p:nvPicPr>
          <p:cNvPr id="8194" name="Picture 2"/>
          <p:cNvPicPr>
            <a:picLocks noChangeAspect="1" noChangeArrowheads="1"/>
          </p:cNvPicPr>
          <p:nvPr/>
        </p:nvPicPr>
        <p:blipFill>
          <a:blip r:embed="rId2"/>
          <a:srcRect l="28750" t="39063" r="23125" b="50000"/>
          <a:stretch>
            <a:fillRect/>
          </a:stretch>
        </p:blipFill>
        <p:spPr bwMode="auto">
          <a:xfrm>
            <a:off x="838200" y="5257800"/>
            <a:ext cx="6705600" cy="1219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Markers</a:t>
            </a:r>
            <a:endParaRPr lang="en-US" dirty="0"/>
          </a:p>
        </p:txBody>
      </p:sp>
      <p:sp>
        <p:nvSpPr>
          <p:cNvPr id="3" name="Content Placeholder 2"/>
          <p:cNvSpPr>
            <a:spLocks noGrp="1"/>
          </p:cNvSpPr>
          <p:nvPr>
            <p:ph idx="1"/>
          </p:nvPr>
        </p:nvSpPr>
        <p:spPr/>
        <p:txBody>
          <a:bodyPr/>
          <a:lstStyle/>
          <a:p>
            <a:pPr algn="just"/>
            <a:r>
              <a:rPr lang="en-US" dirty="0"/>
              <a:t>You can use custom markers for the whole list or for only special lines of the list. </a:t>
            </a:r>
          </a:p>
          <a:p>
            <a:pPr algn="just"/>
            <a:r>
              <a:rPr lang="en-US" dirty="0"/>
              <a:t>You can also remove custom markers by using this code in the style sheet: </a:t>
            </a:r>
          </a:p>
          <a:p>
            <a:endParaRPr lang="en-US" dirty="0"/>
          </a:p>
        </p:txBody>
      </p:sp>
      <p:pic>
        <p:nvPicPr>
          <p:cNvPr id="9218" name="Picture 2"/>
          <p:cNvPicPr>
            <a:picLocks noChangeAspect="1" noChangeArrowheads="1"/>
          </p:cNvPicPr>
          <p:nvPr/>
        </p:nvPicPr>
        <p:blipFill>
          <a:blip r:embed="rId2"/>
          <a:srcRect l="28125" t="44531" r="23750" b="49219"/>
          <a:stretch>
            <a:fillRect/>
          </a:stretch>
        </p:blipFill>
        <p:spPr bwMode="auto">
          <a:xfrm>
            <a:off x="914399" y="4343400"/>
            <a:ext cx="6600825" cy="685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normAutofit/>
          </a:bodyPr>
          <a:lstStyle/>
          <a:p>
            <a:r>
              <a:rPr lang="en-US" dirty="0">
                <a:solidFill>
                  <a:srgbClr val="FFC000"/>
                </a:solidFill>
              </a:rPr>
              <a:t>At the end of this chapter the students should be able to:</a:t>
            </a:r>
          </a:p>
          <a:p>
            <a:pPr lvl="1"/>
            <a:r>
              <a:rPr lang="en-US" dirty="0"/>
              <a:t>Specify different types of lists in web page.</a:t>
            </a:r>
          </a:p>
          <a:p>
            <a:pPr lvl="1"/>
            <a:r>
              <a:rPr lang="en-US" dirty="0"/>
              <a:t>Using different types of lists appropriately</a:t>
            </a:r>
          </a:p>
          <a:p>
            <a:pPr lvl="1"/>
            <a:r>
              <a:rPr lang="en-US" dirty="0"/>
              <a:t>Customized different types of list in the web page.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2074" t="2744" r="70566" b="67835"/>
          <a:stretch>
            <a:fillRect/>
          </a:stretch>
        </p:blipFill>
        <p:spPr bwMode="auto">
          <a:xfrm>
            <a:off x="381000" y="685800"/>
            <a:ext cx="7046622" cy="5077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Control Where Markers Hang</a:t>
            </a:r>
          </a:p>
        </p:txBody>
      </p:sp>
      <p:sp>
        <p:nvSpPr>
          <p:cNvPr id="3" name="Content Placeholder 2"/>
          <p:cNvSpPr>
            <a:spLocks noGrp="1"/>
          </p:cNvSpPr>
          <p:nvPr>
            <p:ph idx="1"/>
          </p:nvPr>
        </p:nvSpPr>
        <p:spPr/>
        <p:txBody>
          <a:bodyPr>
            <a:normAutofit fontScale="92500" lnSpcReduction="10000"/>
          </a:bodyPr>
          <a:lstStyle/>
          <a:p>
            <a:pPr algn="just"/>
            <a:r>
              <a:rPr lang="en-US" dirty="0"/>
              <a:t>By default all lists are indented from the left margin. </a:t>
            </a:r>
          </a:p>
          <a:p>
            <a:pPr algn="just"/>
            <a:r>
              <a:rPr lang="en-US" dirty="0"/>
              <a:t>However, you can have your markers either begin halfway to the right of the starting point or flush with the rest of the text. </a:t>
            </a:r>
          </a:p>
          <a:p>
            <a:pPr algn="just"/>
            <a:r>
              <a:rPr lang="en-US" dirty="0"/>
              <a:t>This last </a:t>
            </a:r>
            <a:r>
              <a:rPr lang="en-US" i="1" dirty="0"/>
              <a:t>‘hang’</a:t>
            </a:r>
            <a:r>
              <a:rPr lang="en-US" dirty="0"/>
              <a:t> is referred to as </a:t>
            </a:r>
            <a:r>
              <a:rPr lang="en-US" i="1" dirty="0"/>
              <a:t>‘inside’</a:t>
            </a:r>
            <a:r>
              <a:rPr lang="en-US" dirty="0"/>
              <a:t>. To control where your markers hang, you will need to include this bit of code for the desired list or list item:</a:t>
            </a:r>
          </a:p>
          <a:p>
            <a:endParaRPr lang="en-US" dirty="0"/>
          </a:p>
        </p:txBody>
      </p:sp>
      <p:pic>
        <p:nvPicPr>
          <p:cNvPr id="10242" name="Picture 2"/>
          <p:cNvPicPr>
            <a:picLocks noChangeAspect="1" noChangeArrowheads="1"/>
          </p:cNvPicPr>
          <p:nvPr/>
        </p:nvPicPr>
        <p:blipFill>
          <a:blip r:embed="rId2"/>
          <a:srcRect l="28750" t="58594" r="23125" b="36719"/>
          <a:stretch>
            <a:fillRect/>
          </a:stretch>
        </p:blipFill>
        <p:spPr bwMode="auto">
          <a:xfrm>
            <a:off x="838200" y="5943600"/>
            <a:ext cx="6845300" cy="533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Place</a:t>
            </a:r>
            <a:r>
              <a:rPr lang="en-US" dirty="0"/>
              <a:t> in the above tag denotes the position. </a:t>
            </a:r>
          </a:p>
          <a:p>
            <a:pPr algn="just"/>
            <a:r>
              <a:rPr lang="en-US" dirty="0"/>
              <a:t>If you want the markers to begin halfway to the right of the starting point, you would use </a:t>
            </a:r>
            <a:r>
              <a:rPr lang="en-US" b="1" dirty="0"/>
              <a:t>‘inside</a:t>
            </a:r>
            <a:r>
              <a:rPr lang="en-US" dirty="0"/>
              <a:t>‘ for place. </a:t>
            </a:r>
          </a:p>
          <a:p>
            <a:pPr algn="just"/>
            <a:r>
              <a:rPr lang="en-US" dirty="0"/>
              <a:t>However, if you wanted the markers to display to the left of the list item text you would use ‘</a:t>
            </a:r>
            <a:r>
              <a:rPr lang="en-US" b="1" dirty="0"/>
              <a:t>outside</a:t>
            </a:r>
            <a:r>
              <a:rPr lang="en-US" dirty="0"/>
              <a:t>’ (default).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l="28125" t="28906" r="23125" b="34375"/>
          <a:stretch>
            <a:fillRect/>
          </a:stretch>
        </p:blipFill>
        <p:spPr bwMode="auto">
          <a:xfrm>
            <a:off x="152400" y="457200"/>
            <a:ext cx="7334655" cy="4419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l="12452" t="33537" r="40324" b="23780"/>
          <a:stretch>
            <a:fillRect/>
          </a:stretch>
        </p:blipFill>
        <p:spPr bwMode="auto">
          <a:xfrm>
            <a:off x="304800" y="304800"/>
            <a:ext cx="71628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a:t>
            </a:r>
          </a:p>
        </p:txBody>
      </p:sp>
      <p:sp>
        <p:nvSpPr>
          <p:cNvPr id="3" name="Content Placeholder 2"/>
          <p:cNvSpPr>
            <a:spLocks noGrp="1"/>
          </p:cNvSpPr>
          <p:nvPr>
            <p:ph idx="1"/>
          </p:nvPr>
        </p:nvSpPr>
        <p:spPr>
          <a:xfrm>
            <a:off x="457200" y="1600201"/>
            <a:ext cx="7086600" cy="2590800"/>
          </a:xfrm>
        </p:spPr>
        <p:txBody>
          <a:bodyPr/>
          <a:lstStyle/>
          <a:p>
            <a:pPr algn="just"/>
            <a:r>
              <a:rPr lang="en-US" dirty="0"/>
              <a:t>Definition lists group terms and definitions into a single list require three different elements to complete the list:</a:t>
            </a:r>
          </a:p>
          <a:p>
            <a:endParaRPr lang="en-US" dirty="0"/>
          </a:p>
        </p:txBody>
      </p:sp>
      <p:pic>
        <p:nvPicPr>
          <p:cNvPr id="12290" name="Picture 2"/>
          <p:cNvPicPr>
            <a:picLocks noChangeAspect="1" noChangeArrowheads="1"/>
          </p:cNvPicPr>
          <p:nvPr/>
        </p:nvPicPr>
        <p:blipFill>
          <a:blip r:embed="rId2"/>
          <a:srcRect l="28125" t="50000" r="24375" b="36719"/>
          <a:stretch>
            <a:fillRect/>
          </a:stretch>
        </p:blipFill>
        <p:spPr bwMode="auto">
          <a:xfrm>
            <a:off x="838200" y="3657600"/>
            <a:ext cx="6813176" cy="1524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a:t>
            </a:r>
          </a:p>
        </p:txBody>
      </p:sp>
      <p:sp>
        <p:nvSpPr>
          <p:cNvPr id="3" name="Content Placeholder 2"/>
          <p:cNvSpPr>
            <a:spLocks noGrp="1"/>
          </p:cNvSpPr>
          <p:nvPr>
            <p:ph idx="1"/>
          </p:nvPr>
        </p:nvSpPr>
        <p:spPr/>
        <p:txBody>
          <a:bodyPr>
            <a:normAutofit fontScale="92500" lnSpcReduction="10000"/>
          </a:bodyPr>
          <a:lstStyle/>
          <a:p>
            <a:pPr algn="just"/>
            <a:r>
              <a:rPr lang="en-US" dirty="0"/>
              <a:t>Definition list is used for displaying terms and each followed by a definition list. </a:t>
            </a:r>
          </a:p>
          <a:p>
            <a:pPr algn="just"/>
            <a:r>
              <a:rPr lang="en-US" dirty="0"/>
              <a:t>A definition list starts with the &lt;dl&gt; tag. </a:t>
            </a:r>
          </a:p>
          <a:p>
            <a:pPr algn="just"/>
            <a:r>
              <a:rPr lang="en-US" dirty="0"/>
              <a:t>Each term in the definition list is listed with the &lt;</a:t>
            </a:r>
            <a:r>
              <a:rPr lang="en-US" dirty="0" err="1"/>
              <a:t>dt</a:t>
            </a:r>
            <a:r>
              <a:rPr lang="en-US" dirty="0"/>
              <a:t>&gt; tag. </a:t>
            </a:r>
          </a:p>
          <a:p>
            <a:pPr algn="just"/>
            <a:r>
              <a:rPr lang="en-US" dirty="0"/>
              <a:t>Finally, the definition for the term is listed with the &lt;</a:t>
            </a:r>
            <a:r>
              <a:rPr lang="en-US" dirty="0" err="1"/>
              <a:t>dd</a:t>
            </a:r>
            <a:r>
              <a:rPr lang="en-US" dirty="0"/>
              <a:t>&gt; tag. </a:t>
            </a:r>
          </a:p>
          <a:p>
            <a:pPr algn="just"/>
            <a:r>
              <a:rPr lang="en-US" dirty="0"/>
              <a:t>You can have as many terms (defined by &lt;</a:t>
            </a:r>
            <a:r>
              <a:rPr lang="en-US" dirty="0" err="1"/>
              <a:t>dt</a:t>
            </a:r>
            <a:r>
              <a:rPr lang="en-US" dirty="0"/>
              <a:t>&gt;) in a list as you need.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Each term can have one or more definitions (defined by &lt;</a:t>
            </a:r>
            <a:r>
              <a:rPr lang="en-US" dirty="0" err="1"/>
              <a:t>dd</a:t>
            </a:r>
            <a:r>
              <a:rPr lang="en-US" dirty="0"/>
              <a:t>&gt;). </a:t>
            </a:r>
          </a:p>
          <a:p>
            <a:pPr algn="just"/>
            <a:r>
              <a:rPr lang="en-US" dirty="0"/>
              <a:t>To create a definition list with two items requires elements and content in the following order: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l="28750" t="24219" r="23125" b="27344"/>
          <a:stretch>
            <a:fillRect/>
          </a:stretch>
        </p:blipFill>
        <p:spPr bwMode="auto">
          <a:xfrm>
            <a:off x="86032" y="304800"/>
            <a:ext cx="7381568" cy="5943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l="28125" t="20313" r="23125" b="12500"/>
          <a:stretch>
            <a:fillRect/>
          </a:stretch>
        </p:blipFill>
        <p:spPr bwMode="auto">
          <a:xfrm>
            <a:off x="1066800" y="228600"/>
            <a:ext cx="5943600" cy="655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To create a bulleted list you need to add a &lt;</a:t>
            </a:r>
            <a:r>
              <a:rPr lang="en-US" dirty="0" err="1"/>
              <a:t>ul</a:t>
            </a:r>
            <a:r>
              <a:rPr lang="en-US" dirty="0"/>
              <a:t>&gt; and a &lt;/</a:t>
            </a:r>
            <a:r>
              <a:rPr lang="en-US" dirty="0" err="1"/>
              <a:t>ul</a:t>
            </a:r>
            <a:r>
              <a:rPr lang="en-US" dirty="0"/>
              <a:t>&gt; tag at the beginning and the end of the list. </a:t>
            </a:r>
          </a:p>
          <a:p>
            <a:pPr algn="just"/>
            <a:r>
              <a:rPr lang="en-US" dirty="0"/>
              <a:t>Numbered lists have &lt;</a:t>
            </a:r>
            <a:r>
              <a:rPr lang="en-US" dirty="0" err="1"/>
              <a:t>ol</a:t>
            </a:r>
            <a:r>
              <a:rPr lang="en-US" dirty="0"/>
              <a:t>&gt; tags instead of &lt;</a:t>
            </a:r>
            <a:r>
              <a:rPr lang="en-US" dirty="0" err="1"/>
              <a:t>ul</a:t>
            </a:r>
            <a:r>
              <a:rPr lang="en-US" dirty="0"/>
              <a:t>&gt; tags. </a:t>
            </a:r>
          </a:p>
          <a:p>
            <a:pPr algn="just"/>
            <a:r>
              <a:rPr lang="en-US" dirty="0"/>
              <a:t>To separate single list items we must use &lt;</a:t>
            </a:r>
            <a:r>
              <a:rPr lang="en-US" dirty="0" err="1"/>
              <a:t>li</a:t>
            </a:r>
            <a:r>
              <a:rPr lang="en-US" dirty="0"/>
              <a:t>&gt; and &lt;/</a:t>
            </a:r>
            <a:r>
              <a:rPr lang="en-US" dirty="0" err="1"/>
              <a:t>li</a:t>
            </a:r>
            <a:r>
              <a:rPr lang="en-US" dirty="0"/>
              <a:t>&gt; tags. </a:t>
            </a:r>
          </a:p>
          <a:p>
            <a:pPr algn="just"/>
            <a:r>
              <a:rPr lang="en-US" dirty="0"/>
              <a:t>There are special settings that you can use to customize the lists on your page.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17331" r="30978" b="49887"/>
          <a:stretch>
            <a:fillRect/>
          </a:stretch>
        </p:blipFill>
        <p:spPr bwMode="auto">
          <a:xfrm>
            <a:off x="152400" y="533400"/>
            <a:ext cx="7247088"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list</a:t>
            </a:r>
            <a:endParaRPr lang="en-US" dirty="0"/>
          </a:p>
        </p:txBody>
      </p:sp>
      <p:sp>
        <p:nvSpPr>
          <p:cNvPr id="3" name="Content Placeholder 2"/>
          <p:cNvSpPr>
            <a:spLocks noGrp="1"/>
          </p:cNvSpPr>
          <p:nvPr>
            <p:ph idx="1"/>
          </p:nvPr>
        </p:nvSpPr>
        <p:spPr/>
        <p:txBody>
          <a:bodyPr/>
          <a:lstStyle/>
          <a:p>
            <a:pPr algn="just"/>
            <a:r>
              <a:rPr lang="en-US" dirty="0"/>
              <a:t>Lists can be nested, meaning one list can be placed inside of another. </a:t>
            </a:r>
          </a:p>
          <a:p>
            <a:pPr algn="just"/>
            <a:r>
              <a:rPr lang="en-US" dirty="0"/>
              <a:t>A nested list, for example, can be used to create an outline. </a:t>
            </a:r>
          </a:p>
          <a:p>
            <a:pPr algn="just"/>
            <a:r>
              <a:rPr lang="en-US" dirty="0"/>
              <a:t>The following shows an example of a nested list:</a:t>
            </a:r>
          </a:p>
          <a:p>
            <a:endParaRPr lang="en-US" dirty="0"/>
          </a:p>
        </p:txBody>
      </p:sp>
      <p:pic>
        <p:nvPicPr>
          <p:cNvPr id="15362" name="Picture 2"/>
          <p:cNvPicPr>
            <a:picLocks noChangeAspect="1" noChangeArrowheads="1"/>
          </p:cNvPicPr>
          <p:nvPr/>
        </p:nvPicPr>
        <p:blipFill>
          <a:blip r:embed="rId2"/>
          <a:srcRect l="37500" t="32813" r="26250" b="51562"/>
          <a:stretch>
            <a:fillRect/>
          </a:stretch>
        </p:blipFill>
        <p:spPr bwMode="auto">
          <a:xfrm>
            <a:off x="914400" y="4734910"/>
            <a:ext cx="5715000" cy="197069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l="28750" t="26563" r="23125" b="25000"/>
          <a:stretch>
            <a:fillRect/>
          </a:stretch>
        </p:blipFill>
        <p:spPr bwMode="auto">
          <a:xfrm>
            <a:off x="152400" y="152400"/>
            <a:ext cx="7381568" cy="5943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4375" t="25000" r="23125" b="27344"/>
          <a:stretch>
            <a:fillRect/>
          </a:stretch>
        </p:blipFill>
        <p:spPr bwMode="auto">
          <a:xfrm>
            <a:off x="152400" y="533400"/>
            <a:ext cx="7345180" cy="5334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Bulleted List Formatting output</a:t>
            </a:r>
            <a:endParaRPr lang="en-US" dirty="0"/>
          </a:p>
        </p:txBody>
      </p:sp>
      <p:sp>
        <p:nvSpPr>
          <p:cNvPr id="3" name="Content Placeholder 2"/>
          <p:cNvSpPr>
            <a:spLocks noGrp="1"/>
          </p:cNvSpPr>
          <p:nvPr>
            <p:ph idx="1"/>
          </p:nvPr>
        </p:nvSpPr>
        <p:spPr>
          <a:xfrm>
            <a:off x="457200" y="1600200"/>
            <a:ext cx="7086600" cy="5029200"/>
          </a:xfrm>
        </p:spPr>
        <p:txBody>
          <a:bodyPr/>
          <a:lstStyle/>
          <a:p>
            <a:pPr algn="just"/>
            <a:r>
              <a:rPr lang="en-US" dirty="0"/>
              <a:t>Just as you can change the numbering style for an ordered list, you can change the default bullet style for an unordered list with the type attribute. </a:t>
            </a:r>
          </a:p>
          <a:p>
            <a:pPr algn="just"/>
            <a:r>
              <a:rPr lang="en-US" dirty="0"/>
              <a:t>The three possible values for an unordered list include: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8750" t="41406" r="23125" b="29688"/>
          <a:stretch>
            <a:fillRect/>
          </a:stretch>
        </p:blipFill>
        <p:spPr bwMode="auto">
          <a:xfrm>
            <a:off x="90616" y="838200"/>
            <a:ext cx="7453184" cy="3581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Bulleted List Formatting output</a:t>
            </a:r>
            <a:endParaRPr lang="en-US" dirty="0"/>
          </a:p>
        </p:txBody>
      </p:sp>
      <p:sp>
        <p:nvSpPr>
          <p:cNvPr id="3" name="Content Placeholder 2"/>
          <p:cNvSpPr>
            <a:spLocks noGrp="1"/>
          </p:cNvSpPr>
          <p:nvPr>
            <p:ph idx="1"/>
          </p:nvPr>
        </p:nvSpPr>
        <p:spPr/>
        <p:txBody>
          <a:bodyPr/>
          <a:lstStyle/>
          <a:p>
            <a:pPr algn="just"/>
            <a:r>
              <a:rPr lang="en-US" dirty="0"/>
              <a:t>An </a:t>
            </a:r>
            <a:r>
              <a:rPr lang="en-US" i="1" dirty="0"/>
              <a:t>unordered list</a:t>
            </a:r>
            <a:r>
              <a:rPr lang="en-US" dirty="0"/>
              <a:t> is used when list items do not have any particular order. </a:t>
            </a:r>
          </a:p>
          <a:p>
            <a:pPr algn="just"/>
            <a:r>
              <a:rPr lang="en-US" dirty="0"/>
              <a:t>An unordered list is created with the &lt;</a:t>
            </a:r>
            <a:r>
              <a:rPr lang="en-US" dirty="0" err="1"/>
              <a:t>ul</a:t>
            </a:r>
            <a:r>
              <a:rPr lang="en-US" dirty="0"/>
              <a:t>&gt; tag. &lt;</a:t>
            </a:r>
            <a:r>
              <a:rPr lang="en-US" dirty="0" err="1"/>
              <a:t>ul</a:t>
            </a:r>
            <a:r>
              <a:rPr lang="en-US" dirty="0"/>
              <a:t>&gt; tag also is a two sided tag and closed with &lt;/</a:t>
            </a:r>
            <a:r>
              <a:rPr lang="en-US" dirty="0" err="1"/>
              <a:t>ul</a:t>
            </a:r>
            <a:r>
              <a:rPr lang="en-US" dirty="0"/>
              <a:t>&gt; tag. </a:t>
            </a:r>
          </a:p>
          <a:p>
            <a:pPr algn="just"/>
            <a:r>
              <a:rPr lang="en-US" dirty="0"/>
              <a:t>You can also change the bullet type for individual list items by setting the type attribute with the &lt;</a:t>
            </a:r>
            <a:r>
              <a:rPr lang="en-US" dirty="0" err="1"/>
              <a:t>li</a:t>
            </a:r>
            <a:r>
              <a:rPr lang="en-US" dirty="0"/>
              <a:t>&gt; tag: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8125" t="40625" r="23125" b="32031"/>
          <a:stretch>
            <a:fillRect/>
          </a:stretch>
        </p:blipFill>
        <p:spPr bwMode="auto">
          <a:xfrm>
            <a:off x="152399" y="838200"/>
            <a:ext cx="7302137" cy="3276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Numbered (Ordered) Lists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ordered list is a numbered list. An ordered list can be used whenever a list requires sequence. </a:t>
            </a:r>
          </a:p>
          <a:p>
            <a:pPr algn="just"/>
            <a:r>
              <a:rPr lang="en-US" dirty="0"/>
              <a:t>Let's assume we want to create an ordered list that displays your favorites vacation places, the most favorites is listed first and the next most important is listed second, and so on. </a:t>
            </a:r>
          </a:p>
          <a:p>
            <a:pPr algn="just"/>
            <a:r>
              <a:rPr lang="en-US" dirty="0"/>
              <a:t>To create such list, we would use an ordered list as: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991</Words>
  <Application>Microsoft Office PowerPoint</Application>
  <PresentationFormat>On-screen Show (4:3)</PresentationFormat>
  <Paragraphs>70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Rounded MT Bold</vt:lpstr>
      <vt:lpstr>Calibri</vt:lpstr>
      <vt:lpstr>Office Theme</vt:lpstr>
      <vt:lpstr>topicSix </vt:lpstr>
      <vt:lpstr>Learning Objectives</vt:lpstr>
      <vt:lpstr>Introduction</vt:lpstr>
      <vt:lpstr>PowerPoint Presentation</vt:lpstr>
      <vt:lpstr>Bulleted List Formatting output</vt:lpstr>
      <vt:lpstr>PowerPoint Presentation</vt:lpstr>
      <vt:lpstr>Bulleted List Formatting output</vt:lpstr>
      <vt:lpstr>PowerPoint Presentation</vt:lpstr>
      <vt:lpstr>Numbered (Ordered) Lists</vt:lpstr>
      <vt:lpstr>PowerPoint Presentation</vt:lpstr>
      <vt:lpstr>Numbered (Ordered) Lists</vt:lpstr>
      <vt:lpstr>PowerPoint Presentation</vt:lpstr>
      <vt:lpstr>Change numbering style for an ordered list</vt:lpstr>
      <vt:lpstr>PowerPoint Presentation</vt:lpstr>
      <vt:lpstr>Changing the list value for an ordered list</vt:lpstr>
      <vt:lpstr>PowerPoint Presentation</vt:lpstr>
      <vt:lpstr>Custom Markers</vt:lpstr>
      <vt:lpstr>Custom Markers</vt:lpstr>
      <vt:lpstr>Custom Markers</vt:lpstr>
      <vt:lpstr>PowerPoint Presentation</vt:lpstr>
      <vt:lpstr>How to Control Where Markers Hang</vt:lpstr>
      <vt:lpstr>PowerPoint Presentation</vt:lpstr>
      <vt:lpstr>PowerPoint Presentation</vt:lpstr>
      <vt:lpstr>PowerPoint Presentation</vt:lpstr>
      <vt:lpstr>Definition Lists</vt:lpstr>
      <vt:lpstr>Definition Lists</vt:lpstr>
      <vt:lpstr>PowerPoint Presentation</vt:lpstr>
      <vt:lpstr>PowerPoint Presentation</vt:lpstr>
      <vt:lpstr>PowerPoint Presentation</vt:lpstr>
      <vt:lpstr>PowerPoint Presentation</vt:lpstr>
      <vt:lpstr>Nested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85</cp:revision>
  <dcterms:created xsi:type="dcterms:W3CDTF">2011-05-29T03:11:47Z</dcterms:created>
  <dcterms:modified xsi:type="dcterms:W3CDTF">2018-08-28T04:01:47Z</dcterms:modified>
</cp:coreProperties>
</file>