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00008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6.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3C4AA-33AD-4049-8348-9E779C702684}" type="doc">
      <dgm:prSet loTypeId="urn:microsoft.com/office/officeart/2005/8/layout/vList4" loCatId="list" qsTypeId="urn:microsoft.com/office/officeart/2005/8/quickstyle/simple5" qsCatId="simple" csTypeId="urn:microsoft.com/office/officeart/2005/8/colors/colorful1#1" csCatId="colorful" phldr="1"/>
      <dgm:spPr/>
      <dgm:t>
        <a:bodyPr/>
        <a:lstStyle/>
        <a:p>
          <a:endParaRPr lang="en-US"/>
        </a:p>
      </dgm:t>
    </dgm:pt>
    <dgm:pt modelId="{52EA7B4F-580A-40B7-A1EB-E500C35D4ACD}">
      <dgm:prSet phldrT="[Text]"/>
      <dgm:spPr/>
      <dgm:t>
        <a:bodyPr/>
        <a:lstStyle/>
        <a:p>
          <a:pPr rtl="0"/>
          <a:r>
            <a:rPr lang="en-US" dirty="0"/>
            <a:t>Design your page on a piece of paper with a pen</a:t>
          </a:r>
        </a:p>
      </dgm:t>
    </dgm:pt>
    <dgm:pt modelId="{0FCC1F87-2FDF-4305-92D6-49C30BE66059}" type="parTrans" cxnId="{D8EA968D-FEE8-4388-8393-FE139B72CBF8}">
      <dgm:prSet/>
      <dgm:spPr/>
      <dgm:t>
        <a:bodyPr/>
        <a:lstStyle/>
        <a:p>
          <a:endParaRPr lang="en-US"/>
        </a:p>
      </dgm:t>
    </dgm:pt>
    <dgm:pt modelId="{CA646B22-D7EB-4690-BAA8-ECE96F809280}" type="sibTrans" cxnId="{D8EA968D-FEE8-4388-8393-FE139B72CBF8}">
      <dgm:prSet/>
      <dgm:spPr/>
      <dgm:t>
        <a:bodyPr/>
        <a:lstStyle/>
        <a:p>
          <a:endParaRPr lang="en-US"/>
        </a:p>
      </dgm:t>
    </dgm:pt>
    <dgm:pt modelId="{870A2B20-6C61-43FC-842B-0CE5183E5FB3}">
      <dgm:prSet/>
      <dgm:spPr/>
      <dgm:t>
        <a:bodyPr/>
        <a:lstStyle/>
        <a:p>
          <a:r>
            <a:rPr lang="en-US"/>
            <a:t>Figure out how many rows and columns you will need. Identify any rows or columns that will span more than one space.</a:t>
          </a:r>
        </a:p>
      </dgm:t>
    </dgm:pt>
    <dgm:pt modelId="{98228471-0BB7-4189-9480-ADA0FEC45286}" type="parTrans" cxnId="{7560E490-9073-405B-9FCE-60D9725090B8}">
      <dgm:prSet/>
      <dgm:spPr/>
      <dgm:t>
        <a:bodyPr/>
        <a:lstStyle/>
        <a:p>
          <a:endParaRPr lang="en-US"/>
        </a:p>
      </dgm:t>
    </dgm:pt>
    <dgm:pt modelId="{D803C48E-1008-4850-9915-49C8833382A9}" type="sibTrans" cxnId="{7560E490-9073-405B-9FCE-60D9725090B8}">
      <dgm:prSet/>
      <dgm:spPr/>
      <dgm:t>
        <a:bodyPr/>
        <a:lstStyle/>
        <a:p>
          <a:endParaRPr lang="en-US"/>
        </a:p>
      </dgm:t>
    </dgm:pt>
    <dgm:pt modelId="{68E69DBE-13FB-4DF1-A7FD-9F7D416D16B0}">
      <dgm:prSet/>
      <dgm:spPr/>
      <dgm:t>
        <a:bodyPr/>
        <a:lstStyle/>
        <a:p>
          <a:r>
            <a:rPr lang="en-US"/>
            <a:t>If necessary, you can nest one table inside another. However, you should keep nesting to a minimum as it tends to slow browsers download sometimes causes them to break down altogether.</a:t>
          </a:r>
        </a:p>
      </dgm:t>
    </dgm:pt>
    <dgm:pt modelId="{34EA3E93-E8DE-4296-8BB4-74060B13E02C}" type="parTrans" cxnId="{DCD80205-9F66-408B-A733-A0B8EE178A29}">
      <dgm:prSet/>
      <dgm:spPr/>
      <dgm:t>
        <a:bodyPr/>
        <a:lstStyle/>
        <a:p>
          <a:endParaRPr lang="en-US"/>
        </a:p>
      </dgm:t>
    </dgm:pt>
    <dgm:pt modelId="{803E7B45-58FA-466C-A517-72E35D52B791}" type="sibTrans" cxnId="{DCD80205-9F66-408B-A733-A0B8EE178A29}">
      <dgm:prSet/>
      <dgm:spPr/>
      <dgm:t>
        <a:bodyPr/>
        <a:lstStyle/>
        <a:p>
          <a:endParaRPr lang="en-US"/>
        </a:p>
      </dgm:t>
    </dgm:pt>
    <dgm:pt modelId="{E528291A-8400-4338-B85B-190A2544785B}">
      <dgm:prSet/>
      <dgm:spPr/>
      <dgm:t>
        <a:bodyPr/>
        <a:lstStyle/>
        <a:p>
          <a:r>
            <a:rPr lang="en-US"/>
            <a:t>If you're going to make a static, fixed design, measure how wide your table should be (the standard is around 600 pixels) and then decide how many pixels wide each column should be. For liquid designs, use percentages.</a:t>
          </a:r>
        </a:p>
      </dgm:t>
    </dgm:pt>
    <dgm:pt modelId="{03DD6990-352D-4A42-929E-24ACB3946DA3}" type="parTrans" cxnId="{92D26157-E756-44EF-A699-F24AA338F23A}">
      <dgm:prSet/>
      <dgm:spPr/>
      <dgm:t>
        <a:bodyPr/>
        <a:lstStyle/>
        <a:p>
          <a:endParaRPr lang="en-US"/>
        </a:p>
      </dgm:t>
    </dgm:pt>
    <dgm:pt modelId="{A32CEF19-756F-42C6-878C-C724B05FADEE}" type="sibTrans" cxnId="{92D26157-E756-44EF-A699-F24AA338F23A}">
      <dgm:prSet/>
      <dgm:spPr/>
      <dgm:t>
        <a:bodyPr/>
        <a:lstStyle/>
        <a:p>
          <a:endParaRPr lang="en-US"/>
        </a:p>
      </dgm:t>
    </dgm:pt>
    <dgm:pt modelId="{44700B3B-3642-4EBE-9F4B-0955A3366AE5}">
      <dgm:prSet/>
      <dgm:spPr/>
      <dgm:t>
        <a:bodyPr/>
        <a:lstStyle/>
        <a:p>
          <a:r>
            <a:rPr lang="en-US"/>
            <a:t>Create the skeleton of your page with just the table tags but little or no content.</a:t>
          </a:r>
        </a:p>
      </dgm:t>
    </dgm:pt>
    <dgm:pt modelId="{1C463439-5863-4D41-AC8B-DF7F16BAC361}" type="parTrans" cxnId="{6E125B6B-C306-4407-A0C3-6B746E6BDD41}">
      <dgm:prSet/>
      <dgm:spPr/>
      <dgm:t>
        <a:bodyPr/>
        <a:lstStyle/>
        <a:p>
          <a:endParaRPr lang="en-US"/>
        </a:p>
      </dgm:t>
    </dgm:pt>
    <dgm:pt modelId="{B71C487B-A405-4CE2-9ED5-FDFD0F79D3B2}" type="sibTrans" cxnId="{6E125B6B-C306-4407-A0C3-6B746E6BDD41}">
      <dgm:prSet/>
      <dgm:spPr/>
      <dgm:t>
        <a:bodyPr/>
        <a:lstStyle/>
        <a:p>
          <a:endParaRPr lang="en-US"/>
        </a:p>
      </dgm:t>
    </dgm:pt>
    <dgm:pt modelId="{310585DA-59A9-4972-9C3E-422544D9126D}">
      <dgm:prSet/>
      <dgm:spPr/>
      <dgm:t>
        <a:bodyPr/>
        <a:lstStyle/>
        <a:p>
          <a:r>
            <a:rPr lang="en-US"/>
            <a:t>Finally, create or insert the content.</a:t>
          </a:r>
        </a:p>
      </dgm:t>
    </dgm:pt>
    <dgm:pt modelId="{CD482E68-4191-44FF-B550-D106785271D8}" type="parTrans" cxnId="{940998E1-49DF-44C8-8714-3C9A17CDB942}">
      <dgm:prSet/>
      <dgm:spPr/>
      <dgm:t>
        <a:bodyPr/>
        <a:lstStyle/>
        <a:p>
          <a:endParaRPr lang="en-US"/>
        </a:p>
      </dgm:t>
    </dgm:pt>
    <dgm:pt modelId="{87073B01-3848-4840-AC4E-17FFAB985C04}" type="sibTrans" cxnId="{940998E1-49DF-44C8-8714-3C9A17CDB942}">
      <dgm:prSet/>
      <dgm:spPr/>
      <dgm:t>
        <a:bodyPr/>
        <a:lstStyle/>
        <a:p>
          <a:endParaRPr lang="en-US"/>
        </a:p>
      </dgm:t>
    </dgm:pt>
    <dgm:pt modelId="{FEA25914-EE6D-4082-AE75-C0C856BEBBF7}" type="pres">
      <dgm:prSet presAssocID="{45E3C4AA-33AD-4049-8348-9E779C702684}" presName="linear" presStyleCnt="0">
        <dgm:presLayoutVars>
          <dgm:dir/>
          <dgm:resizeHandles val="exact"/>
        </dgm:presLayoutVars>
      </dgm:prSet>
      <dgm:spPr/>
    </dgm:pt>
    <dgm:pt modelId="{7523C23D-2009-418F-8D1F-D9C0581CCE2F}" type="pres">
      <dgm:prSet presAssocID="{52EA7B4F-580A-40B7-A1EB-E500C35D4ACD}" presName="comp" presStyleCnt="0"/>
      <dgm:spPr/>
    </dgm:pt>
    <dgm:pt modelId="{1538DCA6-14B9-4EE2-80E6-E33A3BC044A0}" type="pres">
      <dgm:prSet presAssocID="{52EA7B4F-580A-40B7-A1EB-E500C35D4ACD}" presName="box" presStyleLbl="node1" presStyleIdx="0" presStyleCnt="6"/>
      <dgm:spPr/>
    </dgm:pt>
    <dgm:pt modelId="{E1384253-2CD3-4EA2-B979-6FF6E70F9216}" type="pres">
      <dgm:prSet presAssocID="{52EA7B4F-580A-40B7-A1EB-E500C35D4ACD}" presName="img" presStyleLbl="fgImgPlace1" presStyleIdx="0" presStyleCnt="6"/>
      <dgm:spPr>
        <a:blipFill rotWithShape="0">
          <a:blip xmlns:r="http://schemas.openxmlformats.org/officeDocument/2006/relationships" r:embed="rId1"/>
          <a:stretch>
            <a:fillRect/>
          </a:stretch>
        </a:blipFill>
      </dgm:spPr>
    </dgm:pt>
    <dgm:pt modelId="{32662E7D-4621-4B19-A9DB-804F0A4A24AC}" type="pres">
      <dgm:prSet presAssocID="{52EA7B4F-580A-40B7-A1EB-E500C35D4ACD}" presName="text" presStyleLbl="node1" presStyleIdx="0" presStyleCnt="6">
        <dgm:presLayoutVars>
          <dgm:bulletEnabled val="1"/>
        </dgm:presLayoutVars>
      </dgm:prSet>
      <dgm:spPr/>
    </dgm:pt>
    <dgm:pt modelId="{631AA03A-C24D-477E-86BA-0FA6690A7843}" type="pres">
      <dgm:prSet presAssocID="{CA646B22-D7EB-4690-BAA8-ECE96F809280}" presName="spacer" presStyleCnt="0"/>
      <dgm:spPr/>
    </dgm:pt>
    <dgm:pt modelId="{BDEBA86F-B7AF-4702-8ACD-D615B7EF4D68}" type="pres">
      <dgm:prSet presAssocID="{870A2B20-6C61-43FC-842B-0CE5183E5FB3}" presName="comp" presStyleCnt="0"/>
      <dgm:spPr/>
    </dgm:pt>
    <dgm:pt modelId="{682038AD-B734-4195-82D9-6C3977CEC5C1}" type="pres">
      <dgm:prSet presAssocID="{870A2B20-6C61-43FC-842B-0CE5183E5FB3}" presName="box" presStyleLbl="node1" presStyleIdx="1" presStyleCnt="6"/>
      <dgm:spPr/>
    </dgm:pt>
    <dgm:pt modelId="{C46F4E97-9BC2-439E-8385-457DF7AF219A}" type="pres">
      <dgm:prSet presAssocID="{870A2B20-6C61-43FC-842B-0CE5183E5FB3}" presName="img" presStyleLbl="fgImgPlace1" presStyleIdx="1" presStyleCnt="6"/>
      <dgm:spPr>
        <a:blipFill rotWithShape="0">
          <a:blip xmlns:r="http://schemas.openxmlformats.org/officeDocument/2006/relationships" r:embed="rId1"/>
          <a:stretch>
            <a:fillRect/>
          </a:stretch>
        </a:blipFill>
      </dgm:spPr>
    </dgm:pt>
    <dgm:pt modelId="{21C523AA-E610-4C03-A595-02C4282E662C}" type="pres">
      <dgm:prSet presAssocID="{870A2B20-6C61-43FC-842B-0CE5183E5FB3}" presName="text" presStyleLbl="node1" presStyleIdx="1" presStyleCnt="6">
        <dgm:presLayoutVars>
          <dgm:bulletEnabled val="1"/>
        </dgm:presLayoutVars>
      </dgm:prSet>
      <dgm:spPr/>
    </dgm:pt>
    <dgm:pt modelId="{B8A22D18-2FF7-451B-A68D-19C4F43E33EE}" type="pres">
      <dgm:prSet presAssocID="{D803C48E-1008-4850-9915-49C8833382A9}" presName="spacer" presStyleCnt="0"/>
      <dgm:spPr/>
    </dgm:pt>
    <dgm:pt modelId="{196C2B58-6A3A-4182-82E0-66C69B03B07A}" type="pres">
      <dgm:prSet presAssocID="{68E69DBE-13FB-4DF1-A7FD-9F7D416D16B0}" presName="comp" presStyleCnt="0"/>
      <dgm:spPr/>
    </dgm:pt>
    <dgm:pt modelId="{D76231BA-F722-4EB4-A93D-9998824A2C0E}" type="pres">
      <dgm:prSet presAssocID="{68E69DBE-13FB-4DF1-A7FD-9F7D416D16B0}" presName="box" presStyleLbl="node1" presStyleIdx="2" presStyleCnt="6"/>
      <dgm:spPr/>
    </dgm:pt>
    <dgm:pt modelId="{68AA0F48-379F-46BE-B3CB-A014CF50E726}" type="pres">
      <dgm:prSet presAssocID="{68E69DBE-13FB-4DF1-A7FD-9F7D416D16B0}" presName="img" presStyleLbl="fgImgPlace1" presStyleIdx="2" presStyleCnt="6"/>
      <dgm:spPr>
        <a:blipFill rotWithShape="0">
          <a:blip xmlns:r="http://schemas.openxmlformats.org/officeDocument/2006/relationships" r:embed="rId1"/>
          <a:stretch>
            <a:fillRect/>
          </a:stretch>
        </a:blipFill>
      </dgm:spPr>
    </dgm:pt>
    <dgm:pt modelId="{F456FB34-3A57-4FC8-8B77-4DB6055D0070}" type="pres">
      <dgm:prSet presAssocID="{68E69DBE-13FB-4DF1-A7FD-9F7D416D16B0}" presName="text" presStyleLbl="node1" presStyleIdx="2" presStyleCnt="6">
        <dgm:presLayoutVars>
          <dgm:bulletEnabled val="1"/>
        </dgm:presLayoutVars>
      </dgm:prSet>
      <dgm:spPr/>
    </dgm:pt>
    <dgm:pt modelId="{1F0AF268-D820-4E29-9B13-0DDB5D6C3554}" type="pres">
      <dgm:prSet presAssocID="{803E7B45-58FA-466C-A517-72E35D52B791}" presName="spacer" presStyleCnt="0"/>
      <dgm:spPr/>
    </dgm:pt>
    <dgm:pt modelId="{1CE524A7-321B-49A1-8FE5-BE72137050C9}" type="pres">
      <dgm:prSet presAssocID="{E528291A-8400-4338-B85B-190A2544785B}" presName="comp" presStyleCnt="0"/>
      <dgm:spPr/>
    </dgm:pt>
    <dgm:pt modelId="{E080CB62-D09B-419E-B636-68750EE520B4}" type="pres">
      <dgm:prSet presAssocID="{E528291A-8400-4338-B85B-190A2544785B}" presName="box" presStyleLbl="node1" presStyleIdx="3" presStyleCnt="6"/>
      <dgm:spPr/>
    </dgm:pt>
    <dgm:pt modelId="{DDCBBE60-7DCF-4AFC-95BA-2F612B884FEE}" type="pres">
      <dgm:prSet presAssocID="{E528291A-8400-4338-B85B-190A2544785B}" presName="img" presStyleLbl="fgImgPlace1" presStyleIdx="3" presStyleCnt="6"/>
      <dgm:spPr>
        <a:blipFill rotWithShape="0">
          <a:blip xmlns:r="http://schemas.openxmlformats.org/officeDocument/2006/relationships" r:embed="rId1"/>
          <a:stretch>
            <a:fillRect/>
          </a:stretch>
        </a:blipFill>
      </dgm:spPr>
    </dgm:pt>
    <dgm:pt modelId="{93186DC9-F5F6-4932-BC1F-76F6E15CCC27}" type="pres">
      <dgm:prSet presAssocID="{E528291A-8400-4338-B85B-190A2544785B}" presName="text" presStyleLbl="node1" presStyleIdx="3" presStyleCnt="6">
        <dgm:presLayoutVars>
          <dgm:bulletEnabled val="1"/>
        </dgm:presLayoutVars>
      </dgm:prSet>
      <dgm:spPr/>
    </dgm:pt>
    <dgm:pt modelId="{89071EE6-0663-4AF6-B254-21F94065DB2B}" type="pres">
      <dgm:prSet presAssocID="{A32CEF19-756F-42C6-878C-C724B05FADEE}" presName="spacer" presStyleCnt="0"/>
      <dgm:spPr/>
    </dgm:pt>
    <dgm:pt modelId="{41AF0334-BBA0-4231-8063-DD78321803E7}" type="pres">
      <dgm:prSet presAssocID="{44700B3B-3642-4EBE-9F4B-0955A3366AE5}" presName="comp" presStyleCnt="0"/>
      <dgm:spPr/>
    </dgm:pt>
    <dgm:pt modelId="{1DF08EED-54DD-47E0-B5AE-10EF4290B2D2}" type="pres">
      <dgm:prSet presAssocID="{44700B3B-3642-4EBE-9F4B-0955A3366AE5}" presName="box" presStyleLbl="node1" presStyleIdx="4" presStyleCnt="6"/>
      <dgm:spPr/>
    </dgm:pt>
    <dgm:pt modelId="{75BB6B70-3A7F-480E-9BED-379D6BC961B1}" type="pres">
      <dgm:prSet presAssocID="{44700B3B-3642-4EBE-9F4B-0955A3366AE5}" presName="img" presStyleLbl="fgImgPlace1" presStyleIdx="4" presStyleCnt="6"/>
      <dgm:spPr>
        <a:blipFill rotWithShape="0">
          <a:blip xmlns:r="http://schemas.openxmlformats.org/officeDocument/2006/relationships" r:embed="rId1"/>
          <a:stretch>
            <a:fillRect/>
          </a:stretch>
        </a:blipFill>
      </dgm:spPr>
    </dgm:pt>
    <dgm:pt modelId="{3C958684-75EF-42F4-A309-09F332E128A2}" type="pres">
      <dgm:prSet presAssocID="{44700B3B-3642-4EBE-9F4B-0955A3366AE5}" presName="text" presStyleLbl="node1" presStyleIdx="4" presStyleCnt="6">
        <dgm:presLayoutVars>
          <dgm:bulletEnabled val="1"/>
        </dgm:presLayoutVars>
      </dgm:prSet>
      <dgm:spPr/>
    </dgm:pt>
    <dgm:pt modelId="{9888A79E-2D33-4A90-9C04-B24861E7D33E}" type="pres">
      <dgm:prSet presAssocID="{B71C487B-A405-4CE2-9ED5-FDFD0F79D3B2}" presName="spacer" presStyleCnt="0"/>
      <dgm:spPr/>
    </dgm:pt>
    <dgm:pt modelId="{4627B055-B466-4FF3-B0DE-C919E7A59488}" type="pres">
      <dgm:prSet presAssocID="{310585DA-59A9-4972-9C3E-422544D9126D}" presName="comp" presStyleCnt="0"/>
      <dgm:spPr/>
    </dgm:pt>
    <dgm:pt modelId="{CFEDDC39-FA33-44FB-A364-43DE78D677BD}" type="pres">
      <dgm:prSet presAssocID="{310585DA-59A9-4972-9C3E-422544D9126D}" presName="box" presStyleLbl="node1" presStyleIdx="5" presStyleCnt="6"/>
      <dgm:spPr/>
    </dgm:pt>
    <dgm:pt modelId="{8770E6F5-DB2F-4AD3-B8CF-E78EEAD9B878}" type="pres">
      <dgm:prSet presAssocID="{310585DA-59A9-4972-9C3E-422544D9126D}" presName="img" presStyleLbl="fgImgPlace1" presStyleIdx="5" presStyleCnt="6"/>
      <dgm:spPr>
        <a:blipFill rotWithShape="0">
          <a:blip xmlns:r="http://schemas.openxmlformats.org/officeDocument/2006/relationships" r:embed="rId1"/>
          <a:stretch>
            <a:fillRect/>
          </a:stretch>
        </a:blipFill>
      </dgm:spPr>
    </dgm:pt>
    <dgm:pt modelId="{136699DC-47AA-44E1-911D-9B7DECE737EC}" type="pres">
      <dgm:prSet presAssocID="{310585DA-59A9-4972-9C3E-422544D9126D}" presName="text" presStyleLbl="node1" presStyleIdx="5" presStyleCnt="6">
        <dgm:presLayoutVars>
          <dgm:bulletEnabled val="1"/>
        </dgm:presLayoutVars>
      </dgm:prSet>
      <dgm:spPr/>
    </dgm:pt>
  </dgm:ptLst>
  <dgm:cxnLst>
    <dgm:cxn modelId="{DCD80205-9F66-408B-A733-A0B8EE178A29}" srcId="{45E3C4AA-33AD-4049-8348-9E779C702684}" destId="{68E69DBE-13FB-4DF1-A7FD-9F7D416D16B0}" srcOrd="2" destOrd="0" parTransId="{34EA3E93-E8DE-4296-8BB4-74060B13E02C}" sibTransId="{803E7B45-58FA-466C-A517-72E35D52B791}"/>
    <dgm:cxn modelId="{B9B2E30A-D4D4-4D47-9A06-6ADD5208E283}" type="presOf" srcId="{52EA7B4F-580A-40B7-A1EB-E500C35D4ACD}" destId="{32662E7D-4621-4B19-A9DB-804F0A4A24AC}" srcOrd="1" destOrd="0" presId="urn:microsoft.com/office/officeart/2005/8/layout/vList4"/>
    <dgm:cxn modelId="{ADDA9615-9A34-4D89-BF1E-6B84A76940EF}" type="presOf" srcId="{52EA7B4F-580A-40B7-A1EB-E500C35D4ACD}" destId="{1538DCA6-14B9-4EE2-80E6-E33A3BC044A0}" srcOrd="0" destOrd="0" presId="urn:microsoft.com/office/officeart/2005/8/layout/vList4"/>
    <dgm:cxn modelId="{E4F1E519-8497-4CBE-82F0-0D064CE9964A}" type="presOf" srcId="{870A2B20-6C61-43FC-842B-0CE5183E5FB3}" destId="{682038AD-B734-4195-82D9-6C3977CEC5C1}" srcOrd="0" destOrd="0" presId="urn:microsoft.com/office/officeart/2005/8/layout/vList4"/>
    <dgm:cxn modelId="{F49EBB2D-2566-4A1C-A341-C68037E1D0E8}" type="presOf" srcId="{870A2B20-6C61-43FC-842B-0CE5183E5FB3}" destId="{21C523AA-E610-4C03-A595-02C4282E662C}" srcOrd="1" destOrd="0" presId="urn:microsoft.com/office/officeart/2005/8/layout/vList4"/>
    <dgm:cxn modelId="{28309632-D50B-42B5-B897-D325A6514E7B}" type="presOf" srcId="{68E69DBE-13FB-4DF1-A7FD-9F7D416D16B0}" destId="{F456FB34-3A57-4FC8-8B77-4DB6055D0070}" srcOrd="1" destOrd="0" presId="urn:microsoft.com/office/officeart/2005/8/layout/vList4"/>
    <dgm:cxn modelId="{AA817534-C23E-4E94-9CCC-09376378DBC6}" type="presOf" srcId="{44700B3B-3642-4EBE-9F4B-0955A3366AE5}" destId="{3C958684-75EF-42F4-A309-09F332E128A2}" srcOrd="1" destOrd="0" presId="urn:microsoft.com/office/officeart/2005/8/layout/vList4"/>
    <dgm:cxn modelId="{C86F4A35-ABFF-4DAD-9839-B7FD8536B77B}" type="presOf" srcId="{310585DA-59A9-4972-9C3E-422544D9126D}" destId="{136699DC-47AA-44E1-911D-9B7DECE737EC}" srcOrd="1" destOrd="0" presId="urn:microsoft.com/office/officeart/2005/8/layout/vList4"/>
    <dgm:cxn modelId="{315A5160-9562-45AD-A3BE-EE319959731D}" type="presOf" srcId="{310585DA-59A9-4972-9C3E-422544D9126D}" destId="{CFEDDC39-FA33-44FB-A364-43DE78D677BD}" srcOrd="0" destOrd="0" presId="urn:microsoft.com/office/officeart/2005/8/layout/vList4"/>
    <dgm:cxn modelId="{67860449-599F-45F3-BB05-44710968D57A}" type="presOf" srcId="{E528291A-8400-4338-B85B-190A2544785B}" destId="{93186DC9-F5F6-4932-BC1F-76F6E15CCC27}" srcOrd="1" destOrd="0" presId="urn:microsoft.com/office/officeart/2005/8/layout/vList4"/>
    <dgm:cxn modelId="{6E125B6B-C306-4407-A0C3-6B746E6BDD41}" srcId="{45E3C4AA-33AD-4049-8348-9E779C702684}" destId="{44700B3B-3642-4EBE-9F4B-0955A3366AE5}" srcOrd="4" destOrd="0" parTransId="{1C463439-5863-4D41-AC8B-DF7F16BAC361}" sibTransId="{B71C487B-A405-4CE2-9ED5-FDFD0F79D3B2}"/>
    <dgm:cxn modelId="{A9EBA552-0E0F-492F-BC45-7B21BA92C85F}" type="presOf" srcId="{45E3C4AA-33AD-4049-8348-9E779C702684}" destId="{FEA25914-EE6D-4082-AE75-C0C856BEBBF7}" srcOrd="0" destOrd="0" presId="urn:microsoft.com/office/officeart/2005/8/layout/vList4"/>
    <dgm:cxn modelId="{92D26157-E756-44EF-A699-F24AA338F23A}" srcId="{45E3C4AA-33AD-4049-8348-9E779C702684}" destId="{E528291A-8400-4338-B85B-190A2544785B}" srcOrd="3" destOrd="0" parTransId="{03DD6990-352D-4A42-929E-24ACB3946DA3}" sibTransId="{A32CEF19-756F-42C6-878C-C724B05FADEE}"/>
    <dgm:cxn modelId="{C77DFE7D-0BE3-45DD-9EE5-0DE28DD1C609}" type="presOf" srcId="{44700B3B-3642-4EBE-9F4B-0955A3366AE5}" destId="{1DF08EED-54DD-47E0-B5AE-10EF4290B2D2}" srcOrd="0" destOrd="0" presId="urn:microsoft.com/office/officeart/2005/8/layout/vList4"/>
    <dgm:cxn modelId="{D8EA968D-FEE8-4388-8393-FE139B72CBF8}" srcId="{45E3C4AA-33AD-4049-8348-9E779C702684}" destId="{52EA7B4F-580A-40B7-A1EB-E500C35D4ACD}" srcOrd="0" destOrd="0" parTransId="{0FCC1F87-2FDF-4305-92D6-49C30BE66059}" sibTransId="{CA646B22-D7EB-4690-BAA8-ECE96F809280}"/>
    <dgm:cxn modelId="{7560E490-9073-405B-9FCE-60D9725090B8}" srcId="{45E3C4AA-33AD-4049-8348-9E779C702684}" destId="{870A2B20-6C61-43FC-842B-0CE5183E5FB3}" srcOrd="1" destOrd="0" parTransId="{98228471-0BB7-4189-9480-ADA0FEC45286}" sibTransId="{D803C48E-1008-4850-9915-49C8833382A9}"/>
    <dgm:cxn modelId="{6E881593-ADB9-42D7-AB68-47903A0C34E6}" type="presOf" srcId="{68E69DBE-13FB-4DF1-A7FD-9F7D416D16B0}" destId="{D76231BA-F722-4EB4-A93D-9998824A2C0E}" srcOrd="0" destOrd="0" presId="urn:microsoft.com/office/officeart/2005/8/layout/vList4"/>
    <dgm:cxn modelId="{2F49B79A-72D4-43E1-B190-FEA80A8F5FCF}" type="presOf" srcId="{E528291A-8400-4338-B85B-190A2544785B}" destId="{E080CB62-D09B-419E-B636-68750EE520B4}" srcOrd="0" destOrd="0" presId="urn:microsoft.com/office/officeart/2005/8/layout/vList4"/>
    <dgm:cxn modelId="{940998E1-49DF-44C8-8714-3C9A17CDB942}" srcId="{45E3C4AA-33AD-4049-8348-9E779C702684}" destId="{310585DA-59A9-4972-9C3E-422544D9126D}" srcOrd="5" destOrd="0" parTransId="{CD482E68-4191-44FF-B550-D106785271D8}" sibTransId="{87073B01-3848-4840-AC4E-17FFAB985C04}"/>
    <dgm:cxn modelId="{E5010986-B7E8-488B-BCA5-7307EC7491F2}" type="presParOf" srcId="{FEA25914-EE6D-4082-AE75-C0C856BEBBF7}" destId="{7523C23D-2009-418F-8D1F-D9C0581CCE2F}" srcOrd="0" destOrd="0" presId="urn:microsoft.com/office/officeart/2005/8/layout/vList4"/>
    <dgm:cxn modelId="{5D56B005-2FB1-4BF0-8E02-1FF67DC4B974}" type="presParOf" srcId="{7523C23D-2009-418F-8D1F-D9C0581CCE2F}" destId="{1538DCA6-14B9-4EE2-80E6-E33A3BC044A0}" srcOrd="0" destOrd="0" presId="urn:microsoft.com/office/officeart/2005/8/layout/vList4"/>
    <dgm:cxn modelId="{4AC19D98-1636-4BA9-9471-C6AC1A2F7284}" type="presParOf" srcId="{7523C23D-2009-418F-8D1F-D9C0581CCE2F}" destId="{E1384253-2CD3-4EA2-B979-6FF6E70F9216}" srcOrd="1" destOrd="0" presId="urn:microsoft.com/office/officeart/2005/8/layout/vList4"/>
    <dgm:cxn modelId="{4E293B9A-5BE5-45AD-80C2-F7C43276C9D0}" type="presParOf" srcId="{7523C23D-2009-418F-8D1F-D9C0581CCE2F}" destId="{32662E7D-4621-4B19-A9DB-804F0A4A24AC}" srcOrd="2" destOrd="0" presId="urn:microsoft.com/office/officeart/2005/8/layout/vList4"/>
    <dgm:cxn modelId="{66834659-7F1E-4FD2-AFAE-1D921B76FEC2}" type="presParOf" srcId="{FEA25914-EE6D-4082-AE75-C0C856BEBBF7}" destId="{631AA03A-C24D-477E-86BA-0FA6690A7843}" srcOrd="1" destOrd="0" presId="urn:microsoft.com/office/officeart/2005/8/layout/vList4"/>
    <dgm:cxn modelId="{25FBD125-71E4-4CBD-8081-3C0D48E5C882}" type="presParOf" srcId="{FEA25914-EE6D-4082-AE75-C0C856BEBBF7}" destId="{BDEBA86F-B7AF-4702-8ACD-D615B7EF4D68}" srcOrd="2" destOrd="0" presId="urn:microsoft.com/office/officeart/2005/8/layout/vList4"/>
    <dgm:cxn modelId="{3B462B0C-D98E-49FF-BBB3-5211B7CDCD5C}" type="presParOf" srcId="{BDEBA86F-B7AF-4702-8ACD-D615B7EF4D68}" destId="{682038AD-B734-4195-82D9-6C3977CEC5C1}" srcOrd="0" destOrd="0" presId="urn:microsoft.com/office/officeart/2005/8/layout/vList4"/>
    <dgm:cxn modelId="{CDB3DA00-0769-46FF-8EFC-E784265E9A6B}" type="presParOf" srcId="{BDEBA86F-B7AF-4702-8ACD-D615B7EF4D68}" destId="{C46F4E97-9BC2-439E-8385-457DF7AF219A}" srcOrd="1" destOrd="0" presId="urn:microsoft.com/office/officeart/2005/8/layout/vList4"/>
    <dgm:cxn modelId="{17E6C772-9665-4D76-9844-98313C0D28AA}" type="presParOf" srcId="{BDEBA86F-B7AF-4702-8ACD-D615B7EF4D68}" destId="{21C523AA-E610-4C03-A595-02C4282E662C}" srcOrd="2" destOrd="0" presId="urn:microsoft.com/office/officeart/2005/8/layout/vList4"/>
    <dgm:cxn modelId="{820DBBD2-7986-464A-B57F-F73291F451F2}" type="presParOf" srcId="{FEA25914-EE6D-4082-AE75-C0C856BEBBF7}" destId="{B8A22D18-2FF7-451B-A68D-19C4F43E33EE}" srcOrd="3" destOrd="0" presId="urn:microsoft.com/office/officeart/2005/8/layout/vList4"/>
    <dgm:cxn modelId="{4985DA92-5A27-4451-B538-3F1B96DF7132}" type="presParOf" srcId="{FEA25914-EE6D-4082-AE75-C0C856BEBBF7}" destId="{196C2B58-6A3A-4182-82E0-66C69B03B07A}" srcOrd="4" destOrd="0" presId="urn:microsoft.com/office/officeart/2005/8/layout/vList4"/>
    <dgm:cxn modelId="{BA19DC03-1A96-4142-A9CB-5AD50BD9B8F7}" type="presParOf" srcId="{196C2B58-6A3A-4182-82E0-66C69B03B07A}" destId="{D76231BA-F722-4EB4-A93D-9998824A2C0E}" srcOrd="0" destOrd="0" presId="urn:microsoft.com/office/officeart/2005/8/layout/vList4"/>
    <dgm:cxn modelId="{0B77B81D-9EC0-4513-AB1B-20B9B84B0B56}" type="presParOf" srcId="{196C2B58-6A3A-4182-82E0-66C69B03B07A}" destId="{68AA0F48-379F-46BE-B3CB-A014CF50E726}" srcOrd="1" destOrd="0" presId="urn:microsoft.com/office/officeart/2005/8/layout/vList4"/>
    <dgm:cxn modelId="{09ED8F0B-3666-485E-94B3-2DC30122E793}" type="presParOf" srcId="{196C2B58-6A3A-4182-82E0-66C69B03B07A}" destId="{F456FB34-3A57-4FC8-8B77-4DB6055D0070}" srcOrd="2" destOrd="0" presId="urn:microsoft.com/office/officeart/2005/8/layout/vList4"/>
    <dgm:cxn modelId="{A5234BCE-E587-43FA-B78C-3C6DDDE231BC}" type="presParOf" srcId="{FEA25914-EE6D-4082-AE75-C0C856BEBBF7}" destId="{1F0AF268-D820-4E29-9B13-0DDB5D6C3554}" srcOrd="5" destOrd="0" presId="urn:microsoft.com/office/officeart/2005/8/layout/vList4"/>
    <dgm:cxn modelId="{52664D61-AABB-42A5-A7DB-E8EC044F07DB}" type="presParOf" srcId="{FEA25914-EE6D-4082-AE75-C0C856BEBBF7}" destId="{1CE524A7-321B-49A1-8FE5-BE72137050C9}" srcOrd="6" destOrd="0" presId="urn:microsoft.com/office/officeart/2005/8/layout/vList4"/>
    <dgm:cxn modelId="{5AA5BFCC-4F5C-46AA-8797-611D467E6A2E}" type="presParOf" srcId="{1CE524A7-321B-49A1-8FE5-BE72137050C9}" destId="{E080CB62-D09B-419E-B636-68750EE520B4}" srcOrd="0" destOrd="0" presId="urn:microsoft.com/office/officeart/2005/8/layout/vList4"/>
    <dgm:cxn modelId="{A0F6E516-DF40-462D-86B8-2275FB552522}" type="presParOf" srcId="{1CE524A7-321B-49A1-8FE5-BE72137050C9}" destId="{DDCBBE60-7DCF-4AFC-95BA-2F612B884FEE}" srcOrd="1" destOrd="0" presId="urn:microsoft.com/office/officeart/2005/8/layout/vList4"/>
    <dgm:cxn modelId="{688740A9-E64B-4B49-AC60-9827CF3B2F63}" type="presParOf" srcId="{1CE524A7-321B-49A1-8FE5-BE72137050C9}" destId="{93186DC9-F5F6-4932-BC1F-76F6E15CCC27}" srcOrd="2" destOrd="0" presId="urn:microsoft.com/office/officeart/2005/8/layout/vList4"/>
    <dgm:cxn modelId="{DE894903-7BA7-4C04-941D-15A5F5656A4C}" type="presParOf" srcId="{FEA25914-EE6D-4082-AE75-C0C856BEBBF7}" destId="{89071EE6-0663-4AF6-B254-21F94065DB2B}" srcOrd="7" destOrd="0" presId="urn:microsoft.com/office/officeart/2005/8/layout/vList4"/>
    <dgm:cxn modelId="{7A80EDDE-8B34-4AA0-A51A-09267A8F4819}" type="presParOf" srcId="{FEA25914-EE6D-4082-AE75-C0C856BEBBF7}" destId="{41AF0334-BBA0-4231-8063-DD78321803E7}" srcOrd="8" destOrd="0" presId="urn:microsoft.com/office/officeart/2005/8/layout/vList4"/>
    <dgm:cxn modelId="{F5F9323D-259B-490A-844B-5DE01514ABEB}" type="presParOf" srcId="{41AF0334-BBA0-4231-8063-DD78321803E7}" destId="{1DF08EED-54DD-47E0-B5AE-10EF4290B2D2}" srcOrd="0" destOrd="0" presId="urn:microsoft.com/office/officeart/2005/8/layout/vList4"/>
    <dgm:cxn modelId="{65A9846A-4233-4A29-8138-4AF1D1D3E83C}" type="presParOf" srcId="{41AF0334-BBA0-4231-8063-DD78321803E7}" destId="{75BB6B70-3A7F-480E-9BED-379D6BC961B1}" srcOrd="1" destOrd="0" presId="urn:microsoft.com/office/officeart/2005/8/layout/vList4"/>
    <dgm:cxn modelId="{E92CFD71-8F69-4F69-884E-3035DC675D25}" type="presParOf" srcId="{41AF0334-BBA0-4231-8063-DD78321803E7}" destId="{3C958684-75EF-42F4-A309-09F332E128A2}" srcOrd="2" destOrd="0" presId="urn:microsoft.com/office/officeart/2005/8/layout/vList4"/>
    <dgm:cxn modelId="{A9B8C0AF-1643-49F6-8C67-A06EEE0B7A3F}" type="presParOf" srcId="{FEA25914-EE6D-4082-AE75-C0C856BEBBF7}" destId="{9888A79E-2D33-4A90-9C04-B24861E7D33E}" srcOrd="9" destOrd="0" presId="urn:microsoft.com/office/officeart/2005/8/layout/vList4"/>
    <dgm:cxn modelId="{33D361D9-CCE4-4F5A-B9A0-BBD97AAC7C7D}" type="presParOf" srcId="{FEA25914-EE6D-4082-AE75-C0C856BEBBF7}" destId="{4627B055-B466-4FF3-B0DE-C919E7A59488}" srcOrd="10" destOrd="0" presId="urn:microsoft.com/office/officeart/2005/8/layout/vList4"/>
    <dgm:cxn modelId="{BCA003C8-C692-47A9-A82E-D79D4D842B3C}" type="presParOf" srcId="{4627B055-B466-4FF3-B0DE-C919E7A59488}" destId="{CFEDDC39-FA33-44FB-A364-43DE78D677BD}" srcOrd="0" destOrd="0" presId="urn:microsoft.com/office/officeart/2005/8/layout/vList4"/>
    <dgm:cxn modelId="{6F272651-C8F7-4D9E-A452-54AC4E045DE9}" type="presParOf" srcId="{4627B055-B466-4FF3-B0DE-C919E7A59488}" destId="{8770E6F5-DB2F-4AD3-B8CF-E78EEAD9B878}" srcOrd="1" destOrd="0" presId="urn:microsoft.com/office/officeart/2005/8/layout/vList4"/>
    <dgm:cxn modelId="{98B479C1-A755-4F85-B715-614129DEFF49}" type="presParOf" srcId="{4627B055-B466-4FF3-B0DE-C919E7A59488}" destId="{136699DC-47AA-44E1-911D-9B7DECE737E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8DCA6-14B9-4EE2-80E6-E33A3BC044A0}">
      <dsp:nvSpPr>
        <dsp:cNvPr id="0" name=""/>
        <dsp:cNvSpPr/>
      </dsp:nvSpPr>
      <dsp:spPr>
        <a:xfrm>
          <a:off x="0" y="0"/>
          <a:ext cx="7086600" cy="77353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Design your page on a piece of paper with a pen</a:t>
          </a:r>
        </a:p>
      </dsp:txBody>
      <dsp:txXfrm>
        <a:off x="1494673" y="0"/>
        <a:ext cx="5591926" cy="773534"/>
      </dsp:txXfrm>
    </dsp:sp>
    <dsp:sp modelId="{E1384253-2CD3-4EA2-B979-6FF6E70F9216}">
      <dsp:nvSpPr>
        <dsp:cNvPr id="0" name=""/>
        <dsp:cNvSpPr/>
      </dsp:nvSpPr>
      <dsp:spPr>
        <a:xfrm>
          <a:off x="77353" y="77353"/>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682038AD-B734-4195-82D9-6C3977CEC5C1}">
      <dsp:nvSpPr>
        <dsp:cNvPr id="0" name=""/>
        <dsp:cNvSpPr/>
      </dsp:nvSpPr>
      <dsp:spPr>
        <a:xfrm>
          <a:off x="0" y="850887"/>
          <a:ext cx="7086600" cy="7735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Figure out how many rows and columns you will need. Identify any rows or columns that will span more than one space.</a:t>
          </a:r>
        </a:p>
      </dsp:txBody>
      <dsp:txXfrm>
        <a:off x="1494673" y="850887"/>
        <a:ext cx="5591926" cy="773534"/>
      </dsp:txXfrm>
    </dsp:sp>
    <dsp:sp modelId="{C46F4E97-9BC2-439E-8385-457DF7AF219A}">
      <dsp:nvSpPr>
        <dsp:cNvPr id="0" name=""/>
        <dsp:cNvSpPr/>
      </dsp:nvSpPr>
      <dsp:spPr>
        <a:xfrm>
          <a:off x="77353" y="928241"/>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D76231BA-F722-4EB4-A93D-9998824A2C0E}">
      <dsp:nvSpPr>
        <dsp:cNvPr id="0" name=""/>
        <dsp:cNvSpPr/>
      </dsp:nvSpPr>
      <dsp:spPr>
        <a:xfrm>
          <a:off x="0" y="1701775"/>
          <a:ext cx="7086600" cy="7735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If necessary, you can nest one table inside another. However, you should keep nesting to a minimum as it tends to slow browsers download sometimes causes them to break down altogether.</a:t>
          </a:r>
        </a:p>
      </dsp:txBody>
      <dsp:txXfrm>
        <a:off x="1494673" y="1701775"/>
        <a:ext cx="5591926" cy="773534"/>
      </dsp:txXfrm>
    </dsp:sp>
    <dsp:sp modelId="{68AA0F48-379F-46BE-B3CB-A014CF50E726}">
      <dsp:nvSpPr>
        <dsp:cNvPr id="0" name=""/>
        <dsp:cNvSpPr/>
      </dsp:nvSpPr>
      <dsp:spPr>
        <a:xfrm>
          <a:off x="77353" y="1779128"/>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080CB62-D09B-419E-B636-68750EE520B4}">
      <dsp:nvSpPr>
        <dsp:cNvPr id="0" name=""/>
        <dsp:cNvSpPr/>
      </dsp:nvSpPr>
      <dsp:spPr>
        <a:xfrm>
          <a:off x="0" y="2552662"/>
          <a:ext cx="7086600" cy="77353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If you're going to make a static, fixed design, measure how wide your table should be (the standard is around 600 pixels) and then decide how many pixels wide each column should be. For liquid designs, use percentages.</a:t>
          </a:r>
        </a:p>
      </dsp:txBody>
      <dsp:txXfrm>
        <a:off x="1494673" y="2552662"/>
        <a:ext cx="5591926" cy="773534"/>
      </dsp:txXfrm>
    </dsp:sp>
    <dsp:sp modelId="{DDCBBE60-7DCF-4AFC-95BA-2F612B884FEE}">
      <dsp:nvSpPr>
        <dsp:cNvPr id="0" name=""/>
        <dsp:cNvSpPr/>
      </dsp:nvSpPr>
      <dsp:spPr>
        <a:xfrm>
          <a:off x="77353" y="2630016"/>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1DF08EED-54DD-47E0-B5AE-10EF4290B2D2}">
      <dsp:nvSpPr>
        <dsp:cNvPr id="0" name=""/>
        <dsp:cNvSpPr/>
      </dsp:nvSpPr>
      <dsp:spPr>
        <a:xfrm>
          <a:off x="0" y="3403550"/>
          <a:ext cx="7086600" cy="773534"/>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Create the skeleton of your page with just the table tags but little or no content.</a:t>
          </a:r>
        </a:p>
      </dsp:txBody>
      <dsp:txXfrm>
        <a:off x="1494673" y="3403550"/>
        <a:ext cx="5591926" cy="773534"/>
      </dsp:txXfrm>
    </dsp:sp>
    <dsp:sp modelId="{75BB6B70-3A7F-480E-9BED-379D6BC961B1}">
      <dsp:nvSpPr>
        <dsp:cNvPr id="0" name=""/>
        <dsp:cNvSpPr/>
      </dsp:nvSpPr>
      <dsp:spPr>
        <a:xfrm>
          <a:off x="77353" y="3480903"/>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CFEDDC39-FA33-44FB-A364-43DE78D677BD}">
      <dsp:nvSpPr>
        <dsp:cNvPr id="0" name=""/>
        <dsp:cNvSpPr/>
      </dsp:nvSpPr>
      <dsp:spPr>
        <a:xfrm>
          <a:off x="0" y="4254437"/>
          <a:ext cx="7086600" cy="77353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Finally, create or insert the content.</a:t>
          </a:r>
        </a:p>
      </dsp:txBody>
      <dsp:txXfrm>
        <a:off x="1494673" y="4254437"/>
        <a:ext cx="5591926" cy="773534"/>
      </dsp:txXfrm>
    </dsp:sp>
    <dsp:sp modelId="{8770E6F5-DB2F-4AD3-B8CF-E78EEAD9B878}">
      <dsp:nvSpPr>
        <dsp:cNvPr id="0" name=""/>
        <dsp:cNvSpPr/>
      </dsp:nvSpPr>
      <dsp:spPr>
        <a:xfrm>
          <a:off x="77353" y="4331791"/>
          <a:ext cx="1417320" cy="618827"/>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Seven</a:t>
            </a:r>
            <a:r>
              <a:rPr lang="en-US" dirty="0"/>
              <a:t> </a:t>
            </a:r>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HTML </a:t>
            </a:r>
            <a:r>
              <a:rPr lang="en-US" dirty="0">
                <a:solidFill>
                  <a:srgbClr val="FFC000"/>
                </a:solidFill>
              </a:rPr>
              <a:t>Tables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599" y="152400"/>
            <a:ext cx="7271327" cy="5105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b="44623"/>
          <a:stretch>
            <a:fillRect/>
          </a:stretch>
        </p:blipFill>
        <p:spPr bwMode="auto">
          <a:xfrm>
            <a:off x="152399" y="381000"/>
            <a:ext cx="7391209" cy="2438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Adding a Border</a:t>
            </a:r>
            <a:endParaRPr lang="en-US" dirty="0"/>
          </a:p>
        </p:txBody>
      </p:sp>
      <p:sp>
        <p:nvSpPr>
          <p:cNvPr id="3" name="Content Placeholder 2"/>
          <p:cNvSpPr>
            <a:spLocks noGrp="1"/>
          </p:cNvSpPr>
          <p:nvPr>
            <p:ph idx="1"/>
          </p:nvPr>
        </p:nvSpPr>
        <p:spPr>
          <a:xfrm>
            <a:off x="457200" y="1600201"/>
            <a:ext cx="7086600" cy="3657600"/>
          </a:xfrm>
        </p:spPr>
        <p:txBody>
          <a:bodyPr>
            <a:normAutofit fontScale="92500"/>
          </a:bodyPr>
          <a:lstStyle/>
          <a:p>
            <a:pPr algn="just"/>
            <a:r>
              <a:rPr lang="en-MY" dirty="0"/>
              <a:t>If you do not specify a border attribute, the table will be displayed without borders. </a:t>
            </a:r>
          </a:p>
          <a:p>
            <a:pPr algn="just"/>
            <a:r>
              <a:rPr lang="en-MY" dirty="0"/>
              <a:t>Sometimes this can be useful, but most of the time, we want the borders to show. </a:t>
            </a:r>
          </a:p>
          <a:p>
            <a:pPr algn="just"/>
            <a:r>
              <a:rPr lang="en-MY" dirty="0"/>
              <a:t>To display a table with borders, specify the border attribute:</a:t>
            </a:r>
            <a:endParaRPr lang="en-US" dirty="0"/>
          </a:p>
          <a:p>
            <a:endParaRPr lang="en-US" dirty="0"/>
          </a:p>
        </p:txBody>
      </p:sp>
      <p:pic>
        <p:nvPicPr>
          <p:cNvPr id="4098" name="Picture 2"/>
          <p:cNvPicPr>
            <a:picLocks noChangeAspect="1" noChangeArrowheads="1"/>
          </p:cNvPicPr>
          <p:nvPr/>
        </p:nvPicPr>
        <p:blipFill>
          <a:blip r:embed="rId2"/>
          <a:srcRect l="34375" t="35938" r="30000" b="53906"/>
          <a:stretch>
            <a:fillRect/>
          </a:stretch>
        </p:blipFill>
        <p:spPr bwMode="auto">
          <a:xfrm>
            <a:off x="914400" y="5029200"/>
            <a:ext cx="6348046" cy="1447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33750" t="37500" r="30000" b="27344"/>
          <a:stretch>
            <a:fillRect/>
          </a:stretch>
        </p:blipFill>
        <p:spPr bwMode="auto">
          <a:xfrm>
            <a:off x="76199" y="152400"/>
            <a:ext cx="7464213" cy="5791200"/>
          </a:xfrm>
          <a:prstGeom prst="rect">
            <a:avLst/>
          </a:prstGeom>
          <a:noFill/>
          <a:ln w="9525">
            <a:noFill/>
            <a:miter lim="800000"/>
            <a:headEnd/>
            <a:tailEnd/>
          </a:ln>
          <a:effectLst/>
        </p:spPr>
      </p:pic>
      <p:sp>
        <p:nvSpPr>
          <p:cNvPr id="5" name="Rectangle 4"/>
          <p:cNvSpPr/>
          <p:nvPr/>
        </p:nvSpPr>
        <p:spPr>
          <a:xfrm>
            <a:off x="838200" y="5934670"/>
            <a:ext cx="6324600" cy="923330"/>
          </a:xfrm>
          <a:prstGeom prst="rect">
            <a:avLst/>
          </a:prstGeom>
        </p:spPr>
        <p:txBody>
          <a:bodyPr wrap="square">
            <a:spAutoFit/>
          </a:bodyPr>
          <a:lstStyle/>
          <a:p>
            <a:r>
              <a:rPr lang="en-US" dirty="0"/>
              <a:t>Header information in a table is defined with the &lt;</a:t>
            </a:r>
            <a:r>
              <a:rPr lang="en-US" dirty="0" err="1"/>
              <a:t>th</a:t>
            </a:r>
            <a:r>
              <a:rPr lang="en-US" dirty="0"/>
              <a:t>&gt; tag. All major browsers will display the text in the &lt;</a:t>
            </a:r>
            <a:r>
              <a:rPr lang="en-US" dirty="0" err="1"/>
              <a:t>th</a:t>
            </a:r>
            <a:r>
              <a:rPr lang="en-US" dirty="0"/>
              <a:t>&gt; element as bold and centered.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Setting the Width</a:t>
            </a:r>
            <a:endParaRPr lang="en-US" dirty="0"/>
          </a:p>
        </p:txBody>
      </p:sp>
      <p:sp>
        <p:nvSpPr>
          <p:cNvPr id="3" name="Content Placeholder 2"/>
          <p:cNvSpPr>
            <a:spLocks noGrp="1"/>
          </p:cNvSpPr>
          <p:nvPr>
            <p:ph idx="1"/>
          </p:nvPr>
        </p:nvSpPr>
        <p:spPr/>
        <p:txBody>
          <a:bodyPr/>
          <a:lstStyle/>
          <a:p>
            <a:pPr algn="just"/>
            <a:r>
              <a:rPr lang="en-US" dirty="0"/>
              <a:t>The width attribute specifies the width of a table. </a:t>
            </a:r>
          </a:p>
          <a:p>
            <a:pPr algn="just"/>
            <a:r>
              <a:rPr lang="en-US" dirty="0"/>
              <a:t>If the width attribute is not set, a table takes up the space it needs to display the table data. </a:t>
            </a:r>
          </a:p>
          <a:p>
            <a:pPr algn="just"/>
            <a:r>
              <a:rPr lang="en-US" dirty="0"/>
              <a:t>It can be either in pixel or percentage. </a:t>
            </a:r>
          </a:p>
          <a:p>
            <a:pPr algn="just"/>
            <a:r>
              <a:rPr lang="en-US" dirty="0"/>
              <a:t>To display a table with specified width, specify the width attribute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34375" t="24219" r="30000" b="53125"/>
          <a:stretch>
            <a:fillRect/>
          </a:stretch>
        </p:blipFill>
        <p:spPr bwMode="auto">
          <a:xfrm>
            <a:off x="152400" y="304800"/>
            <a:ext cx="7338848" cy="3733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Centering a Table on the Page</a:t>
            </a:r>
            <a:endParaRPr lang="en-US" dirty="0"/>
          </a:p>
        </p:txBody>
      </p:sp>
      <p:sp>
        <p:nvSpPr>
          <p:cNvPr id="3" name="Content Placeholder 2"/>
          <p:cNvSpPr>
            <a:spLocks noGrp="1"/>
          </p:cNvSpPr>
          <p:nvPr>
            <p:ph idx="1"/>
          </p:nvPr>
        </p:nvSpPr>
        <p:spPr>
          <a:xfrm>
            <a:off x="457200" y="1600201"/>
            <a:ext cx="7086600" cy="3505199"/>
          </a:xfrm>
        </p:spPr>
        <p:txBody>
          <a:bodyPr>
            <a:normAutofit lnSpcReduction="10000"/>
          </a:bodyPr>
          <a:lstStyle/>
          <a:p>
            <a:pPr algn="just"/>
            <a:r>
              <a:rPr lang="en-US" dirty="0"/>
              <a:t>The align attribute specifies the alignment of a table according to surrounding text. </a:t>
            </a:r>
          </a:p>
          <a:p>
            <a:pPr algn="just"/>
            <a:r>
              <a:rPr lang="en-US" dirty="0"/>
              <a:t>Normally, an HTML table will have a break before and after it. </a:t>
            </a:r>
          </a:p>
          <a:p>
            <a:pPr algn="just"/>
            <a:r>
              <a:rPr lang="en-US" dirty="0"/>
              <a:t>The align attribute allows other HTML elements to wrap around the table.</a:t>
            </a:r>
          </a:p>
          <a:p>
            <a:endParaRPr lang="en-US" dirty="0"/>
          </a:p>
        </p:txBody>
      </p:sp>
      <p:pic>
        <p:nvPicPr>
          <p:cNvPr id="7170" name="Picture 2"/>
          <p:cNvPicPr>
            <a:picLocks noChangeAspect="1" noChangeArrowheads="1"/>
          </p:cNvPicPr>
          <p:nvPr/>
        </p:nvPicPr>
        <p:blipFill>
          <a:blip r:embed="rId2"/>
          <a:srcRect l="33750" t="46094" r="30000" b="39062"/>
          <a:stretch>
            <a:fillRect/>
          </a:stretch>
        </p:blipFill>
        <p:spPr bwMode="auto">
          <a:xfrm>
            <a:off x="914400" y="4953000"/>
            <a:ext cx="5350042" cy="1752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33750" t="32813" r="30000" b="33593"/>
          <a:stretch>
            <a:fillRect/>
          </a:stretch>
        </p:blipFill>
        <p:spPr bwMode="auto">
          <a:xfrm>
            <a:off x="152400" y="152400"/>
            <a:ext cx="7400260" cy="5486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Combining Tables</a:t>
            </a:r>
            <a:endParaRPr lang="en-US" dirty="0"/>
          </a:p>
        </p:txBody>
      </p:sp>
      <p:sp>
        <p:nvSpPr>
          <p:cNvPr id="3" name="Content Placeholder 2"/>
          <p:cNvSpPr>
            <a:spLocks noGrp="1"/>
          </p:cNvSpPr>
          <p:nvPr>
            <p:ph idx="1"/>
          </p:nvPr>
        </p:nvSpPr>
        <p:spPr>
          <a:xfrm>
            <a:off x="457200" y="1600201"/>
            <a:ext cx="7086600" cy="1904999"/>
          </a:xfrm>
        </p:spPr>
        <p:txBody>
          <a:bodyPr>
            <a:normAutofit fontScale="92500" lnSpcReduction="10000"/>
          </a:bodyPr>
          <a:lstStyle/>
          <a:p>
            <a:pPr algn="just"/>
            <a:r>
              <a:rPr lang="en-US" dirty="0"/>
              <a:t>Several tables can be combined together to create a more systematic page arrangement. </a:t>
            </a:r>
          </a:p>
          <a:p>
            <a:pPr algn="just"/>
            <a:r>
              <a:rPr lang="en-US" dirty="0"/>
              <a:t>Its likes creating a table in a table:</a:t>
            </a:r>
          </a:p>
        </p:txBody>
      </p:sp>
      <p:pic>
        <p:nvPicPr>
          <p:cNvPr id="9218" name="Picture 2"/>
          <p:cNvPicPr>
            <a:picLocks noChangeAspect="1" noChangeArrowheads="1"/>
          </p:cNvPicPr>
          <p:nvPr/>
        </p:nvPicPr>
        <p:blipFill>
          <a:blip r:embed="rId2"/>
          <a:srcRect l="33750" t="46875" r="30000" b="23438"/>
          <a:stretch>
            <a:fillRect/>
          </a:stretch>
        </p:blipFill>
        <p:spPr bwMode="auto">
          <a:xfrm>
            <a:off x="914400" y="3429000"/>
            <a:ext cx="5001126" cy="3276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Aligning a Cell’s Contents</a:t>
            </a:r>
            <a:endParaRPr lang="en-US" dirty="0"/>
          </a:p>
        </p:txBody>
      </p:sp>
      <p:sp>
        <p:nvSpPr>
          <p:cNvPr id="3" name="Content Placeholder 2"/>
          <p:cNvSpPr>
            <a:spLocks noGrp="1"/>
          </p:cNvSpPr>
          <p:nvPr>
            <p:ph idx="1"/>
          </p:nvPr>
        </p:nvSpPr>
        <p:spPr/>
        <p:txBody>
          <a:bodyPr/>
          <a:lstStyle/>
          <a:p>
            <a:r>
              <a:rPr lang="en-US" dirty="0"/>
              <a:t>To align cell contents, we must used align attribute within the &lt;td&gt; tags</a:t>
            </a:r>
          </a:p>
        </p:txBody>
      </p:sp>
      <p:pic>
        <p:nvPicPr>
          <p:cNvPr id="10242" name="Picture 2"/>
          <p:cNvPicPr>
            <a:picLocks noChangeAspect="1" noChangeArrowheads="1"/>
          </p:cNvPicPr>
          <p:nvPr/>
        </p:nvPicPr>
        <p:blipFill>
          <a:blip r:embed="rId2"/>
          <a:srcRect l="33125" t="41406" r="30000" b="42969"/>
          <a:stretch>
            <a:fillRect/>
          </a:stretch>
        </p:blipFill>
        <p:spPr bwMode="auto">
          <a:xfrm>
            <a:off x="838200" y="2743200"/>
            <a:ext cx="5844540" cy="1981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normAutofit/>
          </a:bodyPr>
          <a:lstStyle/>
          <a:p>
            <a:r>
              <a:rPr lang="en-US" dirty="0">
                <a:solidFill>
                  <a:srgbClr val="FFC000"/>
                </a:solidFill>
              </a:rPr>
              <a:t>At the end of this chapter the students should be able to:</a:t>
            </a:r>
          </a:p>
          <a:p>
            <a:pPr lvl="1" algn="just"/>
            <a:r>
              <a:rPr lang="en-US" dirty="0"/>
              <a:t>Understand table format, elements, attributes, width and height.</a:t>
            </a:r>
          </a:p>
          <a:p>
            <a:pPr lvl="1" algn="just"/>
            <a:r>
              <a:rPr lang="en-US" dirty="0"/>
              <a:t>Use </a:t>
            </a:r>
            <a:r>
              <a:rPr lang="en-US" dirty="0" err="1"/>
              <a:t>colspan</a:t>
            </a:r>
            <a:r>
              <a:rPr lang="en-US" dirty="0"/>
              <a:t> and </a:t>
            </a:r>
            <a:r>
              <a:rPr lang="en-US" dirty="0" err="1"/>
              <a:t>rowspan</a:t>
            </a:r>
            <a:r>
              <a:rPr lang="en-US" dirty="0"/>
              <a:t>.</a:t>
            </a:r>
          </a:p>
          <a:p>
            <a:pPr lvl="1" algn="just"/>
            <a:r>
              <a:rPr lang="en-US" dirty="0"/>
              <a:t>Manipulate table to design the web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Aligning a Cell’s Contents</a:t>
            </a:r>
            <a:endParaRPr lang="en-US" dirty="0"/>
          </a:p>
        </p:txBody>
      </p:sp>
      <p:sp>
        <p:nvSpPr>
          <p:cNvPr id="3" name="Content Placeholder 2"/>
          <p:cNvSpPr>
            <a:spLocks noGrp="1"/>
          </p:cNvSpPr>
          <p:nvPr>
            <p:ph idx="1"/>
          </p:nvPr>
        </p:nvSpPr>
        <p:spPr>
          <a:xfrm>
            <a:off x="457200" y="1600201"/>
            <a:ext cx="6858000" cy="2971800"/>
          </a:xfrm>
        </p:spPr>
        <p:txBody>
          <a:bodyPr>
            <a:normAutofit fontScale="92500" lnSpcReduction="20000"/>
          </a:bodyPr>
          <a:lstStyle/>
          <a:p>
            <a:pPr algn="just"/>
            <a:r>
              <a:rPr lang="en-MY" dirty="0"/>
              <a:t>You can also use another alignment command for your cells, the vertical alignment command.  </a:t>
            </a:r>
          </a:p>
          <a:p>
            <a:pPr algn="just"/>
            <a:r>
              <a:rPr lang="en-MY" dirty="0"/>
              <a:t>The vertical alignment commands come in useful if your table cells don't have the same number of lines inside each cell. </a:t>
            </a:r>
            <a:endParaRPr lang="en-US" dirty="0"/>
          </a:p>
          <a:p>
            <a:endParaRPr lang="en-US" dirty="0"/>
          </a:p>
        </p:txBody>
      </p:sp>
      <p:pic>
        <p:nvPicPr>
          <p:cNvPr id="11266" name="Picture 2"/>
          <p:cNvPicPr>
            <a:picLocks noChangeAspect="1" noChangeArrowheads="1"/>
          </p:cNvPicPr>
          <p:nvPr/>
        </p:nvPicPr>
        <p:blipFill>
          <a:blip r:embed="rId2"/>
          <a:srcRect l="33125" t="28125" r="30000" b="58594"/>
          <a:stretch>
            <a:fillRect/>
          </a:stretch>
        </p:blipFill>
        <p:spPr bwMode="auto">
          <a:xfrm>
            <a:off x="914400" y="4419600"/>
            <a:ext cx="6347012" cy="182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l="31875" t="45313" r="30000" b="19531"/>
          <a:stretch>
            <a:fillRect/>
          </a:stretch>
        </p:blipFill>
        <p:spPr bwMode="auto">
          <a:xfrm>
            <a:off x="152400" y="228600"/>
            <a:ext cx="7437120" cy="5486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Background</a:t>
            </a:r>
            <a:endParaRPr lang="en-US" dirty="0"/>
          </a:p>
        </p:txBody>
      </p:sp>
      <p:sp>
        <p:nvSpPr>
          <p:cNvPr id="3" name="Content Placeholder 2"/>
          <p:cNvSpPr>
            <a:spLocks noGrp="1"/>
          </p:cNvSpPr>
          <p:nvPr>
            <p:ph idx="1"/>
          </p:nvPr>
        </p:nvSpPr>
        <p:spPr/>
        <p:txBody>
          <a:bodyPr>
            <a:normAutofit fontScale="92500"/>
          </a:bodyPr>
          <a:lstStyle/>
          <a:p>
            <a:pPr algn="just"/>
            <a:r>
              <a:rPr lang="en-US" dirty="0"/>
              <a:t>Background is a nonstandard attribute supported by Netscape Navigator (NN), Microsoft Internet Explorer (MSIE), and Web TV. </a:t>
            </a:r>
          </a:p>
          <a:p>
            <a:pPr algn="just"/>
            <a:r>
              <a:rPr lang="en-US" dirty="0"/>
              <a:t>The value is the URL of the background image. </a:t>
            </a:r>
          </a:p>
          <a:p>
            <a:pPr algn="just"/>
            <a:r>
              <a:rPr lang="en-US" dirty="0"/>
              <a:t>If the image dimensions are smaller than the table dimensions and there is enough space in the table, the image will tile.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Background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Browsers vary in handling table backgrounds. </a:t>
            </a:r>
          </a:p>
          <a:p>
            <a:pPr algn="just"/>
            <a:r>
              <a:rPr lang="en-US" dirty="0"/>
              <a:t>The results will not always be what you had anticipated. </a:t>
            </a:r>
          </a:p>
          <a:p>
            <a:pPr algn="just"/>
            <a:r>
              <a:rPr lang="en-US" dirty="0"/>
              <a:t>MSIE places background images behind the entire table. </a:t>
            </a:r>
          </a:p>
          <a:p>
            <a:pPr algn="just"/>
            <a:r>
              <a:rPr lang="en-US" dirty="0"/>
              <a:t>Netscape Navigator 4.x tries to place the background image into each table cell. </a:t>
            </a:r>
          </a:p>
          <a:p>
            <a:pPr algn="just"/>
            <a:r>
              <a:rPr lang="en-US" dirty="0"/>
              <a:t>If BACKGROUND and BGCOLOR are both coded with appropriate values the BACKGROUND will take precedence if the image can load.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Background</a:t>
            </a:r>
            <a:endParaRPr lang="en-US" dirty="0"/>
          </a:p>
        </p:txBody>
      </p:sp>
      <p:sp>
        <p:nvSpPr>
          <p:cNvPr id="3" name="Content Placeholder 2"/>
          <p:cNvSpPr>
            <a:spLocks noGrp="1"/>
          </p:cNvSpPr>
          <p:nvPr>
            <p:ph idx="1"/>
          </p:nvPr>
        </p:nvSpPr>
        <p:spPr/>
        <p:txBody>
          <a:bodyPr>
            <a:normAutofit lnSpcReduction="10000"/>
          </a:bodyPr>
          <a:lstStyle/>
          <a:p>
            <a:pPr algn="just"/>
            <a:r>
              <a:rPr lang="en-US" dirty="0"/>
              <a:t>If for some reason the image fails to load, the browser will use the value of BGCOLOR. </a:t>
            </a:r>
          </a:p>
          <a:p>
            <a:pPr algn="just"/>
            <a:r>
              <a:rPr lang="en-US" dirty="0"/>
              <a:t>You must not to get carried away with background images in tables. </a:t>
            </a:r>
          </a:p>
          <a:p>
            <a:pPr algn="just"/>
            <a:r>
              <a:rPr lang="en-US" dirty="0"/>
              <a:t>Rarely are they effective and download time increases with the use of images. </a:t>
            </a:r>
          </a:p>
          <a:p>
            <a:pPr algn="just"/>
            <a:r>
              <a:rPr lang="en-US" dirty="0"/>
              <a:t>Sometimes users will not wait for images to download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Background</a:t>
            </a:r>
            <a:endParaRPr lang="en-US" dirty="0"/>
          </a:p>
        </p:txBody>
      </p:sp>
      <p:sp>
        <p:nvSpPr>
          <p:cNvPr id="3" name="Content Placeholder 2"/>
          <p:cNvSpPr>
            <a:spLocks noGrp="1"/>
          </p:cNvSpPr>
          <p:nvPr>
            <p:ph idx="1"/>
          </p:nvPr>
        </p:nvSpPr>
        <p:spPr/>
        <p:txBody>
          <a:bodyPr/>
          <a:lstStyle/>
          <a:p>
            <a:pPr algn="just"/>
            <a:r>
              <a:rPr lang="en-US" dirty="0"/>
              <a:t>If you have to code BACKGROUND for a table try to use a very subtle image, such as a watermark. </a:t>
            </a:r>
          </a:p>
          <a:p>
            <a:pPr algn="just"/>
            <a:r>
              <a:rPr lang="en-US" dirty="0"/>
              <a:t>Tables with background images are often difficult to read.</a:t>
            </a:r>
          </a:p>
        </p:txBody>
      </p:sp>
      <p:pic>
        <p:nvPicPr>
          <p:cNvPr id="13314" name="Picture 2"/>
          <p:cNvPicPr>
            <a:picLocks noChangeAspect="1" noChangeArrowheads="1"/>
          </p:cNvPicPr>
          <p:nvPr/>
        </p:nvPicPr>
        <p:blipFill>
          <a:blip r:embed="rId2"/>
          <a:srcRect l="33750" t="57031" r="26875" b="32813"/>
          <a:stretch>
            <a:fillRect/>
          </a:stretch>
        </p:blipFill>
        <p:spPr bwMode="auto">
          <a:xfrm>
            <a:off x="914399" y="4267200"/>
            <a:ext cx="6646985" cy="1371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Controlling the Space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space in the table can be control using the </a:t>
            </a:r>
            <a:r>
              <a:rPr lang="en-US" dirty="0" err="1"/>
              <a:t>cellpadding</a:t>
            </a:r>
            <a:r>
              <a:rPr lang="en-US" dirty="0"/>
              <a:t> and </a:t>
            </a:r>
            <a:r>
              <a:rPr lang="en-US" dirty="0" err="1"/>
              <a:t>cellspacing</a:t>
            </a:r>
            <a:r>
              <a:rPr lang="en-US" dirty="0"/>
              <a:t> attribute. </a:t>
            </a:r>
          </a:p>
          <a:p>
            <a:pPr algn="just"/>
            <a:r>
              <a:rPr lang="en-US" dirty="0"/>
              <a:t>Think of </a:t>
            </a:r>
            <a:r>
              <a:rPr lang="en-US" dirty="0" err="1"/>
              <a:t>cellpadding</a:t>
            </a:r>
            <a:r>
              <a:rPr lang="en-US" dirty="0"/>
              <a:t> as the width of the inside cell borders for the table cells. </a:t>
            </a:r>
          </a:p>
          <a:p>
            <a:pPr algn="just"/>
            <a:r>
              <a:rPr lang="en-US" dirty="0"/>
              <a:t>It is an attribute of the &lt;table&gt; element which is set for the entire table in the table tag. </a:t>
            </a:r>
          </a:p>
          <a:p>
            <a:pPr algn="just"/>
            <a:r>
              <a:rPr lang="en-US" dirty="0" err="1"/>
              <a:t>Cellspacing</a:t>
            </a:r>
            <a:r>
              <a:rPr lang="en-US" dirty="0"/>
              <a:t>, on the other hand, refers to how space is left between each cell wall in a table. </a:t>
            </a:r>
          </a:p>
          <a:p>
            <a:pPr algn="just"/>
            <a:r>
              <a:rPr lang="en-US" dirty="0"/>
              <a:t>If you want no spaces at all, you MUST set </a:t>
            </a:r>
            <a:r>
              <a:rPr lang="en-US" dirty="0" err="1"/>
              <a:t>cellspacing</a:t>
            </a:r>
            <a:r>
              <a:rPr lang="en-US" dirty="0"/>
              <a:t>="0", otherwise the default is </a:t>
            </a:r>
            <a:r>
              <a:rPr lang="en-US" dirty="0" err="1"/>
              <a:t>cellspacing</a:t>
            </a:r>
            <a:r>
              <a:rPr lang="en-US" dirty="0"/>
              <a:t>="1", even if you don't even mention </a:t>
            </a:r>
            <a:r>
              <a:rPr lang="en-US" dirty="0" err="1"/>
              <a:t>cellspacing</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l="34375" t="43750" r="29375" b="15625"/>
          <a:stretch>
            <a:fillRect/>
          </a:stretch>
        </p:blipFill>
        <p:spPr bwMode="auto">
          <a:xfrm>
            <a:off x="228600" y="152399"/>
            <a:ext cx="7162800" cy="642182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Spanning a Cell across Columns and Rows</a:t>
            </a:r>
            <a:endParaRPr lang="en-US" dirty="0"/>
          </a:p>
        </p:txBody>
      </p:sp>
      <p:sp>
        <p:nvSpPr>
          <p:cNvPr id="3" name="Content Placeholder 2"/>
          <p:cNvSpPr>
            <a:spLocks noGrp="1"/>
          </p:cNvSpPr>
          <p:nvPr>
            <p:ph idx="1"/>
          </p:nvPr>
        </p:nvSpPr>
        <p:spPr/>
        <p:txBody>
          <a:bodyPr/>
          <a:lstStyle/>
          <a:p>
            <a:pPr algn="just"/>
            <a:r>
              <a:rPr lang="en-US" dirty="0"/>
              <a:t>These two features, </a:t>
            </a:r>
            <a:r>
              <a:rPr lang="en-US" dirty="0" err="1"/>
              <a:t>Colspan</a:t>
            </a:r>
            <a:r>
              <a:rPr lang="en-US" dirty="0"/>
              <a:t> and </a:t>
            </a:r>
            <a:r>
              <a:rPr lang="en-US" dirty="0" err="1"/>
              <a:t>Rowspan</a:t>
            </a:r>
            <a:r>
              <a:rPr lang="en-US" dirty="0"/>
              <a:t>, allow you to extend columns and rows across multiple other columns and rows when they would usually be forced to stop.  </a:t>
            </a:r>
          </a:p>
          <a:p>
            <a:pPr algn="just"/>
            <a:r>
              <a:rPr lang="en-US" dirty="0"/>
              <a:t>In this section you will learn how to extend columns and rows.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Column Span extends cells on a horizontal row (left and right). </a:t>
            </a:r>
          </a:p>
          <a:p>
            <a:pPr algn="just"/>
            <a:r>
              <a:rPr lang="en-US" dirty="0"/>
              <a:t>The line to add for Column Span is </a:t>
            </a:r>
            <a:r>
              <a:rPr lang="en-US" dirty="0" err="1"/>
              <a:t>colspan</a:t>
            </a:r>
            <a:r>
              <a:rPr lang="en-US" dirty="0"/>
              <a:t>="X". </a:t>
            </a:r>
          </a:p>
          <a:p>
            <a:pPr algn="just"/>
            <a:r>
              <a:rPr lang="en-US" dirty="0"/>
              <a:t>This line adds onto the &lt;td&gt; cell so the final result would look like this</a:t>
            </a:r>
          </a:p>
          <a:p>
            <a:pPr algn="ctr">
              <a:buNone/>
            </a:pPr>
            <a:r>
              <a:rPr lang="en-US" dirty="0"/>
              <a:t>&lt;td </a:t>
            </a:r>
            <a:r>
              <a:rPr lang="en-US" dirty="0" err="1"/>
              <a:t>colspan</a:t>
            </a:r>
            <a:r>
              <a:rPr lang="en-US" dirty="0"/>
              <a:t>="x"&gt;. </a:t>
            </a:r>
          </a:p>
          <a:p>
            <a:pPr algn="just"/>
            <a:r>
              <a:rPr lang="en-US" dirty="0"/>
              <a:t>The "X" in the line, is replaced with the number of cells it extends past. </a:t>
            </a:r>
          </a:p>
          <a:p>
            <a:pPr algn="just"/>
            <a:r>
              <a:rPr lang="en-US" dirty="0"/>
              <a:t>So for example, if it is covering the distance that of 3 cells above or below it, the line would look like &lt;td </a:t>
            </a:r>
            <a:r>
              <a:rPr lang="en-US" b="1" i="1" dirty="0" err="1"/>
              <a:t>colspan</a:t>
            </a:r>
            <a:r>
              <a:rPr lang="en-US" b="1" i="1" dirty="0"/>
              <a:t>="3"&gt;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algn="just"/>
            <a:r>
              <a:rPr lang="en-US" dirty="0"/>
              <a:t>Tables are used on websites for two major purposes. </a:t>
            </a:r>
          </a:p>
          <a:p>
            <a:pPr algn="just"/>
            <a:r>
              <a:rPr lang="en-US" dirty="0"/>
              <a:t>The obvious purpose of arranging information in a table whiles the less obvious but more widely used is for the purpose of creating a page layout with the use of hidden tables. </a:t>
            </a:r>
          </a:p>
          <a:p>
            <a:pPr algn="just"/>
            <a:r>
              <a:rPr lang="en-US" dirty="0"/>
              <a:t>Using tables to divide the page into different sections is an extremely powerful tool. </a:t>
            </a:r>
          </a:p>
          <a:p>
            <a:pPr algn="just"/>
            <a:r>
              <a:rPr lang="en-US" dirty="0"/>
              <a:t>Almost all major sites on the web are using invisible tables to layout the pages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Row Span meanwhile extends cells on a vertical row (up and down). </a:t>
            </a:r>
          </a:p>
          <a:p>
            <a:pPr algn="just"/>
            <a:r>
              <a:rPr lang="en-US" dirty="0"/>
              <a:t>The line to add for Row Span is </a:t>
            </a:r>
            <a:r>
              <a:rPr lang="en-US" dirty="0" err="1"/>
              <a:t>rowspan</a:t>
            </a:r>
            <a:r>
              <a:rPr lang="en-US" dirty="0"/>
              <a:t>="x". </a:t>
            </a:r>
          </a:p>
          <a:p>
            <a:pPr algn="just"/>
            <a:r>
              <a:rPr lang="en-US" dirty="0"/>
              <a:t>This line adds onto the &lt;td&gt; cell so the final result would look like this </a:t>
            </a:r>
          </a:p>
          <a:p>
            <a:pPr algn="ctr">
              <a:buNone/>
            </a:pPr>
            <a:r>
              <a:rPr lang="en-US" dirty="0"/>
              <a:t>&lt;td </a:t>
            </a:r>
            <a:r>
              <a:rPr lang="en-US" dirty="0" err="1"/>
              <a:t>rowspan</a:t>
            </a:r>
            <a:r>
              <a:rPr lang="en-US" dirty="0"/>
              <a:t>="x"&gt;. </a:t>
            </a:r>
          </a:p>
          <a:p>
            <a:pPr algn="just"/>
            <a:r>
              <a:rPr lang="en-US" dirty="0"/>
              <a:t>The "X" in the line, is replaced with the number of cells it extends. </a:t>
            </a:r>
          </a:p>
          <a:p>
            <a:pPr algn="just"/>
            <a:r>
              <a:rPr lang="en-US" dirty="0"/>
              <a:t>So for example, if it is covering the distance that of 3 cells left or right of it, the line would look like &lt;td </a:t>
            </a:r>
            <a:r>
              <a:rPr lang="en-US" b="1" i="1" dirty="0" err="1"/>
              <a:t>rowspan</a:t>
            </a:r>
            <a:r>
              <a:rPr lang="en-US" b="1" i="1" dirty="0"/>
              <a:t>="3"&gt;.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t="9459" r="40176"/>
          <a:stretch>
            <a:fillRect/>
          </a:stretch>
        </p:blipFill>
        <p:spPr bwMode="auto">
          <a:xfrm>
            <a:off x="76199" y="76200"/>
            <a:ext cx="7080671" cy="6553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228600"/>
            <a:ext cx="6477000" cy="648277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52400" y="228600"/>
            <a:ext cx="5486400" cy="3541395"/>
          </a:xfrm>
          <a:prstGeom prst="rect">
            <a:avLst/>
          </a:prstGeom>
          <a:noFill/>
          <a:ln w="9525">
            <a:noFill/>
            <a:miter lim="800000"/>
            <a:headEnd/>
            <a:tailEnd/>
          </a:ln>
        </p:spPr>
      </p:pic>
      <p:pic>
        <p:nvPicPr>
          <p:cNvPr id="3" name="Picture 2"/>
          <p:cNvPicPr/>
          <p:nvPr/>
        </p:nvPicPr>
        <p:blipFill>
          <a:blip r:embed="rId3"/>
          <a:srcRect l="21729" t="5522" r="26682" b="44368"/>
          <a:stretch>
            <a:fillRect/>
          </a:stretch>
        </p:blipFill>
        <p:spPr bwMode="auto">
          <a:xfrm>
            <a:off x="2590800" y="3048000"/>
            <a:ext cx="4887595" cy="355473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52400" y="228600"/>
            <a:ext cx="5600700" cy="3886200"/>
          </a:xfrm>
          <a:prstGeom prst="rect">
            <a:avLst/>
          </a:prstGeom>
          <a:noFill/>
        </p:spPr>
      </p:pic>
      <p:pic>
        <p:nvPicPr>
          <p:cNvPr id="3" name="Picture 2"/>
          <p:cNvPicPr/>
          <p:nvPr/>
        </p:nvPicPr>
        <p:blipFill>
          <a:blip r:embed="rId3"/>
          <a:srcRect l="21725" t="5522" r="26694" b="44159"/>
          <a:stretch>
            <a:fillRect/>
          </a:stretch>
        </p:blipFill>
        <p:spPr bwMode="auto">
          <a:xfrm>
            <a:off x="2667000" y="3124200"/>
            <a:ext cx="4836160" cy="352869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52400" y="76200"/>
            <a:ext cx="5486400" cy="4457700"/>
          </a:xfrm>
          <a:prstGeom prst="rect">
            <a:avLst/>
          </a:prstGeom>
          <a:noFill/>
        </p:spPr>
      </p:pic>
      <p:pic>
        <p:nvPicPr>
          <p:cNvPr id="3" name="Picture 2"/>
          <p:cNvPicPr/>
          <p:nvPr/>
        </p:nvPicPr>
        <p:blipFill>
          <a:blip r:embed="rId3"/>
          <a:srcRect l="26068" t="11861" r="22554" b="38431"/>
          <a:stretch>
            <a:fillRect/>
          </a:stretch>
        </p:blipFill>
        <p:spPr bwMode="auto">
          <a:xfrm>
            <a:off x="2819400" y="3276600"/>
            <a:ext cx="4733290" cy="34385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Out Your Page</a:t>
            </a:r>
            <a:endParaRPr lang="en-US" dirty="0"/>
          </a:p>
        </p:txBody>
      </p:sp>
      <p:sp>
        <p:nvSpPr>
          <p:cNvPr id="3" name="Content Placeholder 2"/>
          <p:cNvSpPr>
            <a:spLocks noGrp="1"/>
          </p:cNvSpPr>
          <p:nvPr>
            <p:ph idx="1"/>
          </p:nvPr>
        </p:nvSpPr>
        <p:spPr/>
        <p:txBody>
          <a:bodyPr/>
          <a:lstStyle/>
          <a:p>
            <a:pPr algn="just"/>
            <a:r>
              <a:rPr lang="en-US" dirty="0"/>
              <a:t>Before you create a complicated table, it's really important to have a vision of what you're about to construct. </a:t>
            </a:r>
          </a:p>
          <a:p>
            <a:pPr algn="just"/>
            <a:r>
              <a:rPr lang="en-US" dirty="0"/>
              <a:t>You should know how many rows and columns you need, how big these should be, and where each of the items on your page should go.</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 map out your page:</a:t>
            </a:r>
          </a:p>
        </p:txBody>
      </p:sp>
      <p:graphicFrame>
        <p:nvGraphicFramePr>
          <p:cNvPr id="4" name="Content Placeholder 3"/>
          <p:cNvGraphicFramePr>
            <a:graphicFrameLocks noGrp="1"/>
          </p:cNvGraphicFramePr>
          <p:nvPr>
            <p:ph idx="1"/>
          </p:nvPr>
        </p:nvGraphicFramePr>
        <p:xfrm>
          <a:off x="457200" y="1600200"/>
          <a:ext cx="7086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sketch3.jpg"/>
          <p:cNvPicPr/>
          <p:nvPr/>
        </p:nvPicPr>
        <p:blipFill>
          <a:blip r:embed="rId2">
            <a:grayscl/>
          </a:blip>
          <a:srcRect/>
          <a:stretch>
            <a:fillRect/>
          </a:stretch>
        </p:blipFill>
        <p:spPr bwMode="auto">
          <a:xfrm>
            <a:off x="1295400" y="304800"/>
            <a:ext cx="5435600" cy="6115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0000" lnSpcReduction="20000"/>
          </a:bodyPr>
          <a:lstStyle/>
          <a:p>
            <a:r>
              <a:rPr lang="en-US" dirty="0"/>
              <a:t>The most important layout aspects that can be done with tables are:</a:t>
            </a:r>
          </a:p>
          <a:p>
            <a:pPr lvl="1"/>
            <a:r>
              <a:rPr lang="en-US" dirty="0"/>
              <a:t>Dividing the page into separate sections: </a:t>
            </a:r>
          </a:p>
          <a:p>
            <a:pPr lvl="2"/>
            <a:r>
              <a:rPr lang="en-US" dirty="0"/>
              <a:t>An invisible table is excellent for this purpose.</a:t>
            </a:r>
          </a:p>
          <a:p>
            <a:pPr lvl="1"/>
            <a:r>
              <a:rPr lang="en-US" dirty="0"/>
              <a:t>Creating menus: </a:t>
            </a:r>
          </a:p>
          <a:p>
            <a:pPr lvl="2"/>
            <a:r>
              <a:rPr lang="en-US" dirty="0"/>
              <a:t>Typically with one color for the header and another for the links following in the next lines.</a:t>
            </a:r>
          </a:p>
          <a:p>
            <a:pPr lvl="1"/>
            <a:r>
              <a:rPr lang="en-US" dirty="0"/>
              <a:t>Adding interactive form fields: </a:t>
            </a:r>
          </a:p>
          <a:p>
            <a:pPr lvl="2"/>
            <a:r>
              <a:rPr lang="en-US" dirty="0"/>
              <a:t>Typically a gray area containing a search option.</a:t>
            </a:r>
          </a:p>
          <a:p>
            <a:pPr lvl="1"/>
            <a:r>
              <a:rPr lang="en-US" dirty="0"/>
              <a:t>Creating fast loading headers for the page: </a:t>
            </a:r>
          </a:p>
          <a:p>
            <a:pPr lvl="2"/>
            <a:r>
              <a:rPr lang="en-US" dirty="0"/>
              <a:t>A colored table with a text on it loads like a bullet compared to even a small banner.</a:t>
            </a:r>
          </a:p>
          <a:p>
            <a:pPr lvl="1"/>
            <a:r>
              <a:rPr lang="en-US" dirty="0"/>
              <a:t>Easy alignment of images that have been cut into smaller pieces.</a:t>
            </a:r>
          </a:p>
          <a:p>
            <a:pPr lvl="1"/>
            <a:r>
              <a:rPr lang="en-US" dirty="0"/>
              <a:t>A simple way to allow text to be written in two or more columns next to each other.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algn="just"/>
            <a:r>
              <a:rPr lang="en-US" dirty="0"/>
              <a:t>The importance of using tables for these layout purposes can't be overrated. </a:t>
            </a:r>
          </a:p>
          <a:p>
            <a:pPr algn="just"/>
            <a:r>
              <a:rPr lang="en-US" dirty="0"/>
              <a:t>However there are a few things to keep in mind when doing so. </a:t>
            </a:r>
          </a:p>
          <a:p>
            <a:pPr algn="just"/>
            <a:r>
              <a:rPr lang="en-US" dirty="0"/>
              <a:t>Most important is, that the content of a table is not shown until the entire table is loaded. </a:t>
            </a:r>
          </a:p>
          <a:p>
            <a:pPr algn="just"/>
            <a:r>
              <a:rPr lang="en-US" dirty="0"/>
              <a:t>If you have extremely long pages, you should divide it into two or more tables thus allowing the user to start reading the upper content while the rest of the page is loading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Simple Table</a:t>
            </a:r>
            <a:endParaRPr lang="en-US" dirty="0"/>
          </a:p>
        </p:txBody>
      </p:sp>
      <p:sp>
        <p:nvSpPr>
          <p:cNvPr id="3" name="Content Placeholder 2"/>
          <p:cNvSpPr>
            <a:spLocks noGrp="1"/>
          </p:cNvSpPr>
          <p:nvPr>
            <p:ph idx="1"/>
          </p:nvPr>
        </p:nvSpPr>
        <p:spPr/>
        <p:txBody>
          <a:bodyPr/>
          <a:lstStyle/>
          <a:p>
            <a:pPr algn="just"/>
            <a:r>
              <a:rPr lang="en-US" dirty="0"/>
              <a:t>Tables are defined with the &lt;table&gt; tag. </a:t>
            </a:r>
          </a:p>
          <a:p>
            <a:pPr algn="just"/>
            <a:r>
              <a:rPr lang="en-US" dirty="0"/>
              <a:t>It consists of row and column. </a:t>
            </a:r>
          </a:p>
          <a:p>
            <a:pPr algn="just"/>
            <a:r>
              <a:rPr lang="en-US" dirty="0"/>
              <a:t>To insert a table on your page you simply add these tags where you want the table to occur: </a:t>
            </a:r>
          </a:p>
        </p:txBody>
      </p:sp>
      <p:pic>
        <p:nvPicPr>
          <p:cNvPr id="1026" name="Picture 2"/>
          <p:cNvPicPr>
            <a:picLocks noChangeAspect="1" noChangeArrowheads="1"/>
          </p:cNvPicPr>
          <p:nvPr/>
        </p:nvPicPr>
        <p:blipFill>
          <a:blip r:embed="rId2"/>
          <a:srcRect l="35625" t="27344" r="30000" b="46875"/>
          <a:stretch>
            <a:fillRect/>
          </a:stretch>
        </p:blipFill>
        <p:spPr bwMode="auto">
          <a:xfrm>
            <a:off x="2057400" y="4267200"/>
            <a:ext cx="4191000" cy="2514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Inserting Row</a:t>
            </a:r>
            <a:endParaRPr lang="en-US" dirty="0"/>
          </a:p>
        </p:txBody>
      </p:sp>
      <p:sp>
        <p:nvSpPr>
          <p:cNvPr id="3" name="Content Placeholder 2"/>
          <p:cNvSpPr>
            <a:spLocks noGrp="1"/>
          </p:cNvSpPr>
          <p:nvPr>
            <p:ph idx="1"/>
          </p:nvPr>
        </p:nvSpPr>
        <p:spPr/>
        <p:txBody>
          <a:bodyPr/>
          <a:lstStyle/>
          <a:p>
            <a:pPr algn="just"/>
            <a:r>
              <a:rPr lang="en-US" dirty="0"/>
              <a:t>To add rows to your table use the &lt;</a:t>
            </a:r>
            <a:r>
              <a:rPr lang="en-US" dirty="0" err="1"/>
              <a:t>tr</a:t>
            </a:r>
            <a:r>
              <a:rPr lang="en-US" dirty="0"/>
              <a:t>&gt; and &lt;/</a:t>
            </a:r>
            <a:r>
              <a:rPr lang="en-US" dirty="0" err="1"/>
              <a:t>tr</a:t>
            </a:r>
            <a:r>
              <a:rPr lang="en-US" dirty="0"/>
              <a:t>&gt; tags. </a:t>
            </a:r>
          </a:p>
          <a:p>
            <a:pPr algn="just"/>
            <a:r>
              <a:rPr lang="en-US" dirty="0"/>
              <a:t>It doesn't make sense to write the above lines in itself, because you can't write content outside of table cells. </a:t>
            </a:r>
          </a:p>
          <a:p>
            <a:pPr algn="just"/>
            <a:r>
              <a:rPr lang="en-US" dirty="0"/>
              <a:t>If you do write things outside of cells it will appear right above the table</a:t>
            </a:r>
          </a:p>
        </p:txBody>
      </p:sp>
      <p:pic>
        <p:nvPicPr>
          <p:cNvPr id="2050" name="Picture 2"/>
          <p:cNvPicPr>
            <a:picLocks noChangeAspect="1" noChangeArrowheads="1"/>
          </p:cNvPicPr>
          <p:nvPr/>
        </p:nvPicPr>
        <p:blipFill>
          <a:blip r:embed="rId2"/>
          <a:srcRect l="33750" t="36719" r="30000" b="54687"/>
          <a:stretch>
            <a:fillRect/>
          </a:stretch>
        </p:blipFill>
        <p:spPr bwMode="auto">
          <a:xfrm>
            <a:off x="914399" y="5257800"/>
            <a:ext cx="6428509" cy="1219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Inserting Column</a:t>
            </a:r>
            <a:endParaRPr lang="en-US" dirty="0"/>
          </a:p>
        </p:txBody>
      </p:sp>
      <p:sp>
        <p:nvSpPr>
          <p:cNvPr id="3" name="Content Placeholder 2"/>
          <p:cNvSpPr>
            <a:spLocks noGrp="1"/>
          </p:cNvSpPr>
          <p:nvPr>
            <p:ph idx="1"/>
          </p:nvPr>
        </p:nvSpPr>
        <p:spPr/>
        <p:txBody>
          <a:bodyPr/>
          <a:lstStyle/>
          <a:p>
            <a:pPr algn="just"/>
            <a:r>
              <a:rPr lang="en-US" dirty="0"/>
              <a:t>You can divide rows into columns with &lt;td&gt; and &lt;/td&gt; tags:</a:t>
            </a:r>
          </a:p>
          <a:p>
            <a:endParaRPr lang="en-US" dirty="0"/>
          </a:p>
        </p:txBody>
      </p:sp>
      <p:pic>
        <p:nvPicPr>
          <p:cNvPr id="3074" name="Picture 2"/>
          <p:cNvPicPr>
            <a:picLocks noChangeAspect="1" noChangeArrowheads="1"/>
          </p:cNvPicPr>
          <p:nvPr/>
        </p:nvPicPr>
        <p:blipFill>
          <a:blip r:embed="rId2"/>
          <a:srcRect l="31875" t="34375" r="30000" b="31250"/>
          <a:stretch>
            <a:fillRect/>
          </a:stretch>
        </p:blipFill>
        <p:spPr bwMode="auto">
          <a:xfrm>
            <a:off x="990600" y="2666999"/>
            <a:ext cx="5638800" cy="406733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52400" y="152400"/>
            <a:ext cx="7365269" cy="5334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1481</Words>
  <Application>Microsoft Office PowerPoint</Application>
  <PresentationFormat>On-screen Show (4:3)</PresentationFormat>
  <Paragraphs>112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Rounded MT Bold</vt:lpstr>
      <vt:lpstr>Calibri</vt:lpstr>
      <vt:lpstr>Office Theme</vt:lpstr>
      <vt:lpstr>topicSeven </vt:lpstr>
      <vt:lpstr>Learning Objectives</vt:lpstr>
      <vt:lpstr>Introduction</vt:lpstr>
      <vt:lpstr>Introduction</vt:lpstr>
      <vt:lpstr>Introduction</vt:lpstr>
      <vt:lpstr>Creating Simple Table</vt:lpstr>
      <vt:lpstr>Inserting Row</vt:lpstr>
      <vt:lpstr>Inserting Column</vt:lpstr>
      <vt:lpstr>PowerPoint Presentation</vt:lpstr>
      <vt:lpstr>PowerPoint Presentation</vt:lpstr>
      <vt:lpstr>PowerPoint Presentation</vt:lpstr>
      <vt:lpstr>Adding a Border</vt:lpstr>
      <vt:lpstr>PowerPoint Presentation</vt:lpstr>
      <vt:lpstr>Setting the Width</vt:lpstr>
      <vt:lpstr>PowerPoint Presentation</vt:lpstr>
      <vt:lpstr>Centering a Table on the Page</vt:lpstr>
      <vt:lpstr>PowerPoint Presentation</vt:lpstr>
      <vt:lpstr>Combining Tables</vt:lpstr>
      <vt:lpstr>Aligning a Cell’s Contents</vt:lpstr>
      <vt:lpstr>Aligning a Cell’s Contents</vt:lpstr>
      <vt:lpstr>PowerPoint Presentation</vt:lpstr>
      <vt:lpstr>Changing the Background</vt:lpstr>
      <vt:lpstr>Changing the Background</vt:lpstr>
      <vt:lpstr>Changing the Background</vt:lpstr>
      <vt:lpstr>Changing the Background</vt:lpstr>
      <vt:lpstr>Controlling the Space</vt:lpstr>
      <vt:lpstr>PowerPoint Presentation</vt:lpstr>
      <vt:lpstr>Spanning a Cell across Columns and Rows</vt:lpstr>
      <vt:lpstr>Colspan</vt:lpstr>
      <vt:lpstr>Rowspan</vt:lpstr>
      <vt:lpstr>PowerPoint Presentation</vt:lpstr>
      <vt:lpstr>PowerPoint Presentation</vt:lpstr>
      <vt:lpstr>PowerPoint Presentation</vt:lpstr>
      <vt:lpstr>PowerPoint Presentation</vt:lpstr>
      <vt:lpstr>PowerPoint Presentation</vt:lpstr>
      <vt:lpstr>Mapping Out Your Page</vt:lpstr>
      <vt:lpstr>To map out your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92</cp:revision>
  <dcterms:created xsi:type="dcterms:W3CDTF">2011-05-29T03:11:47Z</dcterms:created>
  <dcterms:modified xsi:type="dcterms:W3CDTF">2018-08-28T04:02:04Z</dcterms:modified>
</cp:coreProperties>
</file>