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9144000" cy="6858000" type="screen4x3"/>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FF00"/>
    <a:srgbClr val="00FFFF"/>
    <a:srgbClr val="000080"/>
    <a:srgbClr val="FF00FF"/>
    <a:srgbClr val="C0C0C0"/>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69342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248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E255171-1BC2-4ED4-A2C5-8825F1A0EF38}"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05295-99F6-41D2-8737-47E7BE2CC06E}" type="slidenum">
              <a:rPr lang="en-US" smtClean="0"/>
              <a:pPr/>
              <a:t>‹#›</a:t>
            </a:fld>
            <a:endParaRPr lang="en-US"/>
          </a:p>
        </p:txBody>
      </p:sp>
      <p:sp>
        <p:nvSpPr>
          <p:cNvPr id="7" name="Rectangle 6"/>
          <p:cNvSpPr/>
          <p:nvPr userDrawn="1"/>
        </p:nvSpPr>
        <p:spPr>
          <a:xfrm>
            <a:off x="7696200" y="0"/>
            <a:ext cx="14478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userDrawn="1"/>
        </p:nvSpPr>
        <p:spPr>
          <a:xfrm rot="16200000">
            <a:off x="5143500" y="2857500"/>
            <a:ext cx="68580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7200" b="0" i="0" u="none" strike="noStrike" kern="1200" cap="none" spc="0" normalizeH="0" baseline="0" noProof="0" dirty="0">
                <a:ln>
                  <a:noFill/>
                </a:ln>
                <a:solidFill>
                  <a:srgbClr val="00B0F0"/>
                </a:solidFill>
                <a:effectLst/>
                <a:uLnTx/>
                <a:uFillTx/>
                <a:latin typeface="Arial Rounded MT Bold" pitchFamily="34" charset="0"/>
                <a:ea typeface="+mj-ea"/>
                <a:cs typeface="+mj-cs"/>
              </a:rPr>
              <a:t>WEB</a:t>
            </a:r>
            <a:r>
              <a:rPr kumimoji="0" lang="en-US" sz="7200" b="0" i="0" u="none" strike="noStrike" kern="1200" cap="none" spc="0" normalizeH="0" baseline="0" noProof="0" dirty="0">
                <a:ln>
                  <a:noFill/>
                </a:ln>
                <a:solidFill>
                  <a:srgbClr val="FF0000"/>
                </a:solidFill>
                <a:effectLst/>
                <a:uLnTx/>
                <a:uFillTx/>
                <a:latin typeface="Arial Rounded MT Bold" pitchFamily="34" charset="0"/>
                <a:ea typeface="+mj-ea"/>
                <a:cs typeface="+mj-cs"/>
              </a:rPr>
              <a:t>.</a:t>
            </a:r>
            <a:r>
              <a:rPr kumimoji="0" lang="en-US" sz="7200" b="0" i="0" u="none" strike="noStrike" kern="1200" cap="none" spc="0" normalizeH="0" baseline="0" noProof="0" dirty="0">
                <a:ln>
                  <a:noFill/>
                </a:ln>
                <a:solidFill>
                  <a:srgbClr val="FFC000"/>
                </a:solidFill>
                <a:effectLst/>
                <a:uLnTx/>
                <a:uFillTx/>
                <a:latin typeface="Arial Rounded MT Bold" pitchFamily="34" charset="0"/>
                <a:ea typeface="+mj-ea"/>
                <a:cs typeface="+mj-cs"/>
              </a:rPr>
              <a:t>DESIGN</a:t>
            </a:r>
          </a:p>
        </p:txBody>
      </p:sp>
      <p:sp>
        <p:nvSpPr>
          <p:cNvPr id="9" name="Title 1"/>
          <p:cNvSpPr txBox="1">
            <a:spLocks/>
          </p:cNvSpPr>
          <p:nvPr userDrawn="1"/>
        </p:nvSpPr>
        <p:spPr>
          <a:xfrm rot="16200000">
            <a:off x="4686300" y="2857500"/>
            <a:ext cx="6705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Arial Rounded MT Bold" pitchFamily="34" charset="0"/>
                <a:ea typeface="+mn-ea"/>
                <a:cs typeface="+mn-cs"/>
              </a:rPr>
              <a:t>IMD311 – Introduction to Web Content Management &amp; Design</a:t>
            </a:r>
          </a:p>
        </p:txBody>
      </p:sp>
      <p:sp>
        <p:nvSpPr>
          <p:cNvPr id="10" name="TextBox 9"/>
          <p:cNvSpPr txBox="1"/>
          <p:nvPr userDrawn="1"/>
        </p:nvSpPr>
        <p:spPr>
          <a:xfrm rot="16200000">
            <a:off x="7264804" y="4590105"/>
            <a:ext cx="3542958" cy="230832"/>
          </a:xfrm>
          <a:prstGeom prst="rect">
            <a:avLst/>
          </a:prstGeom>
          <a:noFill/>
        </p:spPr>
        <p:txBody>
          <a:bodyPr wrap="none" rtlCol="0">
            <a:spAutoFit/>
          </a:bodyPr>
          <a:lstStyle/>
          <a:p>
            <a:r>
              <a:rPr lang="en-US" sz="900" dirty="0">
                <a:solidFill>
                  <a:srgbClr val="FFC000"/>
                </a:solidFill>
              </a:rPr>
              <a:t>MOHAMAD</a:t>
            </a:r>
            <a:r>
              <a:rPr lang="en-US" sz="900" baseline="0" dirty="0">
                <a:solidFill>
                  <a:srgbClr val="FFC000"/>
                </a:solidFill>
              </a:rPr>
              <a:t> RAHIMI MOHAMAD ROSMAN </a:t>
            </a:r>
            <a:r>
              <a:rPr lang="en-US" sz="900" baseline="0" dirty="0">
                <a:solidFill>
                  <a:srgbClr val="FF0000"/>
                </a:solidFill>
              </a:rPr>
              <a:t>|</a:t>
            </a:r>
            <a:r>
              <a:rPr lang="en-US" sz="900" baseline="0" dirty="0"/>
              <a:t> </a:t>
            </a:r>
            <a:r>
              <a:rPr lang="en-US" sz="900" baseline="0" dirty="0">
                <a:solidFill>
                  <a:srgbClr val="00B0F0"/>
                </a:solidFill>
              </a:rPr>
              <a:t>http://rahimi.uitm.edu.my </a:t>
            </a:r>
            <a:endParaRPr lang="en-US" sz="900" dirty="0">
              <a:solidFill>
                <a:srgbClr val="00B0F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255171-1BC2-4ED4-A2C5-8825F1A0EF38}"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255171-1BC2-4ED4-A2C5-8825F1A0EF38}"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255171-1BC2-4ED4-A2C5-8825F1A0EF38}"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6897687"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6897687"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255171-1BC2-4ED4-A2C5-8825F1A0EF38}"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3276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038600" y="1600200"/>
            <a:ext cx="3581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255171-1BC2-4ED4-A2C5-8825F1A0EF38}" type="datetimeFigureOut">
              <a:rPr lang="en-US" smtClean="0"/>
              <a:pPr/>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352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352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962401" y="1535113"/>
            <a:ext cx="3657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962401"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255171-1BC2-4ED4-A2C5-8825F1A0EF38}" type="datetimeFigureOut">
              <a:rPr lang="en-US" smtClean="0"/>
              <a:pPr/>
              <a:t>8/28/2018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E255171-1BC2-4ED4-A2C5-8825F1A0EF38}" type="datetimeFigureOut">
              <a:rPr lang="en-US" smtClean="0"/>
              <a:pPr/>
              <a:t>8/28/2018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255171-1BC2-4ED4-A2C5-8825F1A0EF38}" type="datetimeFigureOut">
              <a:rPr lang="en-US" smtClean="0"/>
              <a:pPr/>
              <a:t>8/28/2018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3968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255171-1BC2-4ED4-A2C5-8825F1A0EF38}" type="datetimeFigureOut">
              <a:rPr lang="en-US" smtClean="0"/>
              <a:pPr/>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255171-1BC2-4ED4-A2C5-8825F1A0EF38}" type="datetimeFigureOut">
              <a:rPr lang="en-US" smtClean="0"/>
              <a:pPr/>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0104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7086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255171-1BC2-4ED4-A2C5-8825F1A0EF38}" type="datetimeFigureOut">
              <a:rPr lang="en-US" smtClean="0"/>
              <a:pPr/>
              <a:t>8/28/2018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F05295-99F6-41D2-8737-47E7BE2CC06E}" type="slidenum">
              <a:rPr lang="en-US" smtClean="0"/>
              <a:pPr/>
              <a:t>‹#›</a:t>
            </a:fld>
            <a:endParaRPr lang="en-US"/>
          </a:p>
        </p:txBody>
      </p:sp>
      <p:sp>
        <p:nvSpPr>
          <p:cNvPr id="7" name="Rectangle 6"/>
          <p:cNvSpPr/>
          <p:nvPr userDrawn="1"/>
        </p:nvSpPr>
        <p:spPr>
          <a:xfrm>
            <a:off x="7696200" y="0"/>
            <a:ext cx="14478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userDrawn="1"/>
        </p:nvSpPr>
        <p:spPr>
          <a:xfrm rot="16200000">
            <a:off x="5143500" y="2857500"/>
            <a:ext cx="68580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7200" b="0" i="0" u="none" strike="noStrike" kern="1200" cap="none" spc="0" normalizeH="0" baseline="0" noProof="0" dirty="0">
                <a:ln>
                  <a:noFill/>
                </a:ln>
                <a:solidFill>
                  <a:srgbClr val="00B0F0"/>
                </a:solidFill>
                <a:effectLst/>
                <a:uLnTx/>
                <a:uFillTx/>
                <a:latin typeface="Arial Rounded MT Bold" pitchFamily="34" charset="0"/>
                <a:ea typeface="+mj-ea"/>
                <a:cs typeface="+mj-cs"/>
              </a:rPr>
              <a:t>WEB</a:t>
            </a:r>
            <a:r>
              <a:rPr kumimoji="0" lang="en-US" sz="7200" b="0" i="0" u="none" strike="noStrike" kern="1200" cap="none" spc="0" normalizeH="0" baseline="0" noProof="0" dirty="0">
                <a:ln>
                  <a:noFill/>
                </a:ln>
                <a:solidFill>
                  <a:srgbClr val="FF0000"/>
                </a:solidFill>
                <a:effectLst/>
                <a:uLnTx/>
                <a:uFillTx/>
                <a:latin typeface="Arial Rounded MT Bold" pitchFamily="34" charset="0"/>
                <a:ea typeface="+mj-ea"/>
                <a:cs typeface="+mj-cs"/>
              </a:rPr>
              <a:t>.</a:t>
            </a:r>
            <a:r>
              <a:rPr kumimoji="0" lang="en-US" sz="7200" b="0" i="0" u="none" strike="noStrike" kern="1200" cap="none" spc="0" normalizeH="0" baseline="0" noProof="0" dirty="0">
                <a:ln>
                  <a:noFill/>
                </a:ln>
                <a:solidFill>
                  <a:srgbClr val="FFC000"/>
                </a:solidFill>
                <a:effectLst/>
                <a:uLnTx/>
                <a:uFillTx/>
                <a:latin typeface="Arial Rounded MT Bold" pitchFamily="34" charset="0"/>
                <a:ea typeface="+mj-ea"/>
                <a:cs typeface="+mj-cs"/>
              </a:rPr>
              <a:t>DESIGN</a:t>
            </a:r>
          </a:p>
        </p:txBody>
      </p:sp>
      <p:sp>
        <p:nvSpPr>
          <p:cNvPr id="9" name="Title 1"/>
          <p:cNvSpPr txBox="1">
            <a:spLocks/>
          </p:cNvSpPr>
          <p:nvPr userDrawn="1"/>
        </p:nvSpPr>
        <p:spPr>
          <a:xfrm rot="16200000">
            <a:off x="4686300" y="2857500"/>
            <a:ext cx="6705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Arial Rounded MT Bold" pitchFamily="34" charset="0"/>
                <a:ea typeface="+mn-ea"/>
                <a:cs typeface="+mn-cs"/>
              </a:rPr>
              <a:t>IMD311 – Introduction to Web Content Management &amp; Design</a:t>
            </a:r>
          </a:p>
        </p:txBody>
      </p:sp>
      <p:sp>
        <p:nvSpPr>
          <p:cNvPr id="10" name="TextBox 9"/>
          <p:cNvSpPr txBox="1"/>
          <p:nvPr userDrawn="1"/>
        </p:nvSpPr>
        <p:spPr>
          <a:xfrm rot="16200000">
            <a:off x="7264804" y="4590105"/>
            <a:ext cx="3542958" cy="230832"/>
          </a:xfrm>
          <a:prstGeom prst="rect">
            <a:avLst/>
          </a:prstGeom>
          <a:noFill/>
        </p:spPr>
        <p:txBody>
          <a:bodyPr wrap="none" rtlCol="0">
            <a:spAutoFit/>
          </a:bodyPr>
          <a:lstStyle/>
          <a:p>
            <a:r>
              <a:rPr lang="en-US" sz="900" dirty="0">
                <a:solidFill>
                  <a:srgbClr val="FFC000"/>
                </a:solidFill>
              </a:rPr>
              <a:t>MOHAMAD</a:t>
            </a:r>
            <a:r>
              <a:rPr lang="en-US" sz="900" baseline="0" dirty="0">
                <a:solidFill>
                  <a:srgbClr val="FFC000"/>
                </a:solidFill>
              </a:rPr>
              <a:t> RAHIMI MOHAMAD ROSMAN </a:t>
            </a:r>
            <a:r>
              <a:rPr lang="en-US" sz="900" baseline="0" dirty="0">
                <a:solidFill>
                  <a:srgbClr val="FF0000"/>
                </a:solidFill>
              </a:rPr>
              <a:t>|</a:t>
            </a:r>
            <a:r>
              <a:rPr lang="en-US" sz="900" baseline="0" dirty="0"/>
              <a:t> </a:t>
            </a:r>
            <a:r>
              <a:rPr lang="en-US" sz="900" baseline="0" dirty="0">
                <a:solidFill>
                  <a:srgbClr val="00B0F0"/>
                </a:solidFill>
              </a:rPr>
              <a:t>http://rahimi.uitm.edu.my </a:t>
            </a:r>
            <a:endParaRPr lang="en-US" sz="900" dirty="0">
              <a:solidFill>
                <a:srgbClr val="00B0F0"/>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b="1" dirty="0" err="1">
                <a:solidFill>
                  <a:srgbClr val="FFC000"/>
                </a:solidFill>
              </a:rPr>
              <a:t>topic</a:t>
            </a:r>
            <a:r>
              <a:rPr lang="en-US" sz="8800" dirty="0" err="1">
                <a:solidFill>
                  <a:srgbClr val="00B0F0"/>
                </a:solidFill>
                <a:effectLst>
                  <a:outerShdw blurRad="38100" dist="38100" dir="2700000" algn="tl">
                    <a:srgbClr val="000000">
                      <a:alpha val="43137"/>
                    </a:srgbClr>
                  </a:outerShdw>
                </a:effectLst>
              </a:rPr>
              <a:t>Eight</a:t>
            </a:r>
            <a:r>
              <a:rPr lang="en-US" dirty="0"/>
              <a:t> </a:t>
            </a:r>
          </a:p>
        </p:txBody>
      </p:sp>
      <p:sp>
        <p:nvSpPr>
          <p:cNvPr id="3" name="Subtitle 2"/>
          <p:cNvSpPr>
            <a:spLocks noGrp="1"/>
          </p:cNvSpPr>
          <p:nvPr>
            <p:ph type="subTitle" idx="1"/>
          </p:nvPr>
        </p:nvSpPr>
        <p:spPr/>
        <p:txBody>
          <a:bodyPr/>
          <a:lstStyle/>
          <a:p>
            <a:r>
              <a:rPr lang="en-US" dirty="0">
                <a:solidFill>
                  <a:srgbClr val="00B0F0"/>
                </a:solidFill>
                <a:effectLst>
                  <a:outerShdw blurRad="38100" dist="38100" dir="2700000" algn="tl">
                    <a:srgbClr val="000000">
                      <a:alpha val="43137"/>
                    </a:srgbClr>
                  </a:outerShdw>
                </a:effectLst>
              </a:rPr>
              <a:t>Multimedia </a:t>
            </a:r>
            <a:r>
              <a:rPr lang="en-US" dirty="0">
                <a:solidFill>
                  <a:srgbClr val="FFC000"/>
                </a:solidFill>
              </a:rPr>
              <a:t>Audio and Video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to Multimedia Files</a:t>
            </a:r>
          </a:p>
        </p:txBody>
      </p:sp>
      <p:sp>
        <p:nvSpPr>
          <p:cNvPr id="3" name="Content Placeholder 2"/>
          <p:cNvSpPr>
            <a:spLocks noGrp="1"/>
          </p:cNvSpPr>
          <p:nvPr>
            <p:ph idx="1"/>
          </p:nvPr>
        </p:nvSpPr>
        <p:spPr/>
        <p:txBody>
          <a:bodyPr>
            <a:normAutofit fontScale="92500" lnSpcReduction="10000"/>
          </a:bodyPr>
          <a:lstStyle/>
          <a:p>
            <a:pPr algn="just"/>
            <a:r>
              <a:rPr lang="en-MY" dirty="0"/>
              <a:t>The easiest and fastest way to give your visitors access to multimedia files is by creating a link to the file. </a:t>
            </a:r>
          </a:p>
          <a:p>
            <a:pPr algn="just"/>
            <a:r>
              <a:rPr lang="en-MY" dirty="0"/>
              <a:t>Links have several advantages. </a:t>
            </a:r>
          </a:p>
          <a:p>
            <a:pPr lvl="1" algn="just"/>
            <a:r>
              <a:rPr lang="en-MY" dirty="0"/>
              <a:t>First, your visitor gets to choose whether to load a potentially large file or not. </a:t>
            </a:r>
          </a:p>
          <a:p>
            <a:pPr lvl="1" algn="just"/>
            <a:r>
              <a:rPr lang="en-MY" dirty="0"/>
              <a:t>Second, the file will open in any compatible player the visitor has available, not just the one you chose, making it more likely the visitor won't have to download any special software.</a:t>
            </a: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yaldex.com/html_tutorial_3/images/18fig04.jpg"/>
          <p:cNvPicPr/>
          <p:nvPr/>
        </p:nvPicPr>
        <p:blipFill>
          <a:blip r:embed="rId2"/>
          <a:srcRect/>
          <a:stretch>
            <a:fillRect/>
          </a:stretch>
        </p:blipFill>
        <p:spPr bwMode="auto">
          <a:xfrm>
            <a:off x="228600" y="762000"/>
            <a:ext cx="7283955" cy="32004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MY" b="1" dirty="0"/>
              <a:t>To link to multimedia files:</a:t>
            </a:r>
            <a:endParaRPr lang="en-US" dirty="0"/>
          </a:p>
        </p:txBody>
      </p:sp>
      <p:sp>
        <p:nvSpPr>
          <p:cNvPr id="3" name="Content Placeholder 2"/>
          <p:cNvSpPr>
            <a:spLocks noGrp="1"/>
          </p:cNvSpPr>
          <p:nvPr>
            <p:ph idx="1"/>
          </p:nvPr>
        </p:nvSpPr>
        <p:spPr/>
        <p:txBody>
          <a:bodyPr>
            <a:normAutofit lnSpcReduction="10000"/>
          </a:bodyPr>
          <a:lstStyle/>
          <a:p>
            <a:pPr lvl="0" algn="just"/>
            <a:r>
              <a:rPr lang="en-MY" dirty="0"/>
              <a:t>Create a multimedia file and upload it to your server.</a:t>
            </a:r>
            <a:endParaRPr lang="en-US" dirty="0"/>
          </a:p>
          <a:p>
            <a:pPr lvl="0" algn="just"/>
            <a:r>
              <a:rPr lang="en-MY" dirty="0"/>
              <a:t>Type &lt;a </a:t>
            </a:r>
            <a:r>
              <a:rPr lang="en-MY" dirty="0" err="1"/>
              <a:t>href</a:t>
            </a:r>
            <a:r>
              <a:rPr lang="en-MY" dirty="0"/>
              <a:t>="multimedia.ext"&gt;, where multimedia.ext is the location, name, and extension of the multimedia file.</a:t>
            </a:r>
            <a:endParaRPr lang="en-US" dirty="0"/>
          </a:p>
          <a:p>
            <a:pPr lvl="0" algn="just"/>
            <a:r>
              <a:rPr lang="en-MY" dirty="0"/>
              <a:t>Type the text or insert an image that the visitor will click on to activate the link.</a:t>
            </a:r>
            <a:endParaRPr lang="en-US" dirty="0"/>
          </a:p>
          <a:p>
            <a:pPr lvl="0" algn="just"/>
            <a:r>
              <a:rPr lang="en-MY" dirty="0"/>
              <a:t>Type &lt;/a&gt; to complete the link.</a:t>
            </a:r>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Embedding QuickTime Movies for Windows</a:t>
            </a:r>
            <a:endParaRPr lang="en-US" dirty="0"/>
          </a:p>
        </p:txBody>
      </p:sp>
      <p:sp>
        <p:nvSpPr>
          <p:cNvPr id="3" name="Content Placeholder 2"/>
          <p:cNvSpPr>
            <a:spLocks noGrp="1"/>
          </p:cNvSpPr>
          <p:nvPr>
            <p:ph idx="1"/>
          </p:nvPr>
        </p:nvSpPr>
        <p:spPr>
          <a:xfrm>
            <a:off x="457200" y="1600200"/>
            <a:ext cx="7086600" cy="5029200"/>
          </a:xfrm>
        </p:spPr>
        <p:txBody>
          <a:bodyPr>
            <a:normAutofit fontScale="55000" lnSpcReduction="20000"/>
          </a:bodyPr>
          <a:lstStyle/>
          <a:p>
            <a:pPr lvl="0"/>
            <a:r>
              <a:rPr lang="en-MY" dirty="0"/>
              <a:t>Create a movie and save it in QuickTime format with the .</a:t>
            </a:r>
            <a:r>
              <a:rPr lang="en-MY" dirty="0" err="1"/>
              <a:t>mov</a:t>
            </a:r>
            <a:r>
              <a:rPr lang="en-MY" dirty="0"/>
              <a:t> extension.</a:t>
            </a:r>
            <a:endParaRPr lang="en-US" dirty="0"/>
          </a:p>
          <a:p>
            <a:pPr lvl="0"/>
            <a:r>
              <a:rPr lang="en-MY" dirty="0"/>
              <a:t>In your Web page, where you want the movie to appear, begin the object element for IE for Windows by typing &lt;object </a:t>
            </a:r>
            <a:r>
              <a:rPr lang="en-MY" dirty="0" err="1"/>
              <a:t>classid</a:t>
            </a:r>
            <a:r>
              <a:rPr lang="en-MY" dirty="0"/>
              <a:t>="clsid:02bf25d5-8c17-4b23-bc80-d3488abddc6b" codebase="http://www.apple.com/qtactivex/qtplugin.cab".</a:t>
            </a:r>
            <a:endParaRPr lang="en-US" dirty="0"/>
          </a:p>
          <a:p>
            <a:pPr lvl="0"/>
            <a:r>
              <a:rPr lang="en-MY" dirty="0"/>
              <a:t>Next, without closing the initial object tag yet, type width="w" height="h", where w and h are the desired width and height, in pixels, of the box that will hold the movie.</a:t>
            </a:r>
            <a:endParaRPr lang="en-US" dirty="0"/>
          </a:p>
          <a:p>
            <a:pPr lvl="0"/>
            <a:r>
              <a:rPr lang="en-MY" dirty="0"/>
              <a:t>Type &gt; to complete the initial object tag.</a:t>
            </a:r>
            <a:endParaRPr lang="en-US" dirty="0"/>
          </a:p>
          <a:p>
            <a:pPr lvl="0"/>
            <a:r>
              <a:rPr lang="en-MY" dirty="0"/>
              <a:t>Next, type &lt;</a:t>
            </a:r>
            <a:r>
              <a:rPr lang="en-MY" dirty="0" err="1"/>
              <a:t>param</a:t>
            </a:r>
            <a:r>
              <a:rPr lang="en-MY" dirty="0"/>
              <a:t> name="</a:t>
            </a:r>
            <a:r>
              <a:rPr lang="en-MY" dirty="0" err="1"/>
              <a:t>src</a:t>
            </a:r>
            <a:r>
              <a:rPr lang="en-MY" dirty="0"/>
              <a:t>" value="filename.mov"&gt;, where filename.mov is the URL of your movie file.</a:t>
            </a:r>
            <a:endParaRPr lang="en-US" dirty="0"/>
          </a:p>
          <a:p>
            <a:pPr lvl="0"/>
            <a:r>
              <a:rPr lang="en-MY" dirty="0"/>
              <a:t>Type &lt;</a:t>
            </a:r>
            <a:r>
              <a:rPr lang="en-MY" dirty="0" err="1"/>
              <a:t>param</a:t>
            </a:r>
            <a:r>
              <a:rPr lang="en-MY" dirty="0"/>
              <a:t> name="</a:t>
            </a:r>
            <a:r>
              <a:rPr lang="en-MY" dirty="0" err="1"/>
              <a:t>autoplay</a:t>
            </a:r>
            <a:r>
              <a:rPr lang="en-MY" dirty="0"/>
              <a:t>" value="false"&gt;, to keep the movie from starting automatically when the visitor jumps to this page</a:t>
            </a:r>
            <a:endParaRPr lang="en-US" dirty="0"/>
          </a:p>
          <a:p>
            <a:pPr lvl="0"/>
            <a:r>
              <a:rPr lang="en-MY" dirty="0"/>
              <a:t>If you want control buttons to appear under the movie, type &lt;</a:t>
            </a:r>
            <a:r>
              <a:rPr lang="en-MY" dirty="0" err="1"/>
              <a:t>param</a:t>
            </a:r>
            <a:r>
              <a:rPr lang="en-MY" dirty="0"/>
              <a:t> name="controller" value="true". Or use a value of false to hide the controls.</a:t>
            </a:r>
            <a:endParaRPr lang="en-US" dirty="0"/>
          </a:p>
          <a:p>
            <a:pPr lvl="0"/>
            <a:r>
              <a:rPr lang="en-MY" dirty="0"/>
              <a:t>Insert more parameters as desired</a:t>
            </a:r>
            <a:endParaRPr lang="en-US" dirty="0"/>
          </a:p>
          <a:p>
            <a:pPr lvl="0"/>
            <a:r>
              <a:rPr lang="en-MY" dirty="0"/>
              <a:t>Complete the object element by typing &lt;/object&gt;.</a:t>
            </a:r>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yaldex.com/html_tutorial_3/images/18fig14.jpg"/>
          <p:cNvPicPr/>
          <p:nvPr/>
        </p:nvPicPr>
        <p:blipFill>
          <a:blip r:embed="rId2"/>
          <a:srcRect/>
          <a:stretch>
            <a:fillRect/>
          </a:stretch>
        </p:blipFill>
        <p:spPr bwMode="auto">
          <a:xfrm>
            <a:off x="1143000" y="152400"/>
            <a:ext cx="5181600" cy="6596371"/>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a QuickTime Movie</a:t>
            </a:r>
          </a:p>
        </p:txBody>
      </p:sp>
      <p:sp>
        <p:nvSpPr>
          <p:cNvPr id="3" name="Content Placeholder 2"/>
          <p:cNvSpPr>
            <a:spLocks noGrp="1"/>
          </p:cNvSpPr>
          <p:nvPr>
            <p:ph idx="1"/>
          </p:nvPr>
        </p:nvSpPr>
        <p:spPr/>
        <p:txBody>
          <a:bodyPr>
            <a:normAutofit fontScale="92500" lnSpcReduction="20000"/>
          </a:bodyPr>
          <a:lstStyle/>
          <a:p>
            <a:r>
              <a:rPr lang="en-MY" b="1" dirty="0"/>
              <a:t>To scale a QuickTime movie:</a:t>
            </a:r>
            <a:endParaRPr lang="en-US" dirty="0"/>
          </a:p>
          <a:p>
            <a:pPr algn="just"/>
            <a:r>
              <a:rPr lang="en-MY" dirty="0"/>
              <a:t>Within each object element, type </a:t>
            </a:r>
            <a:r>
              <a:rPr lang="en-MY" b="1" dirty="0"/>
              <a:t>&lt;</a:t>
            </a:r>
            <a:r>
              <a:rPr lang="en-MY" b="1" dirty="0" err="1"/>
              <a:t>param</a:t>
            </a:r>
            <a:r>
              <a:rPr lang="en-MY" b="1" dirty="0"/>
              <a:t> name="scale" value="factor" /&gt;</a:t>
            </a:r>
            <a:r>
              <a:rPr lang="en-MY" dirty="0"/>
              <a:t>, where </a:t>
            </a:r>
            <a:r>
              <a:rPr lang="en-MY" i="1" dirty="0"/>
              <a:t>factor</a:t>
            </a:r>
            <a:r>
              <a:rPr lang="en-MY" dirty="0"/>
              <a:t> is:</a:t>
            </a:r>
            <a:endParaRPr lang="en-US" dirty="0"/>
          </a:p>
          <a:p>
            <a:pPr lvl="1" algn="just"/>
            <a:r>
              <a:rPr lang="en-MY" b="1" dirty="0" err="1"/>
              <a:t>tofit</a:t>
            </a:r>
            <a:r>
              <a:rPr lang="en-MY" dirty="0"/>
              <a:t>, if you want the movie to be reduced or expanded to fit its box.</a:t>
            </a:r>
            <a:endParaRPr lang="en-US" dirty="0"/>
          </a:p>
          <a:p>
            <a:pPr lvl="1" algn="just"/>
            <a:r>
              <a:rPr lang="en-MY" dirty="0"/>
              <a:t>Or </a:t>
            </a:r>
            <a:r>
              <a:rPr lang="en-MY" b="1" dirty="0"/>
              <a:t>aspect</a:t>
            </a:r>
            <a:r>
              <a:rPr lang="en-MY" dirty="0"/>
              <a:t>, if you want the movie to be reduced or expanded to fit its box while maintaining its original proportions.</a:t>
            </a:r>
            <a:endParaRPr lang="en-US" dirty="0"/>
          </a:p>
          <a:p>
            <a:pPr lvl="1" algn="just"/>
            <a:r>
              <a:rPr lang="en-US" dirty="0"/>
              <a:t>Or </a:t>
            </a:r>
            <a:r>
              <a:rPr lang="en-US" b="1" dirty="0"/>
              <a:t>n</a:t>
            </a:r>
            <a:r>
              <a:rPr lang="en-US" dirty="0"/>
              <a:t>, where </a:t>
            </a:r>
            <a:r>
              <a:rPr lang="en-US" i="1" dirty="0"/>
              <a:t>n</a:t>
            </a:r>
            <a:r>
              <a:rPr lang="en-US" dirty="0"/>
              <a:t> is the number with which the original height and width of the movie will be multiplied to get the final height and width</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yaldex.com/html_tutorial_3/images/18fig20.jpg"/>
          <p:cNvPicPr/>
          <p:nvPr/>
        </p:nvPicPr>
        <p:blipFill>
          <a:blip r:embed="rId2"/>
          <a:srcRect/>
          <a:stretch>
            <a:fillRect/>
          </a:stretch>
        </p:blipFill>
        <p:spPr bwMode="auto">
          <a:xfrm>
            <a:off x="457200" y="152400"/>
            <a:ext cx="5410200" cy="656277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Looping a QuickTime Movie</a:t>
            </a:r>
          </a:p>
        </p:txBody>
      </p:sp>
      <p:sp>
        <p:nvSpPr>
          <p:cNvPr id="3" name="Content Placeholder 2"/>
          <p:cNvSpPr>
            <a:spLocks noGrp="1"/>
          </p:cNvSpPr>
          <p:nvPr>
            <p:ph idx="1"/>
          </p:nvPr>
        </p:nvSpPr>
        <p:spPr/>
        <p:txBody>
          <a:bodyPr>
            <a:normAutofit/>
          </a:bodyPr>
          <a:lstStyle/>
          <a:p>
            <a:r>
              <a:rPr lang="en-MY" b="1" dirty="0"/>
              <a:t>To loop a QuickTime movie:</a:t>
            </a:r>
            <a:endParaRPr lang="en-US" dirty="0"/>
          </a:p>
          <a:p>
            <a:pPr lvl="1" algn="just"/>
            <a:r>
              <a:rPr lang="en-MY" dirty="0"/>
              <a:t>Within each object element, type </a:t>
            </a:r>
            <a:r>
              <a:rPr lang="en-MY" b="1" dirty="0"/>
              <a:t>&lt;</a:t>
            </a:r>
            <a:r>
              <a:rPr lang="en-MY" b="1" dirty="0" err="1"/>
              <a:t>param</a:t>
            </a:r>
            <a:r>
              <a:rPr lang="en-MY" b="1" dirty="0"/>
              <a:t> name="loop" value="option"&gt;</a:t>
            </a:r>
            <a:r>
              <a:rPr lang="en-MY" dirty="0"/>
              <a:t>, where </a:t>
            </a:r>
            <a:r>
              <a:rPr lang="en-MY" i="1" dirty="0"/>
              <a:t>option</a:t>
            </a:r>
            <a:r>
              <a:rPr lang="en-MY" dirty="0"/>
              <a:t> is true if you want the movie to loop continuously, false if you want the movie to play just once and palindrome if you want the movie to play forwards and then backwards, continuously</a:t>
            </a:r>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yaldex.com/html_tutorial_3/images/18fig24.jpg"/>
          <p:cNvPicPr/>
          <p:nvPr/>
        </p:nvPicPr>
        <p:blipFill>
          <a:blip r:embed="rId2"/>
          <a:srcRect/>
          <a:stretch>
            <a:fillRect/>
          </a:stretch>
        </p:blipFill>
        <p:spPr bwMode="auto">
          <a:xfrm>
            <a:off x="304800" y="152400"/>
            <a:ext cx="5410200" cy="6533983"/>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Embedding MP3 Audio on a Page</a:t>
            </a:r>
            <a:endParaRPr lang="en-US" dirty="0"/>
          </a:p>
        </p:txBody>
      </p:sp>
      <p:sp>
        <p:nvSpPr>
          <p:cNvPr id="3" name="Content Placeholder 2"/>
          <p:cNvSpPr>
            <a:spLocks noGrp="1"/>
          </p:cNvSpPr>
          <p:nvPr>
            <p:ph idx="1"/>
          </p:nvPr>
        </p:nvSpPr>
        <p:spPr/>
        <p:txBody>
          <a:bodyPr>
            <a:normAutofit fontScale="92500" lnSpcReduction="10000"/>
          </a:bodyPr>
          <a:lstStyle/>
          <a:p>
            <a:r>
              <a:rPr lang="en-US" dirty="0"/>
              <a:t>To embed MP3 audio on a page:</a:t>
            </a:r>
          </a:p>
          <a:p>
            <a:pPr lvl="1" algn="just"/>
            <a:r>
              <a:rPr lang="en-MY" dirty="0"/>
              <a:t>Save your audio tracks in MP3 format. You can use iTunes to convert AIFF files to MP3</a:t>
            </a:r>
            <a:endParaRPr lang="en-US" dirty="0"/>
          </a:p>
          <a:p>
            <a:pPr lvl="1" algn="just"/>
            <a:r>
              <a:rPr lang="en-MY" dirty="0"/>
              <a:t>Follow the instructions for putting regular QuickTime movies on a page (see pages 286293) using audio/mpeg for the type attribute in the second object</a:t>
            </a:r>
            <a:endParaRPr lang="en-US" dirty="0"/>
          </a:p>
          <a:p>
            <a:pPr lvl="1" algn="just"/>
            <a:r>
              <a:rPr lang="en-MY" dirty="0"/>
              <a:t>Use a value of 16 for the height of your controller.</a:t>
            </a:r>
            <a:endParaRPr lang="en-US" dirty="0"/>
          </a:p>
          <a:p>
            <a:pPr lvl="1" algn="just"/>
            <a:r>
              <a:rPr lang="en-MY" dirty="0"/>
              <a:t>For the width, use: a value of 17 for just a play button  </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Learning Objectives</a:t>
            </a:r>
            <a:endParaRPr lang="en-US" dirty="0"/>
          </a:p>
        </p:txBody>
      </p:sp>
      <p:sp>
        <p:nvSpPr>
          <p:cNvPr id="3" name="Content Placeholder 2"/>
          <p:cNvSpPr>
            <a:spLocks noGrp="1"/>
          </p:cNvSpPr>
          <p:nvPr>
            <p:ph idx="1"/>
          </p:nvPr>
        </p:nvSpPr>
        <p:spPr/>
        <p:txBody>
          <a:bodyPr>
            <a:normAutofit/>
          </a:bodyPr>
          <a:lstStyle/>
          <a:p>
            <a:r>
              <a:rPr lang="en-US" dirty="0">
                <a:solidFill>
                  <a:srgbClr val="FFC000"/>
                </a:solidFill>
              </a:rPr>
              <a:t>At the end of this chapter the students should be able to:</a:t>
            </a:r>
          </a:p>
          <a:p>
            <a:pPr lvl="1"/>
            <a:r>
              <a:rPr lang="en-US" dirty="0"/>
              <a:t>Save and upload music files to a web page.</a:t>
            </a:r>
          </a:p>
          <a:p>
            <a:pPr lvl="1"/>
            <a:r>
              <a:rPr lang="en-US" dirty="0"/>
              <a:t>Select appropriate background music for the web page.</a:t>
            </a:r>
          </a:p>
          <a:p>
            <a:pPr lvl="1"/>
            <a:r>
              <a:rPr lang="en-US" dirty="0"/>
              <a:t>Organize music into appropriate folder.</a:t>
            </a:r>
          </a:p>
          <a:p>
            <a:pPr lvl="1"/>
            <a:r>
              <a:rPr lang="en-US" dirty="0"/>
              <a:t>Selecting suitable file size to speed up downloading time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yaldex.com/html_tutorial_3/images/18fig32.jpg"/>
          <p:cNvPicPr/>
          <p:nvPr/>
        </p:nvPicPr>
        <p:blipFill>
          <a:blip r:embed="rId2"/>
          <a:srcRect/>
          <a:stretch>
            <a:fillRect/>
          </a:stretch>
        </p:blipFill>
        <p:spPr bwMode="auto">
          <a:xfrm>
            <a:off x="304800" y="762000"/>
            <a:ext cx="7187582" cy="53340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l="35000" t="37500" r="35000" b="36719"/>
          <a:stretch>
            <a:fillRect/>
          </a:stretch>
        </p:blipFill>
        <p:spPr bwMode="auto">
          <a:xfrm>
            <a:off x="152400" y="228600"/>
            <a:ext cx="7315200" cy="50292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Embedding Windows Media Player Files</a:t>
            </a:r>
            <a:endParaRPr lang="en-US" dirty="0"/>
          </a:p>
        </p:txBody>
      </p:sp>
      <p:sp>
        <p:nvSpPr>
          <p:cNvPr id="3" name="Content Placeholder 2"/>
          <p:cNvSpPr>
            <a:spLocks noGrp="1"/>
          </p:cNvSpPr>
          <p:nvPr>
            <p:ph idx="1"/>
          </p:nvPr>
        </p:nvSpPr>
        <p:spPr>
          <a:xfrm>
            <a:off x="457200" y="1600200"/>
            <a:ext cx="7086600" cy="5105400"/>
          </a:xfrm>
        </p:spPr>
        <p:txBody>
          <a:bodyPr>
            <a:normAutofit fontScale="55000" lnSpcReduction="20000"/>
          </a:bodyPr>
          <a:lstStyle/>
          <a:p>
            <a:r>
              <a:rPr lang="en-US" dirty="0"/>
              <a:t>To embed Windows Media Player files:</a:t>
            </a:r>
          </a:p>
          <a:p>
            <a:pPr lvl="1"/>
            <a:r>
              <a:rPr lang="en-MY" dirty="0"/>
              <a:t>Create the desired movie or sound.</a:t>
            </a:r>
            <a:endParaRPr lang="en-US" dirty="0"/>
          </a:p>
          <a:p>
            <a:pPr lvl="1"/>
            <a:r>
              <a:rPr lang="en-MY" dirty="0"/>
              <a:t>In your HTML document, type &lt;object </a:t>
            </a:r>
            <a:r>
              <a:rPr lang="en-MY" dirty="0" err="1"/>
              <a:t>classid</a:t>
            </a:r>
            <a:r>
              <a:rPr lang="en-MY" dirty="0"/>
              <a:t>="clsid:6bf52a52-394a-11d3-b153-00c04f79faa6" id="player".</a:t>
            </a:r>
            <a:endParaRPr lang="en-US" dirty="0"/>
          </a:p>
          <a:p>
            <a:pPr lvl="1"/>
            <a:r>
              <a:rPr lang="en-MY" dirty="0"/>
              <a:t>Next type width="w" height="h", where w and h are the size in pixels of the media player that you'd like to embed.</a:t>
            </a:r>
            <a:endParaRPr lang="en-US" dirty="0"/>
          </a:p>
          <a:p>
            <a:pPr lvl="1"/>
            <a:r>
              <a:rPr lang="en-MY" dirty="0"/>
              <a:t>Type &gt; to complete the initial object tag.</a:t>
            </a:r>
            <a:endParaRPr lang="en-US" dirty="0"/>
          </a:p>
          <a:p>
            <a:pPr lvl="1"/>
            <a:r>
              <a:rPr lang="en-MY" dirty="0"/>
              <a:t>To tell the player where the media file is, type &lt;</a:t>
            </a:r>
            <a:r>
              <a:rPr lang="en-MY" dirty="0" err="1"/>
              <a:t>param</a:t>
            </a:r>
            <a:r>
              <a:rPr lang="en-MY" dirty="0"/>
              <a:t> name="</a:t>
            </a:r>
            <a:r>
              <a:rPr lang="en-MY" dirty="0" err="1"/>
              <a:t>url</a:t>
            </a:r>
            <a:r>
              <a:rPr lang="en-MY" dirty="0"/>
              <a:t>" value="movie.wmv"&gt;, where movie.wmv is the name and extension of the movie file.</a:t>
            </a:r>
            <a:endParaRPr lang="en-US" dirty="0"/>
          </a:p>
          <a:p>
            <a:pPr lvl="1"/>
            <a:r>
              <a:rPr lang="en-MY" dirty="0"/>
              <a:t>If desired, you can type &lt;</a:t>
            </a:r>
            <a:r>
              <a:rPr lang="en-MY" dirty="0" err="1"/>
              <a:t>param</a:t>
            </a:r>
            <a:r>
              <a:rPr lang="en-MY" dirty="0"/>
              <a:t> name="</a:t>
            </a:r>
            <a:r>
              <a:rPr lang="en-MY" dirty="0" err="1"/>
              <a:t>autostart</a:t>
            </a:r>
            <a:r>
              <a:rPr lang="en-MY" dirty="0"/>
              <a:t>" value="false"&gt; in order to keep the file from playing automatically. The default is True.</a:t>
            </a:r>
            <a:endParaRPr lang="en-US" dirty="0"/>
          </a:p>
          <a:p>
            <a:pPr lvl="1"/>
            <a:r>
              <a:rPr lang="en-MY" dirty="0"/>
              <a:t>If desired, you can type &lt;</a:t>
            </a:r>
            <a:r>
              <a:rPr lang="en-MY" dirty="0" err="1"/>
              <a:t>param</a:t>
            </a:r>
            <a:r>
              <a:rPr lang="en-MY" dirty="0"/>
              <a:t> name="</a:t>
            </a:r>
            <a:r>
              <a:rPr lang="en-MY" dirty="0" err="1"/>
              <a:t>showcontrols</a:t>
            </a:r>
            <a:r>
              <a:rPr lang="en-MY" dirty="0"/>
              <a:t>" value="false"&gt; to hide the play, rewind and other control buttons. The default value is true.</a:t>
            </a:r>
            <a:endParaRPr lang="en-US" dirty="0"/>
          </a:p>
          <a:p>
            <a:pPr lvl="1"/>
            <a:r>
              <a:rPr lang="en-MY" dirty="0"/>
              <a:t>For browsers besides Internet Explorer, type &lt;embed type="application/xmplayer2" id="</a:t>
            </a:r>
            <a:r>
              <a:rPr lang="en-MY" dirty="0" err="1"/>
              <a:t>MediaPlayer</a:t>
            </a:r>
            <a:r>
              <a:rPr lang="en-MY" dirty="0"/>
              <a:t>" to tell them what to expect.</a:t>
            </a:r>
            <a:endParaRPr lang="en-US" dirty="0"/>
          </a:p>
          <a:p>
            <a:pPr lvl="1"/>
            <a:r>
              <a:rPr lang="en-MY" dirty="0"/>
              <a:t>Next type </a:t>
            </a:r>
            <a:r>
              <a:rPr lang="en-MY" dirty="0" err="1"/>
              <a:t>src</a:t>
            </a:r>
            <a:r>
              <a:rPr lang="en-MY" dirty="0"/>
              <a:t>="http://www.movie.wmv", where movie.wmv is the location, name, and extension of the movie file.</a:t>
            </a:r>
            <a:endParaRPr lang="en-US" dirty="0"/>
          </a:p>
          <a:p>
            <a:pPr lvl="1"/>
            <a:r>
              <a:rPr lang="en-MY" dirty="0"/>
              <a:t>Type width="w" height="h"&gt;, where w and h are the dimensions in pixels of your movie file.</a:t>
            </a:r>
            <a:endParaRPr lang="en-US" dirty="0"/>
          </a:p>
          <a:p>
            <a:pPr lvl="1"/>
            <a:r>
              <a:rPr lang="en-MY" dirty="0"/>
              <a:t>If you want the movie to start playing automatically, type </a:t>
            </a:r>
            <a:r>
              <a:rPr lang="en-MY" dirty="0" err="1"/>
              <a:t>autostart</a:t>
            </a:r>
            <a:r>
              <a:rPr lang="en-MY" dirty="0"/>
              <a:t>="true".</a:t>
            </a:r>
            <a:endParaRPr lang="en-US" dirty="0"/>
          </a:p>
          <a:p>
            <a:pPr lvl="1"/>
            <a:r>
              <a:rPr lang="en-MY" dirty="0"/>
              <a:t>If you want to hide the control buttons, type </a:t>
            </a:r>
            <a:r>
              <a:rPr lang="en-MY" dirty="0" err="1"/>
              <a:t>showcontrols</a:t>
            </a:r>
            <a:r>
              <a:rPr lang="en-MY" dirty="0"/>
              <a:t>="false".</a:t>
            </a:r>
            <a:endParaRPr lang="en-US" dirty="0"/>
          </a:p>
          <a:p>
            <a:pPr lvl="1"/>
            <a:r>
              <a:rPr lang="en-MY" dirty="0"/>
              <a:t>Type /&gt; to complete the embed element.</a:t>
            </a:r>
            <a:endParaRPr lang="en-US" dirty="0"/>
          </a:p>
          <a:p>
            <a:pPr lvl="1"/>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yaldex.com/html_tutorial_3/images/18fig42.jpg"/>
          <p:cNvPicPr/>
          <p:nvPr/>
        </p:nvPicPr>
        <p:blipFill>
          <a:blip r:embed="rId2"/>
          <a:srcRect/>
          <a:stretch>
            <a:fillRect/>
          </a:stretch>
        </p:blipFill>
        <p:spPr bwMode="auto">
          <a:xfrm>
            <a:off x="533400" y="152399"/>
            <a:ext cx="5334000" cy="6597051"/>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Music</a:t>
            </a:r>
            <a:endParaRPr lang="en-US" dirty="0"/>
          </a:p>
        </p:txBody>
      </p:sp>
      <p:sp>
        <p:nvSpPr>
          <p:cNvPr id="3" name="Content Placeholder 2"/>
          <p:cNvSpPr>
            <a:spLocks noGrp="1"/>
          </p:cNvSpPr>
          <p:nvPr>
            <p:ph idx="1"/>
          </p:nvPr>
        </p:nvSpPr>
        <p:spPr/>
        <p:txBody>
          <a:bodyPr/>
          <a:lstStyle/>
          <a:p>
            <a:pPr algn="just"/>
            <a:r>
              <a:rPr lang="en-US" dirty="0"/>
              <a:t>There are many computer formats for sound, and theoretically any of them could be used in a web page. </a:t>
            </a:r>
          </a:p>
          <a:p>
            <a:pPr algn="just"/>
            <a:r>
              <a:rPr lang="en-US" dirty="0"/>
              <a:t>The three most popular formats (those most likely to work on your readers' machines) are WAVE, AU, and MIDI.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Music</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WAVE (Waveform Audio File Format, with the file extension .wav) was invented for Windows by Microsoft. </a:t>
            </a:r>
          </a:p>
          <a:p>
            <a:pPr algn="just"/>
            <a:r>
              <a:rPr lang="en-US" dirty="0"/>
              <a:t>AU (Audio File Format, file extension .au) was invented by NeXT and Sun.  </a:t>
            </a:r>
          </a:p>
          <a:p>
            <a:pPr algn="just"/>
            <a:r>
              <a:rPr lang="en-US" dirty="0"/>
              <a:t>Both are now widely accepted on many platforms, and are common on web pages. </a:t>
            </a:r>
          </a:p>
          <a:p>
            <a:pPr algn="just"/>
            <a:r>
              <a:rPr lang="en-US" dirty="0"/>
              <a:t>WAVE and AU are like sound recordings. </a:t>
            </a:r>
          </a:p>
          <a:p>
            <a:pPr algn="just"/>
            <a:r>
              <a:rPr lang="en-US" dirty="0"/>
              <a:t>They reproduce recorded sounds (or computer generated sounds). </a:t>
            </a:r>
          </a:p>
          <a:p>
            <a:pPr algn="just"/>
            <a:r>
              <a:rPr lang="en-US" dirty="0"/>
              <a:t>They also tend to be big files for just a little sound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Music</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WAVE and AU files are good for a short sound effect such as a short greeting or perhaps a cow moo. </a:t>
            </a:r>
          </a:p>
          <a:p>
            <a:pPr algn="just"/>
            <a:r>
              <a:rPr lang="en-US" dirty="0"/>
              <a:t>MIDI (Musical Instrument Digital Interface) is an entirely different concept. </a:t>
            </a:r>
          </a:p>
          <a:p>
            <a:pPr algn="just"/>
            <a:r>
              <a:rPr lang="en-US" dirty="0"/>
              <a:t>The MIDI file format is a series of commands such as "play middle C for .25 seconds". </a:t>
            </a:r>
          </a:p>
          <a:p>
            <a:pPr algn="just"/>
            <a:r>
              <a:rPr lang="en-US" dirty="0"/>
              <a:t>These sort of commands are very small, so one of the great advantages of MIDI files for your web page is that a lot of music can be packed in a small MIDI file.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Music</a:t>
            </a:r>
            <a:endParaRPr lang="en-US" dirty="0"/>
          </a:p>
        </p:txBody>
      </p:sp>
      <p:sp>
        <p:nvSpPr>
          <p:cNvPr id="3" name="Content Placeholder 2"/>
          <p:cNvSpPr>
            <a:spLocks noGrp="1"/>
          </p:cNvSpPr>
          <p:nvPr>
            <p:ph idx="1"/>
          </p:nvPr>
        </p:nvSpPr>
        <p:spPr/>
        <p:txBody>
          <a:bodyPr/>
          <a:lstStyle/>
          <a:p>
            <a:pPr algn="just"/>
            <a:r>
              <a:rPr lang="en-US" dirty="0"/>
              <a:t>The downside of MIDI is that it takes a real master to work any expressiveness into this electronic command-based format. </a:t>
            </a:r>
          </a:p>
          <a:p>
            <a:pPr algn="just"/>
            <a:r>
              <a:rPr lang="en-US" dirty="0"/>
              <a:t>MIDI music tends to have an uninteresting "easy listening" quality to it, making your web page seem like a dentist office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Inserting music </a:t>
            </a:r>
            <a:endParaRPr lang="en-US" dirty="0"/>
          </a:p>
        </p:txBody>
      </p:sp>
      <p:sp>
        <p:nvSpPr>
          <p:cNvPr id="3" name="Content Placeholder 2"/>
          <p:cNvSpPr>
            <a:spLocks noGrp="1"/>
          </p:cNvSpPr>
          <p:nvPr>
            <p:ph idx="1"/>
          </p:nvPr>
        </p:nvSpPr>
        <p:spPr/>
        <p:txBody>
          <a:bodyPr/>
          <a:lstStyle/>
          <a:p>
            <a:pPr algn="just"/>
            <a:r>
              <a:rPr lang="en-US" dirty="0"/>
              <a:t>There are 2 ways of inserting background sound:</a:t>
            </a:r>
          </a:p>
          <a:p>
            <a:pPr lvl="1"/>
            <a:r>
              <a:rPr lang="en-US" dirty="0"/>
              <a:t>Embed.</a:t>
            </a:r>
          </a:p>
          <a:p>
            <a:pPr lvl="1"/>
            <a:r>
              <a:rPr lang="en-US" dirty="0" err="1"/>
              <a:t>Bgsound</a:t>
            </a:r>
            <a:r>
              <a:rPr lang="en-US" dirty="0"/>
              <a:t>.</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Bgsound</a:t>
            </a:r>
            <a:endParaRPr lang="en-US" dirty="0"/>
          </a:p>
        </p:txBody>
      </p:sp>
      <p:sp>
        <p:nvSpPr>
          <p:cNvPr id="3" name="Content Placeholder 2"/>
          <p:cNvSpPr>
            <a:spLocks noGrp="1"/>
          </p:cNvSpPr>
          <p:nvPr>
            <p:ph idx="1"/>
          </p:nvPr>
        </p:nvSpPr>
        <p:spPr/>
        <p:txBody>
          <a:bodyPr>
            <a:normAutofit fontScale="92500" lnSpcReduction="20000"/>
          </a:bodyPr>
          <a:lstStyle/>
          <a:p>
            <a:pPr lvl="0"/>
            <a:endParaRPr lang="en-US" dirty="0"/>
          </a:p>
          <a:p>
            <a:pPr lvl="0"/>
            <a:endParaRPr lang="en-US" dirty="0"/>
          </a:p>
          <a:p>
            <a:pPr lvl="0"/>
            <a:r>
              <a:rPr lang="en-US" dirty="0"/>
              <a:t>Attributes</a:t>
            </a:r>
          </a:p>
          <a:p>
            <a:pPr lvl="1"/>
            <a:r>
              <a:rPr lang="en-US" dirty="0"/>
              <a:t>SRC</a:t>
            </a:r>
          </a:p>
          <a:p>
            <a:pPr lvl="2" algn="just"/>
            <a:r>
              <a:rPr lang="en-US" dirty="0"/>
              <a:t>SRC gives the location of the sound to play.</a:t>
            </a:r>
          </a:p>
          <a:p>
            <a:pPr lvl="1" algn="just"/>
            <a:r>
              <a:rPr lang="en-US" dirty="0"/>
              <a:t>Loop </a:t>
            </a:r>
          </a:p>
          <a:p>
            <a:pPr lvl="2" algn="just"/>
            <a:r>
              <a:rPr lang="en-US" dirty="0"/>
              <a:t>How many times to loop the background sound. LOOP can either have a finite value (1,2,3 or some other number) or INFINITE which tells the browser to play the sound over and over forever. </a:t>
            </a:r>
          </a:p>
          <a:p>
            <a:pPr lvl="3" algn="just"/>
            <a:r>
              <a:rPr lang="en-US" dirty="0"/>
              <a:t>&lt;</a:t>
            </a:r>
            <a:r>
              <a:rPr lang="en-US" dirty="0" err="1"/>
              <a:t>bgsound</a:t>
            </a:r>
            <a:r>
              <a:rPr lang="en-US" dirty="0"/>
              <a:t> </a:t>
            </a:r>
            <a:r>
              <a:rPr lang="en-US" dirty="0" err="1"/>
              <a:t>src</a:t>
            </a:r>
            <a:r>
              <a:rPr lang="en-US" dirty="0"/>
              <a:t>="helloo.wav" loop=</a:t>
            </a:r>
            <a:r>
              <a:rPr lang="en-US" sz="1800" dirty="0"/>
              <a:t>"</a:t>
            </a:r>
            <a:r>
              <a:rPr lang="en-US" dirty="0"/>
              <a:t>5</a:t>
            </a:r>
            <a:r>
              <a:rPr lang="en-US" sz="1800" dirty="0"/>
              <a:t>"</a:t>
            </a:r>
            <a:r>
              <a:rPr lang="en-US" dirty="0"/>
              <a:t>&gt; </a:t>
            </a:r>
          </a:p>
          <a:p>
            <a:pPr lvl="3"/>
            <a:r>
              <a:rPr lang="en-US" dirty="0"/>
              <a:t>&lt;</a:t>
            </a:r>
            <a:r>
              <a:rPr lang="en-US" dirty="0" err="1"/>
              <a:t>bgsound</a:t>
            </a:r>
            <a:r>
              <a:rPr lang="en-US" dirty="0"/>
              <a:t> </a:t>
            </a:r>
            <a:r>
              <a:rPr lang="en-US" dirty="0" err="1"/>
              <a:t>src</a:t>
            </a:r>
            <a:r>
              <a:rPr lang="en-US" dirty="0"/>
              <a:t>="helloo.wav" loop=</a:t>
            </a:r>
            <a:r>
              <a:rPr lang="en-US" sz="1800" dirty="0"/>
              <a:t>"</a:t>
            </a:r>
            <a:r>
              <a:rPr lang="en-US" dirty="0"/>
              <a:t>infinite</a:t>
            </a:r>
            <a:r>
              <a:rPr lang="en-US" sz="1800" dirty="0"/>
              <a:t>"</a:t>
            </a:r>
            <a:r>
              <a:rPr lang="en-US" dirty="0"/>
              <a:t>&gt; </a:t>
            </a:r>
          </a:p>
        </p:txBody>
      </p:sp>
      <p:pic>
        <p:nvPicPr>
          <p:cNvPr id="16386" name="Picture 2"/>
          <p:cNvPicPr>
            <a:picLocks noChangeAspect="1" noChangeArrowheads="1"/>
          </p:cNvPicPr>
          <p:nvPr/>
        </p:nvPicPr>
        <p:blipFill>
          <a:blip r:embed="rId2"/>
          <a:srcRect l="23125" t="25781" r="16875" b="68750"/>
          <a:stretch>
            <a:fillRect/>
          </a:stretch>
        </p:blipFill>
        <p:spPr bwMode="auto">
          <a:xfrm>
            <a:off x="304800" y="1600200"/>
            <a:ext cx="7315200" cy="5334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10000"/>
          </a:bodyPr>
          <a:lstStyle/>
          <a:p>
            <a:pPr algn="just"/>
            <a:r>
              <a:rPr lang="en-US" dirty="0"/>
              <a:t>One of the things that have made the Web so popular is the fact that you can add graphics, sound, animations, and movies to your Web pages. </a:t>
            </a:r>
          </a:p>
          <a:p>
            <a:pPr algn="just"/>
            <a:r>
              <a:rPr lang="en-US" dirty="0"/>
              <a:t>While in the past the prohibitive size of such files limited their effectiveness, newer technologies, like streaming audio and video, along with broadband Internet connections have opened the door for multimedia Web pages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Embed</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&lt;embed ...&gt; puts a browser </a:t>
            </a:r>
            <a:r>
              <a:rPr lang="en-US" dirty="0" err="1"/>
              <a:t>plugin</a:t>
            </a:r>
            <a:r>
              <a:rPr lang="en-US" dirty="0"/>
              <a:t> in the page. a </a:t>
            </a:r>
            <a:r>
              <a:rPr lang="en-US" i="1" dirty="0" err="1"/>
              <a:t>plugin</a:t>
            </a:r>
            <a:r>
              <a:rPr lang="en-US" dirty="0"/>
              <a:t> is a special program located on the client computer that handles its own special type of data file. </a:t>
            </a:r>
          </a:p>
          <a:p>
            <a:pPr algn="just"/>
            <a:r>
              <a:rPr lang="en-US" dirty="0"/>
              <a:t>The most common </a:t>
            </a:r>
            <a:r>
              <a:rPr lang="en-US" dirty="0" err="1"/>
              <a:t>plugins</a:t>
            </a:r>
            <a:r>
              <a:rPr lang="en-US" dirty="0"/>
              <a:t> are for sounds and movies. the &lt;embed ...&gt; tag gives the location of a data file that the </a:t>
            </a:r>
            <a:r>
              <a:rPr lang="en-US" dirty="0" err="1"/>
              <a:t>plugin</a:t>
            </a:r>
            <a:r>
              <a:rPr lang="en-US" dirty="0"/>
              <a:t> should handle. </a:t>
            </a:r>
          </a:p>
          <a:p>
            <a:pPr algn="just"/>
            <a:r>
              <a:rPr lang="en-US" dirty="0"/>
              <a:t>In its simplest use, &lt;embed ...&gt; uses the </a:t>
            </a:r>
            <a:r>
              <a:rPr lang="en-US" dirty="0" err="1"/>
              <a:t>src</a:t>
            </a:r>
            <a:r>
              <a:rPr lang="en-US" dirty="0"/>
              <a:t> attribute to indicate the location of the </a:t>
            </a:r>
            <a:r>
              <a:rPr lang="en-US" dirty="0" err="1"/>
              <a:t>plugin</a:t>
            </a:r>
            <a:r>
              <a:rPr lang="en-US" dirty="0"/>
              <a:t> data file, and usually also gives a width and height of the </a:t>
            </a:r>
            <a:r>
              <a:rPr lang="en-US" dirty="0" err="1"/>
              <a:t>plugin</a:t>
            </a:r>
            <a:r>
              <a:rPr lang="en-US" dirty="0"/>
              <a:t> area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838200" y="228600"/>
          <a:ext cx="6477000" cy="5671458"/>
        </p:xfrm>
        <a:graphic>
          <a:graphicData uri="http://schemas.openxmlformats.org/drawingml/2006/table">
            <a:tbl>
              <a:tblPr/>
              <a:tblGrid>
                <a:gridCol w="1785542">
                  <a:extLst>
                    <a:ext uri="{9D8B030D-6E8A-4147-A177-3AD203B41FA5}">
                      <a16:colId xmlns:a16="http://schemas.microsoft.com/office/drawing/2014/main" val="20000"/>
                    </a:ext>
                  </a:extLst>
                </a:gridCol>
                <a:gridCol w="4691458">
                  <a:extLst>
                    <a:ext uri="{9D8B030D-6E8A-4147-A177-3AD203B41FA5}">
                      <a16:colId xmlns:a16="http://schemas.microsoft.com/office/drawing/2014/main" val="20001"/>
                    </a:ext>
                  </a:extLst>
                </a:gridCol>
              </a:tblGrid>
              <a:tr h="283029">
                <a:tc>
                  <a:txBody>
                    <a:bodyPr/>
                    <a:lstStyle/>
                    <a:p>
                      <a:pPr marL="0" marR="0" algn="ctr">
                        <a:lnSpc>
                          <a:spcPct val="150000"/>
                        </a:lnSpc>
                        <a:spcBef>
                          <a:spcPts val="0"/>
                        </a:spcBef>
                        <a:spcAft>
                          <a:spcPts val="0"/>
                        </a:spcAft>
                      </a:pPr>
                      <a:r>
                        <a:rPr lang="en-US" sz="900" b="1" dirty="0">
                          <a:solidFill>
                            <a:srgbClr val="FF0000"/>
                          </a:solidFill>
                          <a:latin typeface="Calibri"/>
                          <a:ea typeface="Calibri"/>
                          <a:cs typeface="Arial"/>
                        </a:rPr>
                        <a:t>Attribute</a:t>
                      </a:r>
                      <a:endParaRPr lang="en-US" sz="1000" dirty="0">
                        <a:solidFill>
                          <a:srgbClr val="FF0000"/>
                        </a:solidFill>
                        <a:latin typeface="Times New Roman"/>
                        <a:ea typeface="Times New Roman"/>
                        <a:cs typeface="Arial"/>
                      </a:endParaRPr>
                    </a:p>
                  </a:txBody>
                  <a:tcPr marL="55418" marR="554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50000"/>
                        </a:lnSpc>
                        <a:spcBef>
                          <a:spcPts val="0"/>
                        </a:spcBef>
                        <a:spcAft>
                          <a:spcPts val="0"/>
                        </a:spcAft>
                      </a:pPr>
                      <a:r>
                        <a:rPr lang="en-US" sz="900" b="1" dirty="0">
                          <a:solidFill>
                            <a:srgbClr val="FF0000"/>
                          </a:solidFill>
                          <a:latin typeface="Calibri"/>
                          <a:ea typeface="Calibri"/>
                          <a:cs typeface="Arial"/>
                        </a:rPr>
                        <a:t>Function</a:t>
                      </a:r>
                      <a:endParaRPr lang="en-US" sz="1000" dirty="0">
                        <a:solidFill>
                          <a:srgbClr val="FF0000"/>
                        </a:solidFill>
                        <a:latin typeface="Times New Roman"/>
                        <a:ea typeface="Times New Roman"/>
                        <a:cs typeface="Arial"/>
                      </a:endParaRPr>
                    </a:p>
                  </a:txBody>
                  <a:tcPr marL="55418" marR="554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283029">
                <a:tc>
                  <a:txBody>
                    <a:bodyPr/>
                    <a:lstStyle/>
                    <a:p>
                      <a:pPr marL="0" marR="0" algn="just">
                        <a:lnSpc>
                          <a:spcPct val="150000"/>
                        </a:lnSpc>
                        <a:spcBef>
                          <a:spcPts val="0"/>
                        </a:spcBef>
                        <a:spcAft>
                          <a:spcPts val="0"/>
                        </a:spcAft>
                      </a:pPr>
                      <a:r>
                        <a:rPr lang="en-US" sz="900">
                          <a:latin typeface="Calibri"/>
                          <a:ea typeface="Calibri"/>
                          <a:cs typeface="Arial"/>
                        </a:rPr>
                        <a:t>src</a:t>
                      </a:r>
                      <a:endParaRPr lang="en-US" sz="1000">
                        <a:latin typeface="Times New Roman"/>
                        <a:ea typeface="Times New Roman"/>
                        <a:cs typeface="Arial"/>
                      </a:endParaRPr>
                    </a:p>
                  </a:txBody>
                  <a:tcPr marL="55418" marR="554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900">
                          <a:latin typeface="Calibri"/>
                          <a:ea typeface="Calibri"/>
                          <a:cs typeface="Arial"/>
                        </a:rPr>
                        <a:t>url of resource to be embedded.</a:t>
                      </a:r>
                      <a:endParaRPr lang="en-US" sz="1000">
                        <a:latin typeface="Times New Roman"/>
                        <a:ea typeface="Times New Roman"/>
                        <a:cs typeface="Arial"/>
                      </a:endParaRPr>
                    </a:p>
                  </a:txBody>
                  <a:tcPr marL="55418" marR="554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3029">
                <a:tc>
                  <a:txBody>
                    <a:bodyPr/>
                    <a:lstStyle/>
                    <a:p>
                      <a:pPr marL="0" marR="0" algn="just">
                        <a:lnSpc>
                          <a:spcPct val="150000"/>
                        </a:lnSpc>
                        <a:spcBef>
                          <a:spcPts val="0"/>
                        </a:spcBef>
                        <a:spcAft>
                          <a:spcPts val="0"/>
                        </a:spcAft>
                      </a:pPr>
                      <a:r>
                        <a:rPr lang="en-US" sz="900">
                          <a:latin typeface="Calibri"/>
                          <a:ea typeface="Calibri"/>
                          <a:cs typeface="Arial"/>
                        </a:rPr>
                        <a:t>width</a:t>
                      </a:r>
                      <a:endParaRPr lang="en-US" sz="1000">
                        <a:latin typeface="Times New Roman"/>
                        <a:ea typeface="Times New Roman"/>
                        <a:cs typeface="Arial"/>
                      </a:endParaRPr>
                    </a:p>
                  </a:txBody>
                  <a:tcPr marL="55418" marR="554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900">
                          <a:latin typeface="Calibri"/>
                          <a:ea typeface="Calibri"/>
                          <a:cs typeface="Arial"/>
                        </a:rPr>
                        <a:t>Width of area in which to show resource.</a:t>
                      </a:r>
                      <a:endParaRPr lang="en-US" sz="1000">
                        <a:latin typeface="Times New Roman"/>
                        <a:ea typeface="Times New Roman"/>
                        <a:cs typeface="Arial"/>
                      </a:endParaRPr>
                    </a:p>
                  </a:txBody>
                  <a:tcPr marL="55418" marR="554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3029">
                <a:tc>
                  <a:txBody>
                    <a:bodyPr/>
                    <a:lstStyle/>
                    <a:p>
                      <a:pPr marL="0" marR="0" algn="just">
                        <a:lnSpc>
                          <a:spcPct val="150000"/>
                        </a:lnSpc>
                        <a:spcBef>
                          <a:spcPts val="0"/>
                        </a:spcBef>
                        <a:spcAft>
                          <a:spcPts val="0"/>
                        </a:spcAft>
                      </a:pPr>
                      <a:r>
                        <a:rPr lang="en-US" sz="900">
                          <a:latin typeface="Calibri"/>
                          <a:ea typeface="Calibri"/>
                          <a:cs typeface="Arial"/>
                        </a:rPr>
                        <a:t>height</a:t>
                      </a:r>
                      <a:endParaRPr lang="en-US" sz="1000">
                        <a:latin typeface="Times New Roman"/>
                        <a:ea typeface="Times New Roman"/>
                        <a:cs typeface="Arial"/>
                      </a:endParaRPr>
                    </a:p>
                  </a:txBody>
                  <a:tcPr marL="55418" marR="554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900">
                          <a:latin typeface="Calibri"/>
                          <a:ea typeface="Calibri"/>
                          <a:cs typeface="Arial"/>
                        </a:rPr>
                        <a:t>Height of area in which to show resource.</a:t>
                      </a:r>
                      <a:endParaRPr lang="en-US" sz="1000">
                        <a:latin typeface="Times New Roman"/>
                        <a:ea typeface="Times New Roman"/>
                        <a:cs typeface="Arial"/>
                      </a:endParaRPr>
                    </a:p>
                  </a:txBody>
                  <a:tcPr marL="55418" marR="554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3029">
                <a:tc>
                  <a:txBody>
                    <a:bodyPr/>
                    <a:lstStyle/>
                    <a:p>
                      <a:pPr marL="0" marR="0" algn="just">
                        <a:lnSpc>
                          <a:spcPct val="150000"/>
                        </a:lnSpc>
                        <a:spcBef>
                          <a:spcPts val="0"/>
                        </a:spcBef>
                        <a:spcAft>
                          <a:spcPts val="0"/>
                        </a:spcAft>
                      </a:pPr>
                      <a:r>
                        <a:rPr lang="en-US" sz="900">
                          <a:latin typeface="Calibri"/>
                          <a:ea typeface="Calibri"/>
                          <a:cs typeface="Arial"/>
                        </a:rPr>
                        <a:t>align</a:t>
                      </a:r>
                      <a:endParaRPr lang="en-US" sz="1000">
                        <a:latin typeface="Times New Roman"/>
                        <a:ea typeface="Times New Roman"/>
                        <a:cs typeface="Arial"/>
                      </a:endParaRPr>
                    </a:p>
                  </a:txBody>
                  <a:tcPr marL="55418" marR="554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900">
                          <a:latin typeface="Calibri"/>
                          <a:ea typeface="Calibri"/>
                          <a:cs typeface="Arial"/>
                        </a:rPr>
                        <a:t>How text should flow around the picture.</a:t>
                      </a:r>
                      <a:endParaRPr lang="en-US" sz="1000">
                        <a:latin typeface="Times New Roman"/>
                        <a:ea typeface="Times New Roman"/>
                        <a:cs typeface="Arial"/>
                      </a:endParaRPr>
                    </a:p>
                  </a:txBody>
                  <a:tcPr marL="55418" marR="554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3029">
                <a:tc>
                  <a:txBody>
                    <a:bodyPr/>
                    <a:lstStyle/>
                    <a:p>
                      <a:pPr marL="0" marR="0" algn="just">
                        <a:lnSpc>
                          <a:spcPct val="150000"/>
                        </a:lnSpc>
                        <a:spcBef>
                          <a:spcPts val="0"/>
                        </a:spcBef>
                        <a:spcAft>
                          <a:spcPts val="0"/>
                        </a:spcAft>
                      </a:pPr>
                      <a:r>
                        <a:rPr lang="en-US" sz="900">
                          <a:latin typeface="Calibri"/>
                          <a:ea typeface="Calibri"/>
                          <a:cs typeface="Arial"/>
                        </a:rPr>
                        <a:t>name</a:t>
                      </a:r>
                      <a:endParaRPr lang="en-US" sz="1000">
                        <a:latin typeface="Times New Roman"/>
                        <a:ea typeface="Times New Roman"/>
                        <a:cs typeface="Arial"/>
                      </a:endParaRPr>
                    </a:p>
                  </a:txBody>
                  <a:tcPr marL="55418" marR="554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900">
                          <a:latin typeface="Calibri"/>
                          <a:ea typeface="Calibri"/>
                          <a:cs typeface="Arial"/>
                        </a:rPr>
                        <a:t>Name of the embedded object.</a:t>
                      </a:r>
                      <a:endParaRPr lang="en-US" sz="1000">
                        <a:latin typeface="Times New Roman"/>
                        <a:ea typeface="Times New Roman"/>
                        <a:cs typeface="Arial"/>
                      </a:endParaRPr>
                    </a:p>
                  </a:txBody>
                  <a:tcPr marL="55418" marR="554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3029">
                <a:tc>
                  <a:txBody>
                    <a:bodyPr/>
                    <a:lstStyle/>
                    <a:p>
                      <a:pPr marL="0" marR="0" algn="just">
                        <a:lnSpc>
                          <a:spcPct val="150000"/>
                        </a:lnSpc>
                        <a:spcBef>
                          <a:spcPts val="0"/>
                        </a:spcBef>
                        <a:spcAft>
                          <a:spcPts val="0"/>
                        </a:spcAft>
                      </a:pPr>
                      <a:r>
                        <a:rPr lang="en-US" sz="900">
                          <a:latin typeface="Calibri"/>
                          <a:ea typeface="Calibri"/>
                          <a:cs typeface="Arial"/>
                        </a:rPr>
                        <a:t>pluginspage</a:t>
                      </a:r>
                      <a:endParaRPr lang="en-US" sz="1000">
                        <a:latin typeface="Times New Roman"/>
                        <a:ea typeface="Times New Roman"/>
                        <a:cs typeface="Arial"/>
                      </a:endParaRPr>
                    </a:p>
                  </a:txBody>
                  <a:tcPr marL="55418" marR="554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900">
                          <a:latin typeface="Calibri"/>
                          <a:ea typeface="Calibri"/>
                          <a:cs typeface="Arial"/>
                        </a:rPr>
                        <a:t>Where to get the plugin software.</a:t>
                      </a:r>
                      <a:endParaRPr lang="en-US" sz="1000">
                        <a:latin typeface="Times New Roman"/>
                        <a:ea typeface="Times New Roman"/>
                        <a:cs typeface="Arial"/>
                      </a:endParaRPr>
                    </a:p>
                  </a:txBody>
                  <a:tcPr marL="55418" marR="554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83029">
                <a:tc>
                  <a:txBody>
                    <a:bodyPr/>
                    <a:lstStyle/>
                    <a:p>
                      <a:pPr marL="0" marR="0" algn="just">
                        <a:lnSpc>
                          <a:spcPct val="150000"/>
                        </a:lnSpc>
                        <a:spcBef>
                          <a:spcPts val="0"/>
                        </a:spcBef>
                        <a:spcAft>
                          <a:spcPts val="0"/>
                        </a:spcAft>
                      </a:pPr>
                      <a:r>
                        <a:rPr lang="en-US" sz="900">
                          <a:latin typeface="Calibri"/>
                          <a:ea typeface="Calibri"/>
                          <a:cs typeface="Arial"/>
                        </a:rPr>
                        <a:t>pluginurl</a:t>
                      </a:r>
                      <a:endParaRPr lang="en-US" sz="1000">
                        <a:latin typeface="Times New Roman"/>
                        <a:ea typeface="Times New Roman"/>
                        <a:cs typeface="Arial"/>
                      </a:endParaRPr>
                    </a:p>
                  </a:txBody>
                  <a:tcPr marL="55418" marR="554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900">
                          <a:latin typeface="Calibri"/>
                          <a:ea typeface="Calibri"/>
                          <a:cs typeface="Arial"/>
                        </a:rPr>
                        <a:t>Where to get the jar archive for automatic installation.</a:t>
                      </a:r>
                      <a:endParaRPr lang="en-US" sz="1000">
                        <a:latin typeface="Times New Roman"/>
                        <a:ea typeface="Times New Roman"/>
                        <a:cs typeface="Arial"/>
                      </a:endParaRPr>
                    </a:p>
                  </a:txBody>
                  <a:tcPr marL="55418" marR="554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83029">
                <a:tc>
                  <a:txBody>
                    <a:bodyPr/>
                    <a:lstStyle/>
                    <a:p>
                      <a:pPr marL="0" marR="0" algn="just">
                        <a:lnSpc>
                          <a:spcPct val="150000"/>
                        </a:lnSpc>
                        <a:spcBef>
                          <a:spcPts val="0"/>
                        </a:spcBef>
                        <a:spcAft>
                          <a:spcPts val="0"/>
                        </a:spcAft>
                      </a:pPr>
                      <a:r>
                        <a:rPr lang="en-US" sz="900">
                          <a:latin typeface="Calibri"/>
                          <a:ea typeface="Calibri"/>
                          <a:cs typeface="Arial"/>
                        </a:rPr>
                        <a:t>hidden</a:t>
                      </a:r>
                      <a:endParaRPr lang="en-US" sz="1000">
                        <a:latin typeface="Times New Roman"/>
                        <a:ea typeface="Times New Roman"/>
                        <a:cs typeface="Arial"/>
                      </a:endParaRPr>
                    </a:p>
                  </a:txBody>
                  <a:tcPr marL="55418" marR="554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900">
                          <a:latin typeface="Calibri"/>
                          <a:ea typeface="Calibri"/>
                          <a:cs typeface="Arial"/>
                        </a:rPr>
                        <a:t>If the object is visible or not.</a:t>
                      </a:r>
                      <a:endParaRPr lang="en-US" sz="1000">
                        <a:latin typeface="Times New Roman"/>
                        <a:ea typeface="Times New Roman"/>
                        <a:cs typeface="Arial"/>
                      </a:endParaRPr>
                    </a:p>
                  </a:txBody>
                  <a:tcPr marL="55418" marR="554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83029">
                <a:tc>
                  <a:txBody>
                    <a:bodyPr/>
                    <a:lstStyle/>
                    <a:p>
                      <a:pPr marL="0" marR="0" algn="just">
                        <a:lnSpc>
                          <a:spcPct val="150000"/>
                        </a:lnSpc>
                        <a:spcBef>
                          <a:spcPts val="0"/>
                        </a:spcBef>
                        <a:spcAft>
                          <a:spcPts val="0"/>
                        </a:spcAft>
                      </a:pPr>
                      <a:r>
                        <a:rPr lang="en-US" sz="900">
                          <a:latin typeface="Calibri"/>
                          <a:ea typeface="Calibri"/>
                          <a:cs typeface="Arial"/>
                        </a:rPr>
                        <a:t>href</a:t>
                      </a:r>
                      <a:endParaRPr lang="en-US" sz="1000">
                        <a:latin typeface="Times New Roman"/>
                        <a:ea typeface="Times New Roman"/>
                        <a:cs typeface="Arial"/>
                      </a:endParaRPr>
                    </a:p>
                  </a:txBody>
                  <a:tcPr marL="55418" marR="554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900">
                          <a:latin typeface="Calibri"/>
                          <a:ea typeface="Calibri"/>
                          <a:cs typeface="Arial"/>
                        </a:rPr>
                        <a:t>Make this object a link.</a:t>
                      </a:r>
                      <a:endParaRPr lang="en-US" sz="1000">
                        <a:latin typeface="Times New Roman"/>
                        <a:ea typeface="Times New Roman"/>
                        <a:cs typeface="Arial"/>
                      </a:endParaRPr>
                    </a:p>
                  </a:txBody>
                  <a:tcPr marL="55418" marR="554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83029">
                <a:tc>
                  <a:txBody>
                    <a:bodyPr/>
                    <a:lstStyle/>
                    <a:p>
                      <a:pPr marL="0" marR="0" algn="just">
                        <a:lnSpc>
                          <a:spcPct val="150000"/>
                        </a:lnSpc>
                        <a:spcBef>
                          <a:spcPts val="0"/>
                        </a:spcBef>
                        <a:spcAft>
                          <a:spcPts val="0"/>
                        </a:spcAft>
                      </a:pPr>
                      <a:r>
                        <a:rPr lang="en-US" sz="900">
                          <a:latin typeface="Calibri"/>
                          <a:ea typeface="Calibri"/>
                          <a:cs typeface="Arial"/>
                        </a:rPr>
                        <a:t>target</a:t>
                      </a:r>
                      <a:endParaRPr lang="en-US" sz="1000">
                        <a:latin typeface="Times New Roman"/>
                        <a:ea typeface="Times New Roman"/>
                        <a:cs typeface="Arial"/>
                      </a:endParaRPr>
                    </a:p>
                  </a:txBody>
                  <a:tcPr marL="55418" marR="554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900">
                          <a:latin typeface="Calibri"/>
                          <a:ea typeface="Calibri"/>
                          <a:cs typeface="Arial"/>
                        </a:rPr>
                        <a:t>Frame to link to.</a:t>
                      </a:r>
                      <a:endParaRPr lang="en-US" sz="1000">
                        <a:latin typeface="Times New Roman"/>
                        <a:ea typeface="Times New Roman"/>
                        <a:cs typeface="Arial"/>
                      </a:endParaRPr>
                    </a:p>
                  </a:txBody>
                  <a:tcPr marL="55418" marR="554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83029">
                <a:tc>
                  <a:txBody>
                    <a:bodyPr/>
                    <a:lstStyle/>
                    <a:p>
                      <a:pPr marL="0" marR="0" algn="just">
                        <a:lnSpc>
                          <a:spcPct val="150000"/>
                        </a:lnSpc>
                        <a:spcBef>
                          <a:spcPts val="0"/>
                        </a:spcBef>
                        <a:spcAft>
                          <a:spcPts val="0"/>
                        </a:spcAft>
                      </a:pPr>
                      <a:r>
                        <a:rPr lang="en-US" sz="900">
                          <a:latin typeface="Calibri"/>
                          <a:ea typeface="Calibri"/>
                          <a:cs typeface="Arial"/>
                        </a:rPr>
                        <a:t>autostart</a:t>
                      </a:r>
                      <a:endParaRPr lang="en-US" sz="1000">
                        <a:latin typeface="Times New Roman"/>
                        <a:ea typeface="Times New Roman"/>
                        <a:cs typeface="Arial"/>
                      </a:endParaRPr>
                    </a:p>
                  </a:txBody>
                  <a:tcPr marL="55418" marR="554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900">
                          <a:latin typeface="Calibri"/>
                          <a:ea typeface="Calibri"/>
                          <a:cs typeface="Arial"/>
                        </a:rPr>
                        <a:t>If the sound/movie should start automatically.</a:t>
                      </a:r>
                      <a:endParaRPr lang="en-US" sz="1000">
                        <a:latin typeface="Times New Roman"/>
                        <a:ea typeface="Times New Roman"/>
                        <a:cs typeface="Arial"/>
                      </a:endParaRPr>
                    </a:p>
                  </a:txBody>
                  <a:tcPr marL="55418" marR="554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83029">
                <a:tc>
                  <a:txBody>
                    <a:bodyPr/>
                    <a:lstStyle/>
                    <a:p>
                      <a:pPr marL="0" marR="0" algn="just">
                        <a:lnSpc>
                          <a:spcPct val="150000"/>
                        </a:lnSpc>
                        <a:spcBef>
                          <a:spcPts val="0"/>
                        </a:spcBef>
                        <a:spcAft>
                          <a:spcPts val="0"/>
                        </a:spcAft>
                      </a:pPr>
                      <a:r>
                        <a:rPr lang="en-US" sz="900">
                          <a:latin typeface="Calibri"/>
                          <a:ea typeface="Calibri"/>
                          <a:cs typeface="Arial"/>
                        </a:rPr>
                        <a:t>loop</a:t>
                      </a:r>
                      <a:endParaRPr lang="en-US" sz="1000">
                        <a:latin typeface="Times New Roman"/>
                        <a:ea typeface="Times New Roman"/>
                        <a:cs typeface="Arial"/>
                      </a:endParaRPr>
                    </a:p>
                  </a:txBody>
                  <a:tcPr marL="55418" marR="554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900">
                          <a:latin typeface="Calibri"/>
                          <a:ea typeface="Calibri"/>
                          <a:cs typeface="Arial"/>
                        </a:rPr>
                        <a:t>How many times to play the sound/movie.</a:t>
                      </a:r>
                      <a:endParaRPr lang="en-US" sz="1000">
                        <a:latin typeface="Times New Roman"/>
                        <a:ea typeface="Times New Roman"/>
                        <a:cs typeface="Arial"/>
                      </a:endParaRPr>
                    </a:p>
                  </a:txBody>
                  <a:tcPr marL="55418" marR="554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83029">
                <a:tc>
                  <a:txBody>
                    <a:bodyPr/>
                    <a:lstStyle/>
                    <a:p>
                      <a:pPr marL="0" marR="0" algn="just">
                        <a:lnSpc>
                          <a:spcPct val="150000"/>
                        </a:lnSpc>
                        <a:spcBef>
                          <a:spcPts val="0"/>
                        </a:spcBef>
                        <a:spcAft>
                          <a:spcPts val="0"/>
                        </a:spcAft>
                      </a:pPr>
                      <a:r>
                        <a:rPr lang="en-US" sz="900">
                          <a:latin typeface="Calibri"/>
                          <a:ea typeface="Calibri"/>
                          <a:cs typeface="Arial"/>
                        </a:rPr>
                        <a:t>playcount</a:t>
                      </a:r>
                      <a:endParaRPr lang="en-US" sz="1000">
                        <a:latin typeface="Times New Roman"/>
                        <a:ea typeface="Times New Roman"/>
                        <a:cs typeface="Arial"/>
                      </a:endParaRPr>
                    </a:p>
                  </a:txBody>
                  <a:tcPr marL="55418" marR="554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900">
                          <a:latin typeface="Calibri"/>
                          <a:ea typeface="Calibri"/>
                          <a:cs typeface="Arial"/>
                        </a:rPr>
                        <a:t>How many times to play the sound/movie.</a:t>
                      </a:r>
                      <a:endParaRPr lang="en-US" sz="1000">
                        <a:latin typeface="Times New Roman"/>
                        <a:ea typeface="Times New Roman"/>
                        <a:cs typeface="Arial"/>
                      </a:endParaRPr>
                    </a:p>
                  </a:txBody>
                  <a:tcPr marL="55418" marR="554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83029">
                <a:tc>
                  <a:txBody>
                    <a:bodyPr/>
                    <a:lstStyle/>
                    <a:p>
                      <a:pPr marL="0" marR="0" algn="just">
                        <a:lnSpc>
                          <a:spcPct val="150000"/>
                        </a:lnSpc>
                        <a:spcBef>
                          <a:spcPts val="0"/>
                        </a:spcBef>
                        <a:spcAft>
                          <a:spcPts val="0"/>
                        </a:spcAft>
                      </a:pPr>
                      <a:r>
                        <a:rPr lang="en-US" sz="900">
                          <a:latin typeface="Calibri"/>
                          <a:ea typeface="Calibri"/>
                          <a:cs typeface="Arial"/>
                        </a:rPr>
                        <a:t>volume</a:t>
                      </a:r>
                      <a:endParaRPr lang="en-US" sz="1000">
                        <a:latin typeface="Times New Roman"/>
                        <a:ea typeface="Times New Roman"/>
                        <a:cs typeface="Arial"/>
                      </a:endParaRPr>
                    </a:p>
                  </a:txBody>
                  <a:tcPr marL="55418" marR="554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900">
                          <a:latin typeface="Calibri"/>
                          <a:ea typeface="Calibri"/>
                          <a:cs typeface="Arial"/>
                        </a:rPr>
                        <a:t>How loud to play the sound.</a:t>
                      </a:r>
                      <a:endParaRPr lang="en-US" sz="1000">
                        <a:latin typeface="Times New Roman"/>
                        <a:ea typeface="Times New Roman"/>
                        <a:cs typeface="Arial"/>
                      </a:endParaRPr>
                    </a:p>
                  </a:txBody>
                  <a:tcPr marL="55418" marR="554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83029">
                <a:tc>
                  <a:txBody>
                    <a:bodyPr/>
                    <a:lstStyle/>
                    <a:p>
                      <a:pPr marL="0" marR="0" algn="just">
                        <a:lnSpc>
                          <a:spcPct val="150000"/>
                        </a:lnSpc>
                        <a:spcBef>
                          <a:spcPts val="0"/>
                        </a:spcBef>
                        <a:spcAft>
                          <a:spcPts val="0"/>
                        </a:spcAft>
                      </a:pPr>
                      <a:r>
                        <a:rPr lang="en-US" sz="900">
                          <a:latin typeface="Calibri"/>
                          <a:ea typeface="Calibri"/>
                          <a:cs typeface="Arial"/>
                        </a:rPr>
                        <a:t>controls</a:t>
                      </a:r>
                      <a:endParaRPr lang="en-US" sz="1000">
                        <a:latin typeface="Times New Roman"/>
                        <a:ea typeface="Times New Roman"/>
                        <a:cs typeface="Arial"/>
                      </a:endParaRPr>
                    </a:p>
                  </a:txBody>
                  <a:tcPr marL="55418" marR="554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900">
                          <a:latin typeface="Calibri"/>
                          <a:ea typeface="Calibri"/>
                          <a:cs typeface="Arial"/>
                        </a:rPr>
                        <a:t>Which sound control to display.</a:t>
                      </a:r>
                      <a:endParaRPr lang="en-US" sz="1000">
                        <a:latin typeface="Times New Roman"/>
                        <a:ea typeface="Times New Roman"/>
                        <a:cs typeface="Arial"/>
                      </a:endParaRPr>
                    </a:p>
                  </a:txBody>
                  <a:tcPr marL="55418" marR="554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83029">
                <a:tc>
                  <a:txBody>
                    <a:bodyPr/>
                    <a:lstStyle/>
                    <a:p>
                      <a:pPr marL="0" marR="0" algn="just">
                        <a:lnSpc>
                          <a:spcPct val="150000"/>
                        </a:lnSpc>
                        <a:spcBef>
                          <a:spcPts val="0"/>
                        </a:spcBef>
                        <a:spcAft>
                          <a:spcPts val="0"/>
                        </a:spcAft>
                      </a:pPr>
                      <a:r>
                        <a:rPr lang="en-US" sz="900">
                          <a:latin typeface="Calibri"/>
                          <a:ea typeface="Calibri"/>
                          <a:cs typeface="Arial"/>
                        </a:rPr>
                        <a:t>controller</a:t>
                      </a:r>
                      <a:endParaRPr lang="en-US" sz="1000">
                        <a:latin typeface="Times New Roman"/>
                        <a:ea typeface="Times New Roman"/>
                        <a:cs typeface="Arial"/>
                      </a:endParaRPr>
                    </a:p>
                  </a:txBody>
                  <a:tcPr marL="55418" marR="554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900">
                          <a:latin typeface="Calibri"/>
                          <a:ea typeface="Calibri"/>
                          <a:cs typeface="Arial"/>
                        </a:rPr>
                        <a:t>If controls should be displayed.</a:t>
                      </a:r>
                      <a:endParaRPr lang="en-US" sz="1000">
                        <a:latin typeface="Times New Roman"/>
                        <a:ea typeface="Times New Roman"/>
                        <a:cs typeface="Arial"/>
                      </a:endParaRPr>
                    </a:p>
                  </a:txBody>
                  <a:tcPr marL="55418" marR="554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93907">
                <a:tc>
                  <a:txBody>
                    <a:bodyPr/>
                    <a:lstStyle/>
                    <a:p>
                      <a:pPr marL="0" marR="0" algn="just">
                        <a:lnSpc>
                          <a:spcPct val="150000"/>
                        </a:lnSpc>
                        <a:spcBef>
                          <a:spcPts val="0"/>
                        </a:spcBef>
                        <a:spcAft>
                          <a:spcPts val="0"/>
                        </a:spcAft>
                      </a:pPr>
                      <a:r>
                        <a:rPr lang="en-US" sz="900" dirty="0" err="1">
                          <a:latin typeface="Calibri"/>
                          <a:ea typeface="Calibri"/>
                          <a:cs typeface="Arial"/>
                        </a:rPr>
                        <a:t>mastersound</a:t>
                      </a:r>
                      <a:endParaRPr lang="en-US" sz="1000" dirty="0">
                        <a:latin typeface="Times New Roman"/>
                        <a:ea typeface="Times New Roman"/>
                        <a:cs typeface="Arial"/>
                      </a:endParaRPr>
                    </a:p>
                  </a:txBody>
                  <a:tcPr marL="55418" marR="554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900" dirty="0">
                          <a:latin typeface="Calibri"/>
                          <a:ea typeface="Calibri"/>
                          <a:cs typeface="Arial"/>
                        </a:rPr>
                        <a:t>Indicates the object in a sound group with the sound to use.</a:t>
                      </a:r>
                      <a:endParaRPr lang="en-US" sz="1000" dirty="0">
                        <a:latin typeface="Times New Roman"/>
                        <a:ea typeface="Times New Roman"/>
                        <a:cs typeface="Arial"/>
                      </a:endParaRPr>
                    </a:p>
                  </a:txBody>
                  <a:tcPr marL="55418" marR="554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83029">
                <a:tc>
                  <a:txBody>
                    <a:bodyPr/>
                    <a:lstStyle/>
                    <a:p>
                      <a:pPr marL="0" marR="0" algn="just">
                        <a:lnSpc>
                          <a:spcPct val="150000"/>
                        </a:lnSpc>
                        <a:spcBef>
                          <a:spcPts val="0"/>
                        </a:spcBef>
                        <a:spcAft>
                          <a:spcPts val="0"/>
                        </a:spcAft>
                      </a:pPr>
                      <a:r>
                        <a:rPr lang="en-US" sz="900">
                          <a:latin typeface="Calibri"/>
                          <a:ea typeface="Calibri"/>
                          <a:cs typeface="Arial"/>
                        </a:rPr>
                        <a:t>starttime</a:t>
                      </a:r>
                      <a:endParaRPr lang="en-US" sz="1000">
                        <a:latin typeface="Times New Roman"/>
                        <a:ea typeface="Times New Roman"/>
                        <a:cs typeface="Arial"/>
                      </a:endParaRPr>
                    </a:p>
                  </a:txBody>
                  <a:tcPr marL="55418" marR="554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900">
                          <a:latin typeface="Calibri"/>
                          <a:ea typeface="Calibri"/>
                          <a:cs typeface="Arial"/>
                        </a:rPr>
                        <a:t>How far into the sound to start and stop.</a:t>
                      </a:r>
                      <a:endParaRPr lang="en-US" sz="1000">
                        <a:latin typeface="Times New Roman"/>
                        <a:ea typeface="Times New Roman"/>
                        <a:cs typeface="Arial"/>
                      </a:endParaRPr>
                    </a:p>
                  </a:txBody>
                  <a:tcPr marL="55418" marR="554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83029">
                <a:tc>
                  <a:txBody>
                    <a:bodyPr/>
                    <a:lstStyle/>
                    <a:p>
                      <a:pPr marL="0" marR="0" algn="just">
                        <a:lnSpc>
                          <a:spcPct val="150000"/>
                        </a:lnSpc>
                        <a:spcBef>
                          <a:spcPts val="0"/>
                        </a:spcBef>
                        <a:spcAft>
                          <a:spcPts val="0"/>
                        </a:spcAft>
                      </a:pPr>
                      <a:r>
                        <a:rPr lang="en-US" sz="900">
                          <a:latin typeface="Calibri"/>
                          <a:ea typeface="Calibri"/>
                          <a:cs typeface="Arial"/>
                        </a:rPr>
                        <a:t>endtime</a:t>
                      </a:r>
                      <a:endParaRPr lang="en-US" sz="1000">
                        <a:latin typeface="Times New Roman"/>
                        <a:ea typeface="Times New Roman"/>
                        <a:cs typeface="Arial"/>
                      </a:endParaRPr>
                    </a:p>
                  </a:txBody>
                  <a:tcPr marL="55418" marR="554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900" dirty="0">
                          <a:latin typeface="Calibri"/>
                          <a:ea typeface="Calibri"/>
                          <a:cs typeface="Arial"/>
                        </a:rPr>
                        <a:t>When to finish playing.</a:t>
                      </a:r>
                      <a:endParaRPr lang="en-US" sz="1000" dirty="0">
                        <a:latin typeface="Times New Roman"/>
                        <a:ea typeface="Times New Roman"/>
                        <a:cs typeface="Arial"/>
                      </a:endParaRPr>
                    </a:p>
                  </a:txBody>
                  <a:tcPr marL="55418" marR="554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2"/>
          <a:srcRect l="22500" t="33594" r="15625" b="29687"/>
          <a:stretch>
            <a:fillRect/>
          </a:stretch>
        </p:blipFill>
        <p:spPr bwMode="auto">
          <a:xfrm>
            <a:off x="152400" y="76200"/>
            <a:ext cx="7391400" cy="3509048"/>
          </a:xfrm>
          <a:prstGeom prst="rect">
            <a:avLst/>
          </a:prstGeom>
          <a:noFill/>
          <a:ln w="9525">
            <a:noFill/>
            <a:miter lim="800000"/>
            <a:headEnd/>
            <a:tailEnd/>
          </a:ln>
          <a:effectLst/>
        </p:spPr>
      </p:pic>
      <p:pic>
        <p:nvPicPr>
          <p:cNvPr id="59395" name="Picture 3"/>
          <p:cNvPicPr>
            <a:picLocks noChangeAspect="1" noChangeArrowheads="1"/>
          </p:cNvPicPr>
          <p:nvPr/>
        </p:nvPicPr>
        <p:blipFill>
          <a:blip r:embed="rId3"/>
          <a:srcRect l="23125" t="38281" r="16250" b="33594"/>
          <a:stretch>
            <a:fillRect/>
          </a:stretch>
        </p:blipFill>
        <p:spPr bwMode="auto">
          <a:xfrm>
            <a:off x="152400" y="3733800"/>
            <a:ext cx="7391400" cy="27432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2"/>
          <a:srcRect l="16875" t="32031" r="16250" b="16406"/>
          <a:stretch>
            <a:fillRect/>
          </a:stretch>
        </p:blipFill>
        <p:spPr bwMode="auto">
          <a:xfrm>
            <a:off x="0" y="838200"/>
            <a:ext cx="7659255" cy="47244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a:srcRect l="20000" t="22656" r="15625" b="23438"/>
          <a:stretch>
            <a:fillRect/>
          </a:stretch>
        </p:blipFill>
        <p:spPr bwMode="auto">
          <a:xfrm>
            <a:off x="112643" y="609600"/>
            <a:ext cx="7507357" cy="50292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Inserting Java Applets</a:t>
            </a:r>
            <a:endParaRPr lang="en-US" dirty="0"/>
          </a:p>
        </p:txBody>
      </p:sp>
      <p:sp>
        <p:nvSpPr>
          <p:cNvPr id="3" name="Content Placeholder 2"/>
          <p:cNvSpPr>
            <a:spLocks noGrp="1"/>
          </p:cNvSpPr>
          <p:nvPr>
            <p:ph idx="1"/>
          </p:nvPr>
        </p:nvSpPr>
        <p:spPr/>
        <p:txBody>
          <a:bodyPr/>
          <a:lstStyle/>
          <a:p>
            <a:pPr algn="just"/>
            <a:r>
              <a:rPr lang="en-US" dirty="0"/>
              <a:t>Java applets are little applications (hence the term applets) that can run in your browser to create special effects on your page, like clocks, calculators, and interactive events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 insert an applet:</a:t>
            </a:r>
          </a:p>
        </p:txBody>
      </p:sp>
      <p:sp>
        <p:nvSpPr>
          <p:cNvPr id="3" name="Content Placeholder 2"/>
          <p:cNvSpPr>
            <a:spLocks noGrp="1"/>
          </p:cNvSpPr>
          <p:nvPr>
            <p:ph idx="1"/>
          </p:nvPr>
        </p:nvSpPr>
        <p:spPr/>
        <p:txBody>
          <a:bodyPr>
            <a:normAutofit fontScale="92500" lnSpcReduction="20000"/>
          </a:bodyPr>
          <a:lstStyle/>
          <a:p>
            <a:pPr lvl="0" algn="just"/>
            <a:r>
              <a:rPr lang="en-MY" dirty="0"/>
              <a:t>Type &lt;object </a:t>
            </a:r>
            <a:r>
              <a:rPr lang="en-MY" dirty="0" err="1"/>
              <a:t>codetype</a:t>
            </a:r>
            <a:r>
              <a:rPr lang="en-MY" dirty="0"/>
              <a:t>="application/ java" </a:t>
            </a:r>
            <a:r>
              <a:rPr lang="en-MY" dirty="0" err="1"/>
              <a:t>classid</a:t>
            </a:r>
            <a:r>
              <a:rPr lang="en-MY" dirty="0"/>
              <a:t>="</a:t>
            </a:r>
            <a:r>
              <a:rPr lang="en-MY" dirty="0" err="1"/>
              <a:t>java:file.class</a:t>
            </a:r>
            <a:r>
              <a:rPr lang="en-MY" dirty="0"/>
              <a:t>", where </a:t>
            </a:r>
            <a:r>
              <a:rPr lang="en-MY" dirty="0" err="1"/>
              <a:t>file.class</a:t>
            </a:r>
            <a:r>
              <a:rPr lang="en-MY" dirty="0"/>
              <a:t> is the name of the applet you want to embed.</a:t>
            </a:r>
            <a:endParaRPr lang="en-US" dirty="0"/>
          </a:p>
          <a:p>
            <a:pPr lvl="0" algn="just"/>
            <a:r>
              <a:rPr lang="en-MY" dirty="0"/>
              <a:t>Then type width="w" height="h", where w and h are the applet's size in pixels.</a:t>
            </a:r>
            <a:endParaRPr lang="en-US" dirty="0"/>
          </a:p>
          <a:p>
            <a:pPr lvl="0" algn="just"/>
            <a:r>
              <a:rPr lang="en-MY" dirty="0"/>
              <a:t>Close the opening object tag with &gt;.</a:t>
            </a:r>
            <a:endParaRPr lang="en-US" dirty="0"/>
          </a:p>
          <a:p>
            <a:pPr lvl="0" algn="just"/>
            <a:r>
              <a:rPr lang="en-MY" dirty="0"/>
              <a:t>Include any parameters, with &lt;</a:t>
            </a:r>
            <a:r>
              <a:rPr lang="en-MY" dirty="0" err="1"/>
              <a:t>param</a:t>
            </a:r>
            <a:r>
              <a:rPr lang="en-MY" dirty="0"/>
              <a:t> name="parameter" value="</a:t>
            </a:r>
            <a:r>
              <a:rPr lang="en-MY" dirty="0" err="1"/>
              <a:t>value_of_parameter</a:t>
            </a:r>
            <a:r>
              <a:rPr lang="en-MY" dirty="0"/>
              <a:t>" /&gt;.</a:t>
            </a:r>
            <a:endParaRPr lang="en-US" dirty="0"/>
          </a:p>
          <a:p>
            <a:pPr lvl="0" algn="just"/>
            <a:r>
              <a:rPr lang="en-MY" dirty="0"/>
              <a:t>Finally, type &lt;/object&gt; to finish</a:t>
            </a:r>
            <a:endParaRPr lang="en-US" dirty="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yaldex.com/html_tutorial_3/images/18fig56.jpg"/>
          <p:cNvPicPr/>
          <p:nvPr/>
        </p:nvPicPr>
        <p:blipFill>
          <a:blip r:embed="rId2"/>
          <a:srcRect/>
          <a:stretch>
            <a:fillRect/>
          </a:stretch>
        </p:blipFill>
        <p:spPr bwMode="auto">
          <a:xfrm>
            <a:off x="457200" y="533400"/>
            <a:ext cx="5512917" cy="3061335"/>
          </a:xfrm>
          <a:prstGeom prst="rect">
            <a:avLst/>
          </a:prstGeom>
          <a:noFill/>
          <a:ln w="9525">
            <a:noFill/>
            <a:miter lim="800000"/>
            <a:headEnd/>
            <a:tailEnd/>
          </a:ln>
        </p:spPr>
      </p:pic>
      <p:pic>
        <p:nvPicPr>
          <p:cNvPr id="5" name="Picture 4" descr="http://www.yaldex.com/html_tutorial_3/images/java_ff.jpg"/>
          <p:cNvPicPr/>
          <p:nvPr/>
        </p:nvPicPr>
        <p:blipFill>
          <a:blip r:embed="rId3"/>
          <a:srcRect/>
          <a:stretch>
            <a:fillRect/>
          </a:stretch>
        </p:blipFill>
        <p:spPr bwMode="auto">
          <a:xfrm>
            <a:off x="3505200" y="2895600"/>
            <a:ext cx="3699234" cy="31242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Embedding Other Multimedia Files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Other common types of multimedia files that you might want to embed on a page include Flash animations, Acrobat PDFs, Real audio and video, Scorch sheet music, and more. </a:t>
            </a:r>
          </a:p>
          <a:p>
            <a:pPr algn="just"/>
            <a:r>
              <a:rPr lang="en-US" dirty="0"/>
              <a:t>To embed other multimedia files:</a:t>
            </a:r>
          </a:p>
          <a:p>
            <a:pPr lvl="1" algn="just"/>
            <a:r>
              <a:rPr lang="en-MY" dirty="0"/>
              <a:t>Go to the Web site of the company that develops the player for the multimedia files you want to embed. For example, for Scorch, go to Sibelius' site (http://www.sibelius.com).</a:t>
            </a:r>
            <a:endParaRPr lang="en-US" dirty="0"/>
          </a:p>
          <a:p>
            <a:pPr lvl="1" algn="just"/>
            <a:r>
              <a:rPr lang="en-MY" dirty="0"/>
              <a:t>Look for developer information on the Web site or search for "embed". Most </a:t>
            </a:r>
            <a:r>
              <a:rPr lang="en-MY" dirty="0" err="1"/>
              <a:t>plugin</a:t>
            </a:r>
            <a:r>
              <a:rPr lang="en-MY" dirty="0"/>
              <a:t> developers provide information on their use</a:t>
            </a:r>
            <a:endParaRPr lang="en-US" dirty="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Creating an Automatic Slide Show</a:t>
            </a:r>
            <a:endParaRPr lang="en-US" dirty="0"/>
          </a:p>
        </p:txBody>
      </p:sp>
      <p:sp>
        <p:nvSpPr>
          <p:cNvPr id="3" name="Content Placeholder 2"/>
          <p:cNvSpPr>
            <a:spLocks noGrp="1"/>
          </p:cNvSpPr>
          <p:nvPr>
            <p:ph idx="1"/>
          </p:nvPr>
        </p:nvSpPr>
        <p:spPr/>
        <p:txBody>
          <a:bodyPr/>
          <a:lstStyle/>
          <a:p>
            <a:pPr algn="just"/>
            <a:r>
              <a:rPr lang="en-US" dirty="0"/>
              <a:t>You can use a special feature of the meta attribute, within the head section, to automatically move the reader from one page to another. </a:t>
            </a:r>
          </a:p>
          <a:p>
            <a:pPr algn="just"/>
            <a:r>
              <a:rPr lang="en-US" dirty="0"/>
              <a:t>If you set up a series of pages in this way, you create a Web slide show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Plugins</a:t>
            </a:r>
            <a:r>
              <a:rPr lang="en-US" dirty="0"/>
              <a:t> and Players</a:t>
            </a:r>
          </a:p>
        </p:txBody>
      </p:sp>
      <p:sp>
        <p:nvSpPr>
          <p:cNvPr id="3" name="Content Placeholder 2"/>
          <p:cNvSpPr>
            <a:spLocks noGrp="1"/>
          </p:cNvSpPr>
          <p:nvPr>
            <p:ph idx="1"/>
          </p:nvPr>
        </p:nvSpPr>
        <p:spPr/>
        <p:txBody>
          <a:bodyPr>
            <a:normAutofit fontScale="92500" lnSpcReduction="10000"/>
          </a:bodyPr>
          <a:lstStyle/>
          <a:p>
            <a:pPr algn="just"/>
            <a:r>
              <a:rPr lang="en-US" dirty="0"/>
              <a:t>A browser application is only capable of showing text and a few kind of images. </a:t>
            </a:r>
          </a:p>
          <a:p>
            <a:pPr algn="just"/>
            <a:r>
              <a:rPr lang="en-US" dirty="0"/>
              <a:t>But there are a lot of different kinds of files out on the Web, including video, audio, PDFs, Flash animations, Scorch sheet music, and even PowerPoint presentations and Excel spreadsheets. </a:t>
            </a:r>
          </a:p>
          <a:p>
            <a:pPr algn="just"/>
            <a:r>
              <a:rPr lang="en-US" dirty="0"/>
              <a:t>In order to play or display these other kinds of files, a browser needs the aid of applications called </a:t>
            </a:r>
            <a:r>
              <a:rPr lang="en-US" i="1" dirty="0"/>
              <a:t>players</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 create an automatic slide show:</a:t>
            </a:r>
          </a:p>
        </p:txBody>
      </p:sp>
      <p:sp>
        <p:nvSpPr>
          <p:cNvPr id="3" name="Content Placeholder 2"/>
          <p:cNvSpPr>
            <a:spLocks noGrp="1"/>
          </p:cNvSpPr>
          <p:nvPr>
            <p:ph idx="1"/>
          </p:nvPr>
        </p:nvSpPr>
        <p:spPr/>
        <p:txBody>
          <a:bodyPr>
            <a:normAutofit fontScale="92500" lnSpcReduction="20000"/>
          </a:bodyPr>
          <a:lstStyle/>
          <a:p>
            <a:pPr lvl="0" algn="just"/>
            <a:r>
              <a:rPr lang="en-MY" dirty="0"/>
              <a:t>In the first page, within the head section, type &lt;meta http-equiv="refresh".</a:t>
            </a:r>
            <a:endParaRPr lang="en-US" dirty="0"/>
          </a:p>
          <a:p>
            <a:pPr lvl="0" algn="just"/>
            <a:r>
              <a:rPr lang="en-MY" dirty="0"/>
              <a:t>Type content="n; where n is the number of seconds the current page should display on the screen.</a:t>
            </a:r>
            <a:endParaRPr lang="en-US" dirty="0"/>
          </a:p>
          <a:p>
            <a:pPr lvl="0" algn="just"/>
            <a:r>
              <a:rPr lang="en-MY" dirty="0"/>
              <a:t>Type </a:t>
            </a:r>
            <a:r>
              <a:rPr lang="en-MY" dirty="0" err="1"/>
              <a:t>url</a:t>
            </a:r>
            <a:r>
              <a:rPr lang="en-MY" dirty="0"/>
              <a:t>=nextpage.html" /&gt; where next-page.html is the URL of the next page that you want the visitor to jump to automatically.</a:t>
            </a:r>
            <a:endParaRPr lang="en-US" dirty="0"/>
          </a:p>
          <a:p>
            <a:pPr lvl="0" algn="just"/>
            <a:r>
              <a:rPr lang="en-MY" dirty="0"/>
              <a:t>Repeat these steps for each page in the series.</a:t>
            </a:r>
            <a:endParaRPr lang="en-US" dirty="0"/>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195131084204" descr="http://www.yaldex.com/html_tutorial_3/images/18fig59.jpg"/>
          <p:cNvPicPr/>
          <p:nvPr/>
        </p:nvPicPr>
        <p:blipFill>
          <a:blip r:embed="rId2"/>
          <a:srcRect/>
          <a:stretch>
            <a:fillRect/>
          </a:stretch>
        </p:blipFill>
        <p:spPr bwMode="auto">
          <a:xfrm>
            <a:off x="228600" y="228600"/>
            <a:ext cx="6781800" cy="5960823"/>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95131084204" descr="http://www.yaldex.com/html_tutorial_3/images/slides_one.jpg"/>
          <p:cNvPicPr/>
          <p:nvPr/>
        </p:nvPicPr>
        <p:blipFill>
          <a:blip r:embed="rId2"/>
          <a:srcRect/>
          <a:stretch>
            <a:fillRect/>
          </a:stretch>
        </p:blipFill>
        <p:spPr bwMode="auto">
          <a:xfrm>
            <a:off x="228600" y="228599"/>
            <a:ext cx="6477000" cy="6388983"/>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Marquee</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Marquee creates a scrolling display and it is a MSIE extension, but is now supported by NS 7.  </a:t>
            </a:r>
          </a:p>
          <a:p>
            <a:pPr algn="just"/>
            <a:r>
              <a:rPr lang="en-US" dirty="0"/>
              <a:t>Marquee is often regarded as one of the "evil" tags, and that perception alone might be enough reason to not use it. </a:t>
            </a:r>
          </a:p>
          <a:p>
            <a:pPr algn="just"/>
            <a:r>
              <a:rPr lang="en-US" dirty="0"/>
              <a:t>However, used lightly and with taste and understanding that it will never render everywhere. </a:t>
            </a:r>
          </a:p>
          <a:p>
            <a:pPr algn="just"/>
            <a:r>
              <a:rPr lang="en-US" dirty="0"/>
              <a:t>Marquee isn't such a bad tag. It can work well for announcements. </a:t>
            </a:r>
          </a:p>
          <a:p>
            <a:pPr algn="just"/>
            <a:r>
              <a:rPr lang="en-US" dirty="0"/>
              <a:t>The basic use of marquee is simple. </a:t>
            </a:r>
          </a:p>
          <a:p>
            <a:pPr algn="just"/>
            <a:r>
              <a:rPr lang="en-US" dirty="0"/>
              <a:t>Put most any kind of markup between:</a:t>
            </a:r>
          </a:p>
          <a:p>
            <a:endParaRPr lang="en-US" dirty="0"/>
          </a:p>
        </p:txBody>
      </p:sp>
      <p:pic>
        <p:nvPicPr>
          <p:cNvPr id="62466" name="Picture 2"/>
          <p:cNvPicPr>
            <a:picLocks noChangeAspect="1" noChangeArrowheads="1"/>
          </p:cNvPicPr>
          <p:nvPr/>
        </p:nvPicPr>
        <p:blipFill>
          <a:blip r:embed="rId2"/>
          <a:srcRect l="22500" t="53906" r="16250" b="40625"/>
          <a:stretch>
            <a:fillRect/>
          </a:stretch>
        </p:blipFill>
        <p:spPr bwMode="auto">
          <a:xfrm>
            <a:off x="152400" y="6172200"/>
            <a:ext cx="7467600" cy="53340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ChangeAspect="1" noChangeArrowheads="1"/>
          </p:cNvPicPr>
          <p:nvPr/>
        </p:nvPicPr>
        <p:blipFill>
          <a:blip r:embed="rId2"/>
          <a:srcRect l="22500" t="25781" r="16875" b="28125"/>
          <a:stretch>
            <a:fillRect/>
          </a:stretch>
        </p:blipFill>
        <p:spPr bwMode="auto">
          <a:xfrm>
            <a:off x="152400" y="304800"/>
            <a:ext cx="7391400" cy="44958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Attributes (Direction)</a:t>
            </a:r>
            <a:endParaRPr lang="en-US" dirty="0"/>
          </a:p>
        </p:txBody>
      </p:sp>
      <p:sp>
        <p:nvSpPr>
          <p:cNvPr id="3" name="Content Placeholder 2"/>
          <p:cNvSpPr>
            <a:spLocks noGrp="1"/>
          </p:cNvSpPr>
          <p:nvPr>
            <p:ph idx="1"/>
          </p:nvPr>
        </p:nvSpPr>
        <p:spPr>
          <a:xfrm>
            <a:off x="457200" y="1600201"/>
            <a:ext cx="7086600" cy="2209799"/>
          </a:xfrm>
        </p:spPr>
        <p:txBody>
          <a:bodyPr>
            <a:normAutofit fontScale="77500" lnSpcReduction="20000"/>
          </a:bodyPr>
          <a:lstStyle/>
          <a:p>
            <a:pPr algn="just"/>
            <a:r>
              <a:rPr lang="en-US" dirty="0"/>
              <a:t>Direction indicates which direction the marquee scrolls. </a:t>
            </a:r>
            <a:r>
              <a:rPr lang="en-US" b="1" i="1" dirty="0"/>
              <a:t>direction=left</a:t>
            </a:r>
            <a:r>
              <a:rPr lang="en-US" dirty="0"/>
              <a:t>, which is the default, indicates that the marquee starts at the right and moves leftwards across the page.  </a:t>
            </a:r>
            <a:r>
              <a:rPr lang="en-US" b="1" i="1" dirty="0"/>
              <a:t>direction=right</a:t>
            </a:r>
            <a:r>
              <a:rPr lang="en-US" dirty="0"/>
              <a:t> indicates that the marquee starts at the left and moves rightwards across the page.</a:t>
            </a:r>
          </a:p>
          <a:p>
            <a:endParaRPr lang="en-US" dirty="0"/>
          </a:p>
        </p:txBody>
      </p:sp>
      <p:pic>
        <p:nvPicPr>
          <p:cNvPr id="64514" name="Picture 2"/>
          <p:cNvPicPr>
            <a:picLocks noChangeAspect="1" noChangeArrowheads="1"/>
          </p:cNvPicPr>
          <p:nvPr/>
        </p:nvPicPr>
        <p:blipFill>
          <a:blip r:embed="rId2"/>
          <a:srcRect l="22500" t="45313" r="16875" b="37500"/>
          <a:stretch>
            <a:fillRect/>
          </a:stretch>
        </p:blipFill>
        <p:spPr bwMode="auto">
          <a:xfrm>
            <a:off x="990600" y="3581400"/>
            <a:ext cx="6172200" cy="139988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Attributes (Behavior)</a:t>
            </a:r>
            <a:endParaRPr lang="en-US" dirty="0"/>
          </a:p>
        </p:txBody>
      </p:sp>
      <p:sp>
        <p:nvSpPr>
          <p:cNvPr id="3" name="Content Placeholder 2"/>
          <p:cNvSpPr>
            <a:spLocks noGrp="1"/>
          </p:cNvSpPr>
          <p:nvPr>
            <p:ph idx="1"/>
          </p:nvPr>
        </p:nvSpPr>
        <p:spPr>
          <a:xfrm>
            <a:off x="457200" y="1600201"/>
            <a:ext cx="7086600" cy="2667000"/>
          </a:xfrm>
        </p:spPr>
        <p:txBody>
          <a:bodyPr>
            <a:normAutofit fontScale="62500" lnSpcReduction="20000"/>
          </a:bodyPr>
          <a:lstStyle/>
          <a:p>
            <a:pPr algn="just"/>
            <a:r>
              <a:rPr lang="en-US" dirty="0"/>
              <a:t>BEHAVIOR indicates how the contents scroll. BEHAVIOR=SCROLL, which is the default, indicates that the content should scroll off the edge of the marquee area, and then reappear on the other side. </a:t>
            </a:r>
          </a:p>
          <a:p>
            <a:pPr algn="just"/>
            <a:r>
              <a:rPr lang="en-US" dirty="0"/>
              <a:t>BEHAVIOR=SLIDE is almost the same, except that it indicates that when the leading part content reaches the left edge it should stop without scrolling off. </a:t>
            </a:r>
          </a:p>
          <a:p>
            <a:pPr algn="just"/>
            <a:r>
              <a:rPr lang="en-US" dirty="0"/>
              <a:t>BEHAVIOR=ALTERNATE makes the content bounce back and forth, all of it remaining visible all the time (assuming of course that it all fits). </a:t>
            </a:r>
          </a:p>
          <a:p>
            <a:endParaRPr lang="en-US" dirty="0"/>
          </a:p>
        </p:txBody>
      </p:sp>
      <p:pic>
        <p:nvPicPr>
          <p:cNvPr id="65538" name="Picture 2"/>
          <p:cNvPicPr>
            <a:picLocks noChangeAspect="1" noChangeArrowheads="1"/>
          </p:cNvPicPr>
          <p:nvPr/>
        </p:nvPicPr>
        <p:blipFill>
          <a:blip r:embed="rId2"/>
          <a:srcRect l="22500" t="47656" r="16875" b="38281"/>
          <a:stretch>
            <a:fillRect/>
          </a:stretch>
        </p:blipFill>
        <p:spPr bwMode="auto">
          <a:xfrm>
            <a:off x="609600" y="4267200"/>
            <a:ext cx="6858000" cy="1272619"/>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Attributes (</a:t>
            </a:r>
            <a:r>
              <a:rPr lang="en-US" b="1" dirty="0" err="1"/>
              <a:t>Scrolldelay</a:t>
            </a:r>
            <a:r>
              <a:rPr lang="en-US" b="1" dirty="0"/>
              <a:t>)</a:t>
            </a:r>
            <a:endParaRPr lang="en-US" dirty="0"/>
          </a:p>
        </p:txBody>
      </p:sp>
      <p:sp>
        <p:nvSpPr>
          <p:cNvPr id="3" name="Content Placeholder 2"/>
          <p:cNvSpPr>
            <a:spLocks noGrp="1"/>
          </p:cNvSpPr>
          <p:nvPr>
            <p:ph idx="1"/>
          </p:nvPr>
        </p:nvSpPr>
        <p:spPr>
          <a:xfrm>
            <a:off x="457200" y="1600200"/>
            <a:ext cx="7086600" cy="3962399"/>
          </a:xfrm>
        </p:spPr>
        <p:txBody>
          <a:bodyPr>
            <a:normAutofit fontScale="85000" lnSpcReduction="20000"/>
          </a:bodyPr>
          <a:lstStyle/>
          <a:p>
            <a:pPr algn="just"/>
            <a:r>
              <a:rPr lang="en-US" dirty="0"/>
              <a:t>SCROLLDELAY, together with SCROLLAMOUNT, sets the speed of the scrolling. </a:t>
            </a:r>
          </a:p>
          <a:p>
            <a:pPr algn="just"/>
            <a:r>
              <a:rPr lang="en-US" dirty="0"/>
              <a:t>Marquee moves the content by displaying the content, then delaying for some short period of time, then displaying the content again in a new position. </a:t>
            </a:r>
          </a:p>
          <a:p>
            <a:pPr algn="just"/>
            <a:r>
              <a:rPr lang="en-US" dirty="0"/>
              <a:t>SCROLLDELAY sets the amount of delay in milliseconds (a millisecond is 1/1000th of a second). </a:t>
            </a:r>
          </a:p>
          <a:p>
            <a:pPr algn="just"/>
            <a:r>
              <a:rPr lang="en-US" dirty="0"/>
              <a:t>The default delay is 85.</a:t>
            </a:r>
          </a:p>
          <a:p>
            <a:endParaRPr lang="en-US" dirty="0"/>
          </a:p>
        </p:txBody>
      </p:sp>
      <p:pic>
        <p:nvPicPr>
          <p:cNvPr id="66562" name="Picture 2"/>
          <p:cNvPicPr>
            <a:picLocks noChangeAspect="1" noChangeArrowheads="1"/>
          </p:cNvPicPr>
          <p:nvPr/>
        </p:nvPicPr>
        <p:blipFill>
          <a:blip r:embed="rId2"/>
          <a:srcRect l="22500" t="59375" r="16250" b="35156"/>
          <a:stretch>
            <a:fillRect/>
          </a:stretch>
        </p:blipFill>
        <p:spPr bwMode="auto">
          <a:xfrm>
            <a:off x="685800" y="5715000"/>
            <a:ext cx="6781800" cy="484414"/>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Attributes (</a:t>
            </a:r>
            <a:r>
              <a:rPr lang="en-US" b="1" dirty="0" err="1"/>
              <a:t>Scrollamount</a:t>
            </a:r>
            <a:r>
              <a:rPr lang="en-US" b="1" dirty="0"/>
              <a:t>)</a:t>
            </a:r>
            <a:endParaRPr lang="en-US" dirty="0"/>
          </a:p>
        </p:txBody>
      </p:sp>
      <p:sp>
        <p:nvSpPr>
          <p:cNvPr id="3" name="Content Placeholder 2"/>
          <p:cNvSpPr>
            <a:spLocks noGrp="1"/>
          </p:cNvSpPr>
          <p:nvPr>
            <p:ph idx="1"/>
          </p:nvPr>
        </p:nvSpPr>
        <p:spPr>
          <a:xfrm>
            <a:off x="457200" y="1600200"/>
            <a:ext cx="7086600" cy="4343400"/>
          </a:xfrm>
        </p:spPr>
        <p:txBody>
          <a:bodyPr>
            <a:normAutofit fontScale="85000" lnSpcReduction="20000"/>
          </a:bodyPr>
          <a:lstStyle/>
          <a:p>
            <a:pPr algn="just"/>
            <a:r>
              <a:rPr lang="en-US" dirty="0"/>
              <a:t>SCROLLAMOUNT, together with SCROLLDELAY, sets the speed of the scrolling. </a:t>
            </a:r>
          </a:p>
          <a:p>
            <a:pPr algn="just"/>
            <a:r>
              <a:rPr lang="en-US" dirty="0"/>
              <a:t>Marquee moves the content by displaying the content, then delaying for some short period of time, then displaying the content again in a new position. </a:t>
            </a:r>
          </a:p>
          <a:p>
            <a:pPr algn="just"/>
            <a:r>
              <a:rPr lang="en-US" dirty="0"/>
              <a:t>SCROLLAMOUNT sets the size in pixels of each jump. </a:t>
            </a:r>
          </a:p>
          <a:p>
            <a:pPr algn="just"/>
            <a:r>
              <a:rPr lang="en-US" dirty="0"/>
              <a:t>A higher value for SCROLLAMOUNT makes the marquee scroll faster. </a:t>
            </a:r>
          </a:p>
          <a:p>
            <a:pPr algn="just"/>
            <a:r>
              <a:rPr lang="en-US" dirty="0"/>
              <a:t>The default value is 6.</a:t>
            </a:r>
          </a:p>
          <a:p>
            <a:endParaRPr lang="en-US" dirty="0"/>
          </a:p>
        </p:txBody>
      </p:sp>
      <p:pic>
        <p:nvPicPr>
          <p:cNvPr id="67586" name="Picture 2"/>
          <p:cNvPicPr>
            <a:picLocks noChangeAspect="1" noChangeArrowheads="1"/>
          </p:cNvPicPr>
          <p:nvPr/>
        </p:nvPicPr>
        <p:blipFill>
          <a:blip r:embed="rId2"/>
          <a:srcRect l="24375" t="50000" r="16250" b="44531"/>
          <a:stretch>
            <a:fillRect/>
          </a:stretch>
        </p:blipFill>
        <p:spPr bwMode="auto">
          <a:xfrm>
            <a:off x="762000" y="6047874"/>
            <a:ext cx="6858000" cy="505326"/>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Attributes (Loop)</a:t>
            </a:r>
            <a:endParaRPr lang="en-US" dirty="0"/>
          </a:p>
        </p:txBody>
      </p:sp>
      <p:sp>
        <p:nvSpPr>
          <p:cNvPr id="3" name="Content Placeholder 2"/>
          <p:cNvSpPr>
            <a:spLocks noGrp="1"/>
          </p:cNvSpPr>
          <p:nvPr>
            <p:ph idx="1"/>
          </p:nvPr>
        </p:nvSpPr>
        <p:spPr/>
        <p:txBody>
          <a:bodyPr/>
          <a:lstStyle/>
          <a:p>
            <a:pPr algn="just"/>
            <a:r>
              <a:rPr lang="en-US" dirty="0"/>
              <a:t>LOOP sets how many times the marquee should loop. </a:t>
            </a:r>
          </a:p>
          <a:p>
            <a:pPr algn="just"/>
            <a:r>
              <a:rPr lang="en-US" dirty="0"/>
              <a:t>The default value (i.e. if you don't put a LOOP attribute at all) is INFINITE, which means that the marquee loops endlessly. </a:t>
            </a:r>
          </a:p>
          <a:p>
            <a:endParaRPr lang="en-US" dirty="0"/>
          </a:p>
        </p:txBody>
      </p:sp>
      <p:pic>
        <p:nvPicPr>
          <p:cNvPr id="68610" name="Picture 2"/>
          <p:cNvPicPr>
            <a:picLocks noChangeAspect="1" noChangeArrowheads="1"/>
          </p:cNvPicPr>
          <p:nvPr/>
        </p:nvPicPr>
        <p:blipFill>
          <a:blip r:embed="rId2"/>
          <a:srcRect l="22500" t="32031" r="16250" b="62500"/>
          <a:stretch>
            <a:fillRect/>
          </a:stretch>
        </p:blipFill>
        <p:spPr bwMode="auto">
          <a:xfrm>
            <a:off x="762000" y="5105400"/>
            <a:ext cx="6858000" cy="489857"/>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Plugins</a:t>
            </a:r>
            <a:r>
              <a:rPr lang="en-US" dirty="0"/>
              <a:t> and Players</a:t>
            </a:r>
          </a:p>
        </p:txBody>
      </p:sp>
      <p:sp>
        <p:nvSpPr>
          <p:cNvPr id="3" name="Content Placeholder 2"/>
          <p:cNvSpPr>
            <a:spLocks noGrp="1"/>
          </p:cNvSpPr>
          <p:nvPr>
            <p:ph idx="1"/>
          </p:nvPr>
        </p:nvSpPr>
        <p:spPr/>
        <p:txBody>
          <a:bodyPr>
            <a:normAutofit fontScale="92500" lnSpcReduction="10000"/>
          </a:bodyPr>
          <a:lstStyle/>
          <a:p>
            <a:pPr algn="just"/>
            <a:r>
              <a:rPr lang="en-US" dirty="0"/>
              <a:t>There are both external stand-alone players that function as separate programs on your visitor's computer as well as </a:t>
            </a:r>
            <a:r>
              <a:rPr lang="en-US" i="1" dirty="0" err="1"/>
              <a:t>plugin</a:t>
            </a:r>
            <a:r>
              <a:rPr lang="en-US" dirty="0"/>
              <a:t> players that work right inside the Web page in the browser window. </a:t>
            </a:r>
          </a:p>
          <a:p>
            <a:pPr algn="just"/>
            <a:r>
              <a:rPr lang="en-US" dirty="0"/>
              <a:t>You determine the kind of player that will be used when you write the HTML code. </a:t>
            </a:r>
          </a:p>
          <a:p>
            <a:pPr algn="just"/>
            <a:r>
              <a:rPr lang="en-US" dirty="0"/>
              <a:t>When you </a:t>
            </a:r>
            <a:r>
              <a:rPr lang="en-US" i="1" dirty="0"/>
              <a:t>link</a:t>
            </a:r>
            <a:r>
              <a:rPr lang="en-US" dirty="0"/>
              <a:t> to a multimedia file, that file is opened in an </a:t>
            </a:r>
            <a:r>
              <a:rPr lang="en-US" i="1" dirty="0"/>
              <a:t>external</a:t>
            </a:r>
            <a:r>
              <a:rPr lang="en-US" dirty="0"/>
              <a:t> player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2"/>
          <a:srcRect l="21875" t="25781" r="16250" b="36719"/>
          <a:stretch>
            <a:fillRect/>
          </a:stretch>
        </p:blipFill>
        <p:spPr bwMode="auto">
          <a:xfrm>
            <a:off x="76200" y="762000"/>
            <a:ext cx="7543800" cy="36576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Plugins</a:t>
            </a:r>
            <a:r>
              <a:rPr lang="en-US" dirty="0"/>
              <a:t> and Players</a:t>
            </a:r>
          </a:p>
        </p:txBody>
      </p:sp>
      <p:sp>
        <p:nvSpPr>
          <p:cNvPr id="3" name="Content Placeholder 2"/>
          <p:cNvSpPr>
            <a:spLocks noGrp="1"/>
          </p:cNvSpPr>
          <p:nvPr>
            <p:ph idx="1"/>
          </p:nvPr>
        </p:nvSpPr>
        <p:spPr/>
        <p:txBody>
          <a:bodyPr>
            <a:normAutofit lnSpcReduction="10000"/>
          </a:bodyPr>
          <a:lstStyle/>
          <a:p>
            <a:pPr algn="just"/>
            <a:r>
              <a:rPr lang="en-US" dirty="0"/>
              <a:t>When you </a:t>
            </a:r>
            <a:r>
              <a:rPr lang="en-US" i="1" dirty="0"/>
              <a:t>embed</a:t>
            </a:r>
            <a:r>
              <a:rPr lang="en-US" dirty="0"/>
              <a:t> a multimedia file, the file is opened in the </a:t>
            </a:r>
            <a:r>
              <a:rPr lang="en-US" i="1" dirty="0" err="1"/>
              <a:t>plugin</a:t>
            </a:r>
            <a:r>
              <a:rPr lang="en-US" dirty="0"/>
              <a:t> within the browser window itself. </a:t>
            </a:r>
          </a:p>
          <a:p>
            <a:pPr algn="just"/>
            <a:r>
              <a:rPr lang="en-US" dirty="0"/>
              <a:t>The most common </a:t>
            </a:r>
            <a:r>
              <a:rPr lang="en-US" dirty="0" err="1"/>
              <a:t>plugins</a:t>
            </a:r>
            <a:r>
              <a:rPr lang="en-US" dirty="0"/>
              <a:t> are the Flash and Shockwave players from Macromedia (part of Adobe), the QuickTime Player from Apple, the Windows Media Player from Microsoft, and Acrobat from Adobe.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Multimedia Files</a:t>
            </a:r>
          </a:p>
        </p:txBody>
      </p:sp>
      <p:sp>
        <p:nvSpPr>
          <p:cNvPr id="3" name="Content Placeholder 2"/>
          <p:cNvSpPr>
            <a:spLocks noGrp="1"/>
          </p:cNvSpPr>
          <p:nvPr>
            <p:ph idx="1"/>
          </p:nvPr>
        </p:nvSpPr>
        <p:spPr>
          <a:xfrm>
            <a:off x="457200" y="1600200"/>
            <a:ext cx="7086600" cy="4876800"/>
          </a:xfrm>
        </p:spPr>
        <p:txBody>
          <a:bodyPr>
            <a:normAutofit fontScale="92500" lnSpcReduction="20000"/>
          </a:bodyPr>
          <a:lstStyle/>
          <a:p>
            <a:pPr algn="just"/>
            <a:r>
              <a:rPr lang="en-US" dirty="0"/>
              <a:t>The most common multimedia files embedded on Web pages are sounds and videos. </a:t>
            </a:r>
          </a:p>
          <a:p>
            <a:pPr algn="just"/>
            <a:r>
              <a:rPr lang="en-US" dirty="0"/>
              <a:t>You can create sounds with a microphone and digitizing software (like </a:t>
            </a:r>
            <a:r>
              <a:rPr lang="en-US" dirty="0" err="1"/>
              <a:t>SoundRecorder</a:t>
            </a:r>
            <a:r>
              <a:rPr lang="en-US" dirty="0"/>
              <a:t> for Windows and Amadeus for Macintosh). </a:t>
            </a:r>
          </a:p>
          <a:p>
            <a:pPr algn="just"/>
            <a:r>
              <a:rPr lang="en-US" dirty="0"/>
              <a:t>And there are many programs that create MP3s from CDs. </a:t>
            </a:r>
          </a:p>
          <a:p>
            <a:pPr algn="just"/>
            <a:r>
              <a:rPr lang="en-US" dirty="0"/>
              <a:t>With the advent of digital camcorders, getting video on the Web has gotten easier and easier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Multimedia Files</a:t>
            </a:r>
          </a:p>
        </p:txBody>
      </p:sp>
      <p:sp>
        <p:nvSpPr>
          <p:cNvPr id="3" name="Content Placeholder 2"/>
          <p:cNvSpPr>
            <a:spLocks noGrp="1"/>
          </p:cNvSpPr>
          <p:nvPr>
            <p:ph idx="1"/>
          </p:nvPr>
        </p:nvSpPr>
        <p:spPr>
          <a:xfrm>
            <a:off x="457200" y="1600200"/>
            <a:ext cx="7086600" cy="5105400"/>
          </a:xfrm>
        </p:spPr>
        <p:txBody>
          <a:bodyPr>
            <a:normAutofit fontScale="85000" lnSpcReduction="10000"/>
          </a:bodyPr>
          <a:lstStyle/>
          <a:p>
            <a:pPr algn="just"/>
            <a:r>
              <a:rPr lang="en-US" dirty="0"/>
              <a:t>On the Mac you have the unbeatable </a:t>
            </a:r>
            <a:r>
              <a:rPr lang="en-US" dirty="0" err="1"/>
              <a:t>iMovie</a:t>
            </a:r>
            <a:r>
              <a:rPr lang="en-US" dirty="0"/>
              <a:t> (preinstalled free on new Macs) which lets you input digital video via the incorporated FireWire port, add special effects and transitions, and then automatically convert it to QuickTime format which is easily embedded on a Web page. </a:t>
            </a:r>
          </a:p>
          <a:p>
            <a:pPr algn="just"/>
            <a:r>
              <a:rPr lang="en-US" dirty="0"/>
              <a:t>Folks with Windows XP can use Windows Movie Maker. </a:t>
            </a:r>
          </a:p>
          <a:p>
            <a:pPr algn="just"/>
            <a:r>
              <a:rPr lang="en-US" dirty="0"/>
              <a:t>You can also find sounds and movies on the Web, although you should read the corresponding license agreements carefully.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Multimedia Files</a:t>
            </a:r>
          </a:p>
        </p:txBody>
      </p:sp>
      <p:sp>
        <p:nvSpPr>
          <p:cNvPr id="3" name="Content Placeholder 2"/>
          <p:cNvSpPr>
            <a:spLocks noGrp="1"/>
          </p:cNvSpPr>
          <p:nvPr>
            <p:ph idx="1"/>
          </p:nvPr>
        </p:nvSpPr>
        <p:spPr/>
        <p:txBody>
          <a:bodyPr/>
          <a:lstStyle/>
          <a:p>
            <a:pPr algn="just"/>
            <a:r>
              <a:rPr lang="en-US" dirty="0"/>
              <a:t>You can also embed Flash animations (with Macromedia Flash), PDF files (created with Adobe Acrobat), playable sheet music (with Sibelius Scorch), Java applets (with Sun's Java), and much more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564</TotalTime>
  <Words>2854</Words>
  <Application>Microsoft Office PowerPoint</Application>
  <PresentationFormat>On-screen Show (4:3)</PresentationFormat>
  <Paragraphs>207</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Arial Rounded MT Bold</vt:lpstr>
      <vt:lpstr>Calibri</vt:lpstr>
      <vt:lpstr>Times New Roman</vt:lpstr>
      <vt:lpstr>Office Theme</vt:lpstr>
      <vt:lpstr>topicEight </vt:lpstr>
      <vt:lpstr>Learning Objectives</vt:lpstr>
      <vt:lpstr>Introduction</vt:lpstr>
      <vt:lpstr>Plugins and Players</vt:lpstr>
      <vt:lpstr>Plugins and Players</vt:lpstr>
      <vt:lpstr>Plugins and Players</vt:lpstr>
      <vt:lpstr>Getting Multimedia Files</vt:lpstr>
      <vt:lpstr>Getting Multimedia Files</vt:lpstr>
      <vt:lpstr>Getting Multimedia Files</vt:lpstr>
      <vt:lpstr>Linking to Multimedia Files</vt:lpstr>
      <vt:lpstr>PowerPoint Presentation</vt:lpstr>
      <vt:lpstr>To link to multimedia files:</vt:lpstr>
      <vt:lpstr>Embedding QuickTime Movies for Windows</vt:lpstr>
      <vt:lpstr>PowerPoint Presentation</vt:lpstr>
      <vt:lpstr>Scaling a QuickTime Movie</vt:lpstr>
      <vt:lpstr>PowerPoint Presentation</vt:lpstr>
      <vt:lpstr>Looping a QuickTime Movie</vt:lpstr>
      <vt:lpstr>PowerPoint Presentation</vt:lpstr>
      <vt:lpstr>Embedding MP3 Audio on a Page</vt:lpstr>
      <vt:lpstr>PowerPoint Presentation</vt:lpstr>
      <vt:lpstr>PowerPoint Presentation</vt:lpstr>
      <vt:lpstr>Embedding Windows Media Player Files</vt:lpstr>
      <vt:lpstr>PowerPoint Presentation</vt:lpstr>
      <vt:lpstr>Music</vt:lpstr>
      <vt:lpstr>Music</vt:lpstr>
      <vt:lpstr>Music</vt:lpstr>
      <vt:lpstr>Music</vt:lpstr>
      <vt:lpstr>Inserting music </vt:lpstr>
      <vt:lpstr>Bgsound</vt:lpstr>
      <vt:lpstr>Embed</vt:lpstr>
      <vt:lpstr>PowerPoint Presentation</vt:lpstr>
      <vt:lpstr>PowerPoint Presentation</vt:lpstr>
      <vt:lpstr>PowerPoint Presentation</vt:lpstr>
      <vt:lpstr>PowerPoint Presentation</vt:lpstr>
      <vt:lpstr>Inserting Java Applets</vt:lpstr>
      <vt:lpstr>To insert an applet:</vt:lpstr>
      <vt:lpstr>PowerPoint Presentation</vt:lpstr>
      <vt:lpstr>Embedding Other Multimedia Files</vt:lpstr>
      <vt:lpstr>Creating an Automatic Slide Show</vt:lpstr>
      <vt:lpstr>To create an automatic slide show:</vt:lpstr>
      <vt:lpstr>PowerPoint Presentation</vt:lpstr>
      <vt:lpstr>PowerPoint Presentation</vt:lpstr>
      <vt:lpstr>Marquee</vt:lpstr>
      <vt:lpstr>PowerPoint Presentation</vt:lpstr>
      <vt:lpstr>Attributes (Direction)</vt:lpstr>
      <vt:lpstr>Attributes (Behavior)</vt:lpstr>
      <vt:lpstr>Attributes (Scrolldelay)</vt:lpstr>
      <vt:lpstr>Attributes (Scrollamount)</vt:lpstr>
      <vt:lpstr>Attributes (Loop)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IMD208</dc:title>
  <dc:creator>javaScript</dc:creator>
  <cp:lastModifiedBy>Mohamad Rahimi Mohamad Rosman</cp:lastModifiedBy>
  <cp:revision>103</cp:revision>
  <dcterms:created xsi:type="dcterms:W3CDTF">2011-05-29T03:11:47Z</dcterms:created>
  <dcterms:modified xsi:type="dcterms:W3CDTF">2018-08-28T04:02:24Z</dcterms:modified>
</cp:coreProperties>
</file>