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9144000"/>
  <p:notesSz cx="6858000" cy="9945675"/>
  <p:embeddedFontLst>
    <p:embeddedFont>
      <p:font typeface="Arim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5" roundtripDataSignature="AMtx7miptyboPxQEpq8ypELpjf1K7kbf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imo-regular.fntdata"/><Relationship Id="rId50" Type="http://schemas.openxmlformats.org/officeDocument/2006/relationships/slide" Target="slides/slide45.xml"/><Relationship Id="rId53" Type="http://schemas.openxmlformats.org/officeDocument/2006/relationships/font" Target="fonts/Arimo-italic.fntdata"/><Relationship Id="rId52" Type="http://schemas.openxmlformats.org/officeDocument/2006/relationships/font" Target="fonts/Arimo-bold.fntdata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Arim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3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5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6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7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0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1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2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3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3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4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5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/>
          <p:nvPr>
            <p:ph type="ctrTitle"/>
          </p:nvPr>
        </p:nvSpPr>
        <p:spPr>
          <a:xfrm>
            <a:off x="685800" y="2130425"/>
            <a:ext cx="6934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7"/>
          <p:cNvSpPr txBox="1"/>
          <p:nvPr>
            <p:ph idx="1" type="subTitle"/>
          </p:nvPr>
        </p:nvSpPr>
        <p:spPr>
          <a:xfrm>
            <a:off x="1371600" y="3886200"/>
            <a:ext cx="6248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7"/>
          <p:cNvSpPr/>
          <p:nvPr/>
        </p:nvSpPr>
        <p:spPr>
          <a:xfrm>
            <a:off x="7696200" y="0"/>
            <a:ext cx="14478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7"/>
          <p:cNvSpPr txBox="1"/>
          <p:nvPr/>
        </p:nvSpPr>
        <p:spPr>
          <a:xfrm rot="-5400000">
            <a:off x="5143500" y="28575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7200"/>
              <a:buFont typeface="Arial Rounded"/>
              <a:buNone/>
            </a:pPr>
            <a:r>
              <a:rPr b="1" i="0" lang="en-US" sz="7200" u="none" cap="none" strike="noStrike">
                <a:solidFill>
                  <a:srgbClr val="00B0F0"/>
                </a:solidFill>
                <a:latin typeface="Arial Rounded"/>
                <a:ea typeface="Arial Rounded"/>
                <a:cs typeface="Arial Rounded"/>
                <a:sym typeface="Arial Rounded"/>
              </a:rPr>
              <a:t>WEB</a:t>
            </a:r>
            <a:r>
              <a:rPr b="1" i="0" lang="en-US" sz="7200" u="none" cap="none" strike="noStrike">
                <a:solidFill>
                  <a:srgbClr val="FF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r>
              <a:rPr b="1" i="0" lang="en-US" sz="7200" u="none" cap="none" strike="noStrike">
                <a:solidFill>
                  <a:srgbClr val="FFC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DESIGN</a:t>
            </a:r>
            <a:endParaRPr/>
          </a:p>
        </p:txBody>
      </p:sp>
      <p:sp>
        <p:nvSpPr>
          <p:cNvPr id="23" name="Google Shape;23;p47"/>
          <p:cNvSpPr txBox="1"/>
          <p:nvPr/>
        </p:nvSpPr>
        <p:spPr>
          <a:xfrm rot="-5400000">
            <a:off x="4686300" y="28575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Rounded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IMD311 – Introduction to Web Content Management &amp; Design</a:t>
            </a:r>
            <a:endParaRPr/>
          </a:p>
        </p:txBody>
      </p:sp>
      <p:sp>
        <p:nvSpPr>
          <p:cNvPr id="24" name="Google Shape;24;p47"/>
          <p:cNvSpPr txBox="1"/>
          <p:nvPr/>
        </p:nvSpPr>
        <p:spPr>
          <a:xfrm rot="-5400000">
            <a:off x="7264804" y="4590105"/>
            <a:ext cx="354295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MOHAMAD</a:t>
            </a:r>
            <a:r>
              <a:rPr lang="en-US" sz="9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RAHIMI MOHAMAD ROSMAN </a:t>
            </a:r>
            <a:r>
              <a:rPr lang="en-US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9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http://rahimi.uitm.edu.my </a:t>
            </a:r>
            <a:endParaRPr sz="9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6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6"/>
          <p:cNvSpPr txBox="1"/>
          <p:nvPr>
            <p:ph idx="1" type="body"/>
          </p:nvPr>
        </p:nvSpPr>
        <p:spPr>
          <a:xfrm rot="5400000">
            <a:off x="1737518" y="319882"/>
            <a:ext cx="4525963" cy="7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8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8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0"/>
          <p:cNvSpPr txBox="1"/>
          <p:nvPr>
            <p:ph type="title"/>
          </p:nvPr>
        </p:nvSpPr>
        <p:spPr>
          <a:xfrm>
            <a:off x="722313" y="4406900"/>
            <a:ext cx="68976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0"/>
          <p:cNvSpPr txBox="1"/>
          <p:nvPr>
            <p:ph idx="1" type="body"/>
          </p:nvPr>
        </p:nvSpPr>
        <p:spPr>
          <a:xfrm>
            <a:off x="722313" y="2906713"/>
            <a:ext cx="68976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1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1" type="body"/>
          </p:nvPr>
        </p:nvSpPr>
        <p:spPr>
          <a:xfrm>
            <a:off x="457200" y="1600200"/>
            <a:ext cx="327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51"/>
          <p:cNvSpPr txBox="1"/>
          <p:nvPr>
            <p:ph idx="2" type="body"/>
          </p:nvPr>
        </p:nvSpPr>
        <p:spPr>
          <a:xfrm>
            <a:off x="4038600" y="1600200"/>
            <a:ext cx="3581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2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2"/>
          <p:cNvSpPr txBox="1"/>
          <p:nvPr>
            <p:ph idx="1" type="body"/>
          </p:nvPr>
        </p:nvSpPr>
        <p:spPr>
          <a:xfrm>
            <a:off x="457200" y="1535113"/>
            <a:ext cx="3352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52"/>
          <p:cNvSpPr txBox="1"/>
          <p:nvPr>
            <p:ph idx="2" type="body"/>
          </p:nvPr>
        </p:nvSpPr>
        <p:spPr>
          <a:xfrm>
            <a:off x="457200" y="2174875"/>
            <a:ext cx="33528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52"/>
          <p:cNvSpPr txBox="1"/>
          <p:nvPr>
            <p:ph idx="3" type="body"/>
          </p:nvPr>
        </p:nvSpPr>
        <p:spPr>
          <a:xfrm>
            <a:off x="3962401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52"/>
          <p:cNvSpPr txBox="1"/>
          <p:nvPr>
            <p:ph idx="4" type="body"/>
          </p:nvPr>
        </p:nvSpPr>
        <p:spPr>
          <a:xfrm>
            <a:off x="3962401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3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" type="body"/>
          </p:nvPr>
        </p:nvSpPr>
        <p:spPr>
          <a:xfrm>
            <a:off x="3575050" y="273050"/>
            <a:ext cx="3968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5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5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46"/>
          <p:cNvSpPr/>
          <p:nvPr/>
        </p:nvSpPr>
        <p:spPr>
          <a:xfrm>
            <a:off x="7696200" y="0"/>
            <a:ext cx="14478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6"/>
          <p:cNvSpPr txBox="1"/>
          <p:nvPr/>
        </p:nvSpPr>
        <p:spPr>
          <a:xfrm rot="-5400000">
            <a:off x="5143500" y="28575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7200"/>
              <a:buFont typeface="Arial Rounded"/>
              <a:buNone/>
            </a:pPr>
            <a:r>
              <a:rPr b="1" i="0" lang="en-US" sz="7200" u="none" cap="none" strike="noStrike">
                <a:solidFill>
                  <a:srgbClr val="00B0F0"/>
                </a:solidFill>
                <a:latin typeface="Arial Rounded"/>
                <a:ea typeface="Arial Rounded"/>
                <a:cs typeface="Arial Rounded"/>
                <a:sym typeface="Arial Rounded"/>
              </a:rPr>
              <a:t>WEB</a:t>
            </a:r>
            <a:r>
              <a:rPr b="1" i="0" lang="en-US" sz="7200" u="none" cap="none" strike="noStrike">
                <a:solidFill>
                  <a:srgbClr val="FF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r>
              <a:rPr b="1" i="0" lang="en-US" sz="7200" u="none" cap="none" strike="noStrike">
                <a:solidFill>
                  <a:srgbClr val="FFC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DESIGN</a:t>
            </a:r>
            <a:endParaRPr/>
          </a:p>
        </p:txBody>
      </p:sp>
      <p:sp>
        <p:nvSpPr>
          <p:cNvPr id="13" name="Google Shape;13;p46"/>
          <p:cNvSpPr txBox="1"/>
          <p:nvPr/>
        </p:nvSpPr>
        <p:spPr>
          <a:xfrm rot="-5400000">
            <a:off x="4686300" y="28575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 Rounded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IMD311 – Introduction to Web Content Management &amp; Design</a:t>
            </a:r>
            <a:endParaRPr/>
          </a:p>
        </p:txBody>
      </p:sp>
      <p:sp>
        <p:nvSpPr>
          <p:cNvPr id="14" name="Google Shape;14;p46"/>
          <p:cNvSpPr txBox="1"/>
          <p:nvPr/>
        </p:nvSpPr>
        <p:spPr>
          <a:xfrm rot="-5400000">
            <a:off x="7264804" y="4590105"/>
            <a:ext cx="354295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MOHAMAD RAHIMI MOHAMAD ROSMAN </a:t>
            </a:r>
            <a:r>
              <a:rPr b="0" i="0" lang="en-US" sz="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0" i="0" lang="en-U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http://rahimi.uitm.edu.my </a:t>
            </a:r>
            <a:endParaRPr sz="9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Relationship Id="rId4" Type="http://schemas.openxmlformats.org/officeDocument/2006/relationships/image" Target="../media/image1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jpg"/><Relationship Id="rId4" Type="http://schemas.openxmlformats.org/officeDocument/2006/relationships/image" Target="../media/image2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gif"/><Relationship Id="rId4" Type="http://schemas.openxmlformats.org/officeDocument/2006/relationships/image" Target="../media/image17.gif"/><Relationship Id="rId5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685800" y="2130425"/>
            <a:ext cx="6934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600"/>
              <a:buFont typeface="Calibri"/>
              <a:buNone/>
            </a:pPr>
            <a:r>
              <a:rPr b="1" lang="en-US" sz="6600">
                <a:solidFill>
                  <a:srgbClr val="FFC000"/>
                </a:solidFill>
              </a:rPr>
              <a:t>topic</a:t>
            </a:r>
            <a:r>
              <a:rPr lang="en-US" sz="8800">
                <a:solidFill>
                  <a:srgbClr val="00B0F0"/>
                </a:solidFill>
              </a:rPr>
              <a:t>Nine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371600" y="3886200"/>
            <a:ext cx="6248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None/>
            </a:pPr>
            <a:r>
              <a:rPr lang="en-US">
                <a:solidFill>
                  <a:srgbClr val="00B0F0"/>
                </a:solidFill>
              </a:rPr>
              <a:t>Cascading Style </a:t>
            </a:r>
            <a:r>
              <a:rPr lang="en-US">
                <a:solidFill>
                  <a:srgbClr val="FFC000"/>
                </a:solidFill>
              </a:rPr>
              <a:t>Sheet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CSS : Syntax</a:t>
            </a:r>
            <a:endParaRPr/>
          </a:p>
        </p:txBody>
      </p:sp>
      <p:sp>
        <p:nvSpPr>
          <p:cNvPr id="174" name="Google Shape;174;p10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The CSS syntax is made up of three parts: a selector, a property and a value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/>
              <a:t>	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/>
              <a:t>			selector {property: value}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The selector is normally the HTML element/tag you wish to define, the property is the attribute you wish to change, and each property can take a value.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The property and value are separated by a colon, and surrounded by curly braces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CSS : Syntax</a:t>
            </a:r>
            <a:endParaRPr/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The CSS syntax is made up of three parts: a selector, a property and a value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/>
              <a:t>	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/>
              <a:t>			selector {property: value}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The selector is normally the HTML element/tag you wish to define, the property is the attribute you wish to change, and each property can take a value.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The property and value are separated by a colon, and surrounded by curly braces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yaldex.com/html_tutorial_3/images/stylerule.jpg" id="185" name="Google Shape;1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90600"/>
            <a:ext cx="3650638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yaldex.com/html_tutorial_3/images/stylerule2.jpg" id="186" name="Google Shape;18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3276600"/>
            <a:ext cx="3886200" cy="1982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CSS : Syntax</a:t>
            </a:r>
            <a:endParaRPr/>
          </a:p>
        </p:txBody>
      </p:sp>
      <p:pic>
        <p:nvPicPr>
          <p:cNvPr id="192" name="Google Shape;1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71600"/>
            <a:ext cx="76962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0600"/>
            <a:ext cx="76962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 Property's Value</a:t>
            </a:r>
            <a:endParaRPr/>
          </a:p>
        </p:txBody>
      </p:sp>
      <p:sp>
        <p:nvSpPr>
          <p:cNvPr id="203" name="Google Shape;203;p15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Each CSS property has different rules about what values it can accept.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Some properties only accept one of a list of predefined values.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Others accept numbers, integers, relative values, percentages, URLs, or colors.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Some can accept more than one type of value.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 Property's Value: </a:t>
            </a:r>
            <a:r>
              <a:rPr b="1" i="1" lang="en-US"/>
              <a:t>Inherit</a:t>
            </a:r>
            <a:endParaRPr/>
          </a:p>
        </p:txBody>
      </p:sp>
      <p:sp>
        <p:nvSpPr>
          <p:cNvPr id="209" name="Google Shape;209;p16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You can use the inherit value for any property when you want to explicitly specify that the value for that property be the same as that of the element's parent.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A Property's Value:</a:t>
            </a:r>
            <a:r>
              <a:rPr b="1" i="1" lang="en-US"/>
              <a:t>Predefined Values</a:t>
            </a:r>
            <a:endParaRPr/>
          </a:p>
        </p:txBody>
      </p:sp>
      <p:sp>
        <p:nvSpPr>
          <p:cNvPr id="215" name="Google Shape;215;p17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Most CSS properties have a few predefined values that can be used.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For example, the display property can be set to </a:t>
            </a:r>
            <a:r>
              <a:rPr b="1" lang="en-US"/>
              <a:t>block</a:t>
            </a:r>
            <a:r>
              <a:rPr lang="en-US"/>
              <a:t>, </a:t>
            </a:r>
            <a:r>
              <a:rPr b="1" lang="en-US"/>
              <a:t>inline</a:t>
            </a:r>
            <a:r>
              <a:rPr lang="en-US"/>
              <a:t>, </a:t>
            </a:r>
            <a:r>
              <a:rPr b="1" lang="en-US"/>
              <a:t>list-item</a:t>
            </a:r>
            <a:r>
              <a:rPr lang="en-US"/>
              <a:t>, or </a:t>
            </a:r>
            <a:r>
              <a:rPr b="1" lang="en-US"/>
              <a:t>none</a:t>
            </a:r>
            <a:r>
              <a:rPr lang="en-US"/>
              <a:t>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In contrast with HTML, you don't need to and indeed </a:t>
            </a:r>
            <a:r>
              <a:rPr i="1" lang="en-US"/>
              <a:t>must not</a:t>
            </a:r>
            <a:r>
              <a:rPr lang="en-US"/>
              <a:t> enclose predefined values in quotation marks.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Many CSS properties will only accept values from a predefined list.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Type them exactly and do not enclose them in quotation marks.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http://www.yaldex.com/html_tutorial_3/images/preset_css.jpg" id="216" name="Google Shape;2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2653" y="5943600"/>
            <a:ext cx="2383367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A Property's Value: </a:t>
            </a:r>
            <a:r>
              <a:rPr b="1" i="1" lang="en-US"/>
              <a:t>Lengths and Percentages</a:t>
            </a:r>
            <a:endParaRPr/>
          </a:p>
        </p:txBody>
      </p:sp>
      <p:sp>
        <p:nvSpPr>
          <p:cNvPr id="222" name="Google Shape;222;p18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Many CSS properties take a </a:t>
            </a:r>
            <a:r>
              <a:rPr i="1" lang="en-US"/>
              <a:t>length</a:t>
            </a:r>
            <a:r>
              <a:rPr lang="en-US"/>
              <a:t> for their value.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All length values must contain a quantity and a unit, with no spaces between them, for example, </a:t>
            </a:r>
            <a:r>
              <a:rPr b="1" lang="en-US"/>
              <a:t>3em</a:t>
            </a:r>
            <a:r>
              <a:rPr lang="en-US"/>
              <a:t> or </a:t>
            </a:r>
            <a:r>
              <a:rPr b="1" lang="en-US"/>
              <a:t>10px</a:t>
            </a:r>
            <a:r>
              <a:rPr lang="en-US"/>
              <a:t>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The only exception is </a:t>
            </a:r>
            <a:r>
              <a:rPr b="1" lang="en-US"/>
              <a:t>0</a:t>
            </a:r>
            <a:r>
              <a:rPr lang="en-US"/>
              <a:t>, which may be used with or without units.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Lengths must always explicitly state the unit.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There should be no space between the unit and the measurement</a:t>
            </a:r>
            <a:endParaRPr/>
          </a:p>
        </p:txBody>
      </p:sp>
      <p:pic>
        <p:nvPicPr>
          <p:cNvPr descr="http://www.yaldex.com/html_tutorial_3/images/length.jpg" id="223" name="Google Shape;2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5935" y="5867400"/>
            <a:ext cx="2216285" cy="859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A Property's Value: </a:t>
            </a:r>
            <a:r>
              <a:rPr b="1" i="1" lang="en-US"/>
              <a:t>Lengths and Percentages</a:t>
            </a:r>
            <a:endParaRPr/>
          </a:p>
        </p:txBody>
      </p:sp>
      <p:sp>
        <p:nvSpPr>
          <p:cNvPr id="229" name="Google Shape;229;p19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There are length types that are </a:t>
            </a:r>
            <a:r>
              <a:rPr i="1" lang="en-US"/>
              <a:t>relative</a:t>
            </a:r>
            <a:r>
              <a:rPr lang="en-US"/>
              <a:t> to other values.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An </a:t>
            </a:r>
            <a:r>
              <a:rPr i="1" lang="en-US"/>
              <a:t>em</a:t>
            </a:r>
            <a:r>
              <a:rPr lang="en-US"/>
              <a:t> is usually equal to the element's font-size, so </a:t>
            </a:r>
            <a:r>
              <a:rPr b="1" lang="en-US"/>
              <a:t>2em</a:t>
            </a:r>
            <a:r>
              <a:rPr lang="en-US"/>
              <a:t> would mean "twice the font-size".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The </a:t>
            </a:r>
            <a:r>
              <a:rPr i="1" lang="en-US"/>
              <a:t>ex</a:t>
            </a:r>
            <a:r>
              <a:rPr lang="en-US"/>
              <a:t> should be equal to the font's x-height, that is, the height of a letter </a:t>
            </a:r>
            <a:r>
              <a:rPr i="1" lang="en-US"/>
              <a:t>x</a:t>
            </a:r>
            <a:r>
              <a:rPr lang="en-US"/>
              <a:t> in the font, but it's not well supported.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Pixels (px) are relative to the resolution of the monitor though not to other style rules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/>
              <a:t>Learning Objectives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Char char="•"/>
            </a:pPr>
            <a:r>
              <a:rPr lang="en-US">
                <a:solidFill>
                  <a:srgbClr val="FFC000"/>
                </a:solidFill>
              </a:rPr>
              <a:t>At the end of this chapter the students should be able to: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To use </a:t>
            </a:r>
            <a:r>
              <a:rPr i="1" lang="en-US"/>
              <a:t>class selector </a:t>
            </a:r>
            <a:r>
              <a:rPr lang="en-US"/>
              <a:t>to apply styles into html attributes.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To use style sheet to give all web pages of the websites the same format and layout.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To specify standard font, font color, font size, and others aspect of text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To create a style sheet that governs the total appearance of the whole website.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To specify the form styles of the web pages.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A Property's Value: </a:t>
            </a:r>
            <a:r>
              <a:rPr b="1" i="1" lang="en-US"/>
              <a:t>Lengths and Percentages</a:t>
            </a:r>
            <a:endParaRPr/>
          </a:p>
        </p:txBody>
      </p:sp>
      <p:sp>
        <p:nvSpPr>
          <p:cNvPr id="235" name="Google Shape;235;p20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There are also the largely self-explanatory </a:t>
            </a:r>
            <a:r>
              <a:rPr i="1" lang="en-US"/>
              <a:t>absolute</a:t>
            </a:r>
            <a:r>
              <a:rPr lang="en-US"/>
              <a:t> units inches (in), centimeters (cm), millimeters (mm), points (pt), and picas (pc).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In general, you should only use absolute lengths when the size of the output is known.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Percentages are generally relative to the parent element.</a:t>
            </a:r>
            <a:endParaRPr/>
          </a:p>
        </p:txBody>
      </p:sp>
      <p:pic>
        <p:nvPicPr>
          <p:cNvPr descr="http://www.yaldex.com/html_tutorial_3/images/percentage.jpg" id="236" name="Google Shape;2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134" y="5410200"/>
            <a:ext cx="3166666" cy="963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A Property's Value: </a:t>
            </a:r>
            <a:r>
              <a:rPr b="1" i="1" lang="en-US"/>
              <a:t>Bare Numbers</a:t>
            </a:r>
            <a:endParaRPr/>
          </a:p>
        </p:txBody>
      </p:sp>
      <p:sp>
        <p:nvSpPr>
          <p:cNvPr id="242" name="Google Shape;242;p21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A very few CSS properties accept a value in the form of a number, without a unit, like </a:t>
            </a:r>
            <a:r>
              <a:rPr b="1" lang="en-US"/>
              <a:t>3</a:t>
            </a:r>
            <a:r>
              <a:rPr lang="en-US"/>
              <a:t>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The most common are line-height and z-index.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Don't confuse numbers and integers with length.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A number or integer has no unit (like px).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In this case, the value shown here is a factor that will be multiplied by the font-size to get the line-height.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http://www.yaldex.com/html_tutorial_3/images/integers.jpg" id="243" name="Google Shape;2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5648" y="5791200"/>
            <a:ext cx="2506572" cy="887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 Property's Value: </a:t>
            </a:r>
            <a:r>
              <a:rPr b="1" i="1" lang="en-US"/>
              <a:t>URLs</a:t>
            </a:r>
            <a:endParaRPr/>
          </a:p>
        </p:txBody>
      </p:sp>
      <p:sp>
        <p:nvSpPr>
          <p:cNvPr id="249" name="Google Shape;249;p22"/>
          <p:cNvSpPr txBox="1"/>
          <p:nvPr>
            <p:ph idx="1" type="body"/>
          </p:nvPr>
        </p:nvSpPr>
        <p:spPr>
          <a:xfrm>
            <a:off x="457200" y="1600201"/>
            <a:ext cx="7086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Some CSS properties allow you to specify the URL of another file.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In that case, use </a:t>
            </a:r>
            <a:r>
              <a:rPr b="1" lang="en-US"/>
              <a:t>url(file.ext)</a:t>
            </a:r>
            <a:r>
              <a:rPr lang="en-US"/>
              <a:t>, where </a:t>
            </a:r>
            <a:r>
              <a:rPr i="1" lang="en-US"/>
              <a:t>file.ext</a:t>
            </a:r>
            <a:r>
              <a:rPr lang="en-US"/>
              <a:t> is the path and file name of the desired document.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Note that the specifications state that relative URLs should be relative to the style sheet and not the HTML document.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URLs in CSS properties do not need to be enclosed in quotation marks.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http://www.yaldex.com/html_tutorial_3/images/url.jpg" id="250" name="Google Shape;2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5638800"/>
            <a:ext cx="30888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 Property's Value: </a:t>
            </a:r>
            <a:r>
              <a:rPr b="1" i="1" lang="en-US"/>
              <a:t>URLs</a:t>
            </a:r>
            <a:endParaRPr/>
          </a:p>
        </p:txBody>
      </p:sp>
      <p:sp>
        <p:nvSpPr>
          <p:cNvPr id="256" name="Google Shape;256;p23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While you may use quotations around the file name, they're not required.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On the other hand, there should be no space between the word </a:t>
            </a:r>
            <a:r>
              <a:rPr b="1" lang="en-US"/>
              <a:t>url</a:t>
            </a:r>
            <a:r>
              <a:rPr lang="en-US"/>
              <a:t> and the opening parentheses.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White space between the parentheses and the address is allowed but not required.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 Property's Value: </a:t>
            </a:r>
            <a:r>
              <a:rPr b="1" i="1" lang="en-US"/>
              <a:t>CSS Colors</a:t>
            </a:r>
            <a:endParaRPr/>
          </a:p>
        </p:txBody>
      </p:sp>
      <p:sp>
        <p:nvSpPr>
          <p:cNvPr id="262" name="Google Shape;262;p24"/>
          <p:cNvSpPr txBox="1"/>
          <p:nvPr>
            <p:ph idx="1" type="body"/>
          </p:nvPr>
        </p:nvSpPr>
        <p:spPr>
          <a:xfrm>
            <a:off x="457200" y="1600200"/>
            <a:ext cx="327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There are several ways to specify colors for CSS properties. </a:t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First, and easiest, the value can be one of 16 predefined color names. </a:t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Of course, 16 colors get pretty boring pretty quickly.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http://www.yaldex.com/html_tutorial_3/images/sixteencolors.jpg" id="263" name="Google Shape;2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1447800"/>
            <a:ext cx="3015615" cy="4182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 Property's Value: </a:t>
            </a:r>
            <a:r>
              <a:rPr b="1" i="1" lang="en-US"/>
              <a:t>CSS Colors</a:t>
            </a:r>
            <a:endParaRPr/>
          </a:p>
        </p:txBody>
      </p:sp>
      <p:sp>
        <p:nvSpPr>
          <p:cNvPr id="269" name="Google Shape;269;p25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Instead of limiting yourself to those colors, you can construct your own by specifying the amount of red, green, and blue in the desired color.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You can give the values of each of these contributing colors as a percentage, a number from 0255, or a hexadecimal representation of the number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yaldex.com/html_tutorial_3/images/color_other.jpg" id="274" name="Google Shape;2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7200"/>
            <a:ext cx="3930977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yaldex.com/html_tutorial_3/images/color.jpg" id="275" name="Google Shape;27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2286000"/>
            <a:ext cx="3975417" cy="171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en-US"/>
              <a:t>The class Selector</a:t>
            </a:r>
            <a:endParaRPr/>
          </a:p>
        </p:txBody>
      </p:sp>
      <p:sp>
        <p:nvSpPr>
          <p:cNvPr id="281" name="Google Shape;281;p27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With the class selector you can define different styles for the same type of HTML element.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Say that you would like to have two types of paragraphs in your document: one right-aligned paragraph, and one center-aligned paragraph.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Here is how you can do it with styles: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0"/>
            <a:ext cx="77724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lang="en-US" sz="3200"/>
              <a:t>Add Styles to Elements with Particular Attributes</a:t>
            </a:r>
            <a:endParaRPr/>
          </a:p>
        </p:txBody>
      </p:sp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You can also apply styles to HTML elements with particular attributes.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The style rule below will match all input elements that have a type attribute with a value of "text":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/>
              <a:t>		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/>
              <a:t>	input[type="text"] {background-color: blue}</a:t>
            </a:r>
            <a:br>
              <a:rPr lang="en-US" sz="2400"/>
            </a:b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/>
              <a:t>What is CSS?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❑"/>
            </a:pPr>
            <a:r>
              <a:rPr b="1" lang="en-US"/>
              <a:t>CSS</a:t>
            </a:r>
            <a:r>
              <a:rPr lang="en-US"/>
              <a:t> stands for </a:t>
            </a:r>
            <a:r>
              <a:rPr b="1" lang="en-US"/>
              <a:t>C</a:t>
            </a:r>
            <a:r>
              <a:rPr lang="en-US"/>
              <a:t>ascading </a:t>
            </a:r>
            <a:r>
              <a:rPr b="1" lang="en-US"/>
              <a:t>S</a:t>
            </a:r>
            <a:r>
              <a:rPr lang="en-US"/>
              <a:t>tyle </a:t>
            </a:r>
            <a:r>
              <a:rPr b="1" lang="en-US"/>
              <a:t>S</a:t>
            </a:r>
            <a:r>
              <a:rPr lang="en-US"/>
              <a:t>heets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❑"/>
            </a:pPr>
            <a:r>
              <a:rPr lang="en-US"/>
              <a:t>Styles define </a:t>
            </a:r>
            <a:r>
              <a:rPr b="1" lang="en-US"/>
              <a:t>how to display</a:t>
            </a:r>
            <a:r>
              <a:rPr lang="en-US"/>
              <a:t> HTML elements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❑"/>
            </a:pPr>
            <a:r>
              <a:rPr lang="en-US"/>
              <a:t>Styles are normally stored in </a:t>
            </a:r>
            <a:r>
              <a:rPr b="1" lang="en-US"/>
              <a:t>Style Sheets</a:t>
            </a:r>
            <a:r>
              <a:rPr lang="en-US"/>
              <a:t>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❑"/>
            </a:pPr>
            <a:r>
              <a:rPr lang="en-US"/>
              <a:t>Styles were added to HTML 4.0 </a:t>
            </a:r>
            <a:r>
              <a:rPr b="1" lang="en-US"/>
              <a:t>to solve a problem</a:t>
            </a:r>
            <a:r>
              <a:rPr lang="en-US"/>
              <a:t>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❑"/>
            </a:pPr>
            <a:r>
              <a:rPr b="1" lang="en-US"/>
              <a:t>External Style Sheets</a:t>
            </a:r>
            <a:r>
              <a:rPr lang="en-US"/>
              <a:t> can save you a lot of work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❑"/>
            </a:pPr>
            <a:r>
              <a:rPr lang="en-US"/>
              <a:t>External Style Sheets are stored in </a:t>
            </a:r>
            <a:r>
              <a:rPr b="1" lang="en-US"/>
              <a:t>CSS files</a:t>
            </a:r>
            <a:r>
              <a:rPr lang="en-US"/>
              <a:t>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❑"/>
            </a:pPr>
            <a:r>
              <a:rPr lang="en-US"/>
              <a:t>Multiple style definitions will </a:t>
            </a:r>
            <a:r>
              <a:rPr b="1" lang="en-US"/>
              <a:t>cascade</a:t>
            </a:r>
            <a:r>
              <a:rPr lang="en-US"/>
              <a:t> into one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en-US"/>
              <a:t>How to Insert a Style Sheet</a:t>
            </a:r>
            <a:endParaRPr/>
          </a:p>
        </p:txBody>
      </p:sp>
      <p:sp>
        <p:nvSpPr>
          <p:cNvPr id="298" name="Google Shape;298;p30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When a browser reads a style sheet, it will format the document according to it. There are three ways of inserting a style sheet: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/>
              <a:t>External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/>
              <a:t>Internal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/>
              <a:t>Inline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/>
          <p:nvPr/>
        </p:nvSpPr>
        <p:spPr>
          <a:xfrm>
            <a:off x="304800" y="3886200"/>
            <a:ext cx="1295400" cy="10668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Picture</a:t>
            </a:r>
            <a:endParaRPr/>
          </a:p>
        </p:txBody>
      </p:sp>
      <p:sp>
        <p:nvSpPr>
          <p:cNvPr id="304" name="Google Shape;304;p31"/>
          <p:cNvSpPr/>
          <p:nvPr/>
        </p:nvSpPr>
        <p:spPr>
          <a:xfrm>
            <a:off x="762000" y="3200400"/>
            <a:ext cx="304800" cy="533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304800" y="1600200"/>
            <a:ext cx="1219200" cy="1524000"/>
          </a:xfrm>
          <a:prstGeom prst="flowChartDocumen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 File</a:t>
            </a:r>
            <a:endParaRPr/>
          </a:p>
        </p:txBody>
      </p:sp>
      <p:sp>
        <p:nvSpPr>
          <p:cNvPr id="306" name="Google Shape;306;p31"/>
          <p:cNvSpPr/>
          <p:nvPr/>
        </p:nvSpPr>
        <p:spPr>
          <a:xfrm>
            <a:off x="5334000" y="3886200"/>
            <a:ext cx="1295400" cy="10668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Picture</a:t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>
            <a:off x="5562600" y="3200400"/>
            <a:ext cx="304800" cy="533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4724400" y="1600200"/>
            <a:ext cx="1219200" cy="1524000"/>
          </a:xfrm>
          <a:prstGeom prst="flowChartDocumen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 File</a:t>
            </a:r>
            <a:endParaRPr/>
          </a:p>
        </p:txBody>
      </p:sp>
      <p:sp>
        <p:nvSpPr>
          <p:cNvPr id="309" name="Google Shape;309;p31"/>
          <p:cNvSpPr/>
          <p:nvPr/>
        </p:nvSpPr>
        <p:spPr>
          <a:xfrm>
            <a:off x="6324600" y="1600200"/>
            <a:ext cx="1219200" cy="1524000"/>
          </a:xfrm>
          <a:prstGeom prst="flowChartDocumen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 File</a:t>
            </a:r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1752600" y="1600200"/>
            <a:ext cx="1219200" cy="1524000"/>
          </a:xfrm>
          <a:prstGeom prst="flowChartDocumen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 File</a:t>
            </a:r>
            <a:endParaRPr/>
          </a:p>
        </p:txBody>
      </p:sp>
      <p:sp>
        <p:nvSpPr>
          <p:cNvPr id="311" name="Google Shape;311;p31"/>
          <p:cNvSpPr/>
          <p:nvPr/>
        </p:nvSpPr>
        <p:spPr>
          <a:xfrm>
            <a:off x="1828800" y="3886200"/>
            <a:ext cx="1295400" cy="10668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Picture</a:t>
            </a:r>
            <a:endParaRPr/>
          </a:p>
        </p:txBody>
      </p:sp>
      <p:sp>
        <p:nvSpPr>
          <p:cNvPr id="312" name="Google Shape;312;p31"/>
          <p:cNvSpPr/>
          <p:nvPr/>
        </p:nvSpPr>
        <p:spPr>
          <a:xfrm>
            <a:off x="2286000" y="3200400"/>
            <a:ext cx="304800" cy="533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1"/>
          <p:cNvSpPr/>
          <p:nvPr/>
        </p:nvSpPr>
        <p:spPr>
          <a:xfrm rot="900000">
            <a:off x="6208932" y="3306957"/>
            <a:ext cx="304800" cy="533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31"/>
          <p:cNvCxnSpPr/>
          <p:nvPr/>
        </p:nvCxnSpPr>
        <p:spPr>
          <a:xfrm rot="5400000">
            <a:off x="608805" y="3429000"/>
            <a:ext cx="6858000" cy="1588"/>
          </a:xfrm>
          <a:prstGeom prst="straightConnector1">
            <a:avLst/>
          </a:prstGeom>
          <a:noFill/>
          <a:ln cap="flat" cmpd="thickThin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15" name="Google Shape;315;p31"/>
          <p:cNvSpPr/>
          <p:nvPr/>
        </p:nvSpPr>
        <p:spPr>
          <a:xfrm>
            <a:off x="838200" y="5791200"/>
            <a:ext cx="29362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Internal/inline</a:t>
            </a:r>
            <a:endParaRPr/>
          </a:p>
        </p:txBody>
      </p:sp>
      <p:sp>
        <p:nvSpPr>
          <p:cNvPr id="316" name="Google Shape;316;p31"/>
          <p:cNvSpPr/>
          <p:nvPr/>
        </p:nvSpPr>
        <p:spPr>
          <a:xfrm>
            <a:off x="5105400" y="5791200"/>
            <a:ext cx="174098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en-US"/>
              <a:t>Internal Style Sheet</a:t>
            </a:r>
            <a:endParaRPr/>
          </a:p>
        </p:txBody>
      </p:sp>
      <p:sp>
        <p:nvSpPr>
          <p:cNvPr id="322" name="Google Shape;322;p32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An internal style sheet should be used when a single document has a unique style. You define internal styles in the head section by using the &lt;style&gt; tag, like this: </a:t>
            </a:r>
            <a:endParaRPr/>
          </a:p>
        </p:txBody>
      </p:sp>
      <p:pic>
        <p:nvPicPr>
          <p:cNvPr id="323" name="Google Shape;32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114800"/>
            <a:ext cx="71628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en-US"/>
              <a:t>Inline Styles</a:t>
            </a:r>
            <a:endParaRPr/>
          </a:p>
        </p:txBody>
      </p:sp>
      <p:sp>
        <p:nvSpPr>
          <p:cNvPr id="329" name="Google Shape;329;p33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An inline style loses many of the advantages of style sheets by mixing content with presentation. 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Use this method sparingly, such as when a style is to be applied to a single occurrence of an element. 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To use inline styles you use the style attribute in the relevant tag. 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The style attribute can contain any CSS property. 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The example shows how to change the color and the left margin of a paragraph: </a:t>
            </a:r>
            <a:endParaRPr/>
          </a:p>
        </p:txBody>
      </p:sp>
      <p:pic>
        <p:nvPicPr>
          <p:cNvPr id="330" name="Google Shape;33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334000"/>
            <a:ext cx="7467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en-US"/>
              <a:t>External Style Sheet</a:t>
            </a:r>
            <a:endParaRPr/>
          </a:p>
        </p:txBody>
      </p:sp>
      <p:sp>
        <p:nvSpPr>
          <p:cNvPr id="336" name="Google Shape;336;p34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An external style sheet is ideal when the style is applied to many pages.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With an external style sheet, you can change the look of an entire Web site by changing one file.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Each page must link to the style sheet using the &lt;link&gt; tag.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The &lt;link&gt; tag goes inside the head section: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6800"/>
            <a:ext cx="77724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Offering Alternate Style Sheets</a:t>
            </a:r>
            <a:endParaRPr/>
          </a:p>
        </p:txBody>
      </p:sp>
      <p:sp>
        <p:nvSpPr>
          <p:cNvPr id="347" name="Google Shape;347;p36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You can link to more than one style sheet and let visitors choose the styles they like best.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/>
              <a:t>To offer alternate style sheets:</a:t>
            </a:r>
            <a:endParaRPr/>
          </a:p>
          <a:p>
            <a:pPr indent="-285750" lvl="1" marL="742950" rtl="0" algn="just">
              <a:spcBef>
                <a:spcPts val="434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To designate the style sheet that should be used as a base, regardless of the visitor's preferences, use the simple syntax with no title.</a:t>
            </a:r>
            <a:endParaRPr/>
          </a:p>
          <a:p>
            <a:pPr indent="-285750" lvl="1" marL="742950" rtl="0" algn="just">
              <a:spcBef>
                <a:spcPts val="434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To designate the style sheet that should be offered as a first choice, but that can be deactivated by another choice, add </a:t>
            </a:r>
            <a:r>
              <a:rPr b="1" lang="en-US"/>
              <a:t>title="label"</a:t>
            </a:r>
            <a:r>
              <a:rPr lang="en-US"/>
              <a:t> to the link element, where </a:t>
            </a:r>
            <a:r>
              <a:rPr i="1" lang="en-US"/>
              <a:t>label</a:t>
            </a:r>
            <a:r>
              <a:rPr lang="en-US"/>
              <a:t> identifies the preferred style sheet.</a:t>
            </a:r>
            <a:endParaRPr/>
          </a:p>
          <a:p>
            <a:pPr indent="-285750" lvl="1" marL="742950" rtl="0" algn="just">
              <a:spcBef>
                <a:spcPts val="434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To designate a style sheet that should be offered as an alternate choice, use </a:t>
            </a:r>
            <a:r>
              <a:rPr b="1" lang="en-US"/>
              <a:t>rel="alternate stylesheet" title="label"</a:t>
            </a:r>
            <a:r>
              <a:rPr lang="en-US"/>
              <a:t> in the link element, where </a:t>
            </a:r>
            <a:r>
              <a:rPr i="1" lang="en-US"/>
              <a:t>label</a:t>
            </a:r>
            <a:r>
              <a:rPr lang="en-US"/>
              <a:t> identifies the alternate style sheet</a:t>
            </a:r>
            <a:endParaRPr/>
          </a:p>
          <a:p>
            <a:pPr indent="-185420" lvl="0" marL="342900" rtl="0" algn="just"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yaldex.com/html_tutorial_3/images/130fig04.jpg" id="352" name="Google Shape;3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76200"/>
            <a:ext cx="5306859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yaldex.com/html_tutorial_3/images/choices.jpg" id="353" name="Google Shape;35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9048" y="3295596"/>
            <a:ext cx="4387152" cy="3410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Selecting Elements by ID or Class</a:t>
            </a:r>
            <a:endParaRPr/>
          </a:p>
        </p:txBody>
      </p:sp>
      <p:sp>
        <p:nvSpPr>
          <p:cNvPr id="359" name="Google Shape;359;p38"/>
          <p:cNvSpPr txBox="1"/>
          <p:nvPr>
            <p:ph idx="1" type="body"/>
          </p:nvPr>
        </p:nvSpPr>
        <p:spPr>
          <a:xfrm>
            <a:off x="228600" y="1600200"/>
            <a:ext cx="3124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If you've labeled elements with an id or class, you can use that criteria in a selector to apply formatting to only those elements that are so labelled. The division with an id of gaudi encloses almost the entire page (everything but the initial h1).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http://www.yaldex.com/html_tutorial_3/images/140fig01.jpg" id="360" name="Google Shape;36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8999" y="1676400"/>
            <a:ext cx="4166103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39"/>
          <p:cNvPicPr preferRelativeResize="0"/>
          <p:nvPr/>
        </p:nvPicPr>
        <p:blipFill rotWithShape="1">
          <a:blip r:embed="rId3">
            <a:alphaModFix/>
          </a:blip>
          <a:srcRect b="48438" l="29999" r="26250" t="29686"/>
          <a:stretch/>
        </p:blipFill>
        <p:spPr>
          <a:xfrm>
            <a:off x="152400" y="457200"/>
            <a:ext cx="74295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9"/>
          <p:cNvSpPr/>
          <p:nvPr/>
        </p:nvSpPr>
        <p:spPr>
          <a:xfrm>
            <a:off x="152400" y="3505200"/>
            <a:ext cx="74676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class and id selectors alone or together with other selector criteria. For example, </a:t>
            </a:r>
            <a:r>
              <a:rPr b="1" i="0" lang="en-US" sz="24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.news {color: red;}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would affect all elements with the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news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class, while </a:t>
            </a:r>
            <a:r>
              <a:rPr b="1" i="0" lang="en-US" sz="24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h1.news {color: red;}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would affect only the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elements with the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news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class.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0" lang="en-US"/>
              <a:t>Style Sheets Can Save a Lot of Work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57200" y="1600200"/>
            <a:ext cx="7086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Styles sheets define HOW </a:t>
            </a:r>
            <a:r>
              <a:rPr lang="en-US" sz="2400"/>
              <a:t>HTML elements are to be displayed, just like the font tag and the color attribute in HTML 3.2.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Styles are normally saved in external .css files.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External style sheets enable you to change the appearance and layout of all the pages in your Web, just by editing one single CSS document.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CSS is a breakthrough in Web design because it allows developers to control the style and layout of multiple Web pages all at once.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As a Web developer you can define a style for each HTML element and apply it to as many Web pages as you want.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To make a global change, simply change the style, and all elements in the Web are updated automatically.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CSS Example</a:t>
            </a:r>
            <a:endParaRPr/>
          </a:p>
        </p:txBody>
      </p:sp>
      <p:sp>
        <p:nvSpPr>
          <p:cNvPr id="372" name="Google Shape;372;p40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All Examples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en-US" sz="2000"/>
              <a:t>http://www.w3schools.com/css/css_examples.asp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CSS Background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/>
              <a:t>http://www.w3schools.com/css/css_background.asp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CSS Text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en-US" sz="2000"/>
              <a:t>http://www.w3schools.com/css/css_text.asp</a:t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CSS Font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en-US" sz="2000"/>
              <a:t>http://www.w3schools.com/css/css_font.asp</a:t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CSS Border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en-US" sz="2000"/>
              <a:t>http://www.w3schools.com/css/css_border.asp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CSS Example</a:t>
            </a:r>
            <a:endParaRPr/>
          </a:p>
        </p:txBody>
      </p:sp>
      <p:sp>
        <p:nvSpPr>
          <p:cNvPr id="378" name="Google Shape;378;p41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CSS Outline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en-US" sz="2000"/>
              <a:t>http://www.w3schools.com/css/css_outline.asp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CSS Margin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en-US" sz="2000"/>
              <a:t>http://www.w3schools.com/css/css_margin.asp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CSS Padding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en-US" sz="2000"/>
              <a:t>http://www.w3schools.com/css/css_padding.asp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CSS List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en-US" sz="2000"/>
              <a:t>http://www.w3schools.com/css/css_list.asp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CSS Table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en-US" sz="2000"/>
              <a:t>http://www.w3schools.com/css/css_table.asp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Example 1</a:t>
            </a:r>
            <a:endParaRPr/>
          </a:p>
        </p:txBody>
      </p:sp>
      <p:pic>
        <p:nvPicPr>
          <p:cNvPr id="384" name="Google Shape;3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9200"/>
            <a:ext cx="7644493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0" name="Google Shape;390;p43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91" name="Google Shape;39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Exercise 1</a:t>
            </a:r>
            <a:endParaRPr/>
          </a:p>
        </p:txBody>
      </p:sp>
      <p:pic>
        <p:nvPicPr>
          <p:cNvPr id="397" name="Google Shape;397;p44"/>
          <p:cNvPicPr preferRelativeResize="0"/>
          <p:nvPr/>
        </p:nvPicPr>
        <p:blipFill rotWithShape="1">
          <a:blip r:embed="rId3">
            <a:alphaModFix/>
          </a:blip>
          <a:srcRect b="33333" l="14062" r="12500" t="8333"/>
          <a:stretch/>
        </p:blipFill>
        <p:spPr>
          <a:xfrm>
            <a:off x="152400" y="1371600"/>
            <a:ext cx="7519123" cy="45720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Exercise 2</a:t>
            </a:r>
            <a:endParaRPr/>
          </a:p>
        </p:txBody>
      </p:sp>
      <p:pic>
        <p:nvPicPr>
          <p:cNvPr id="403" name="Google Shape;403;p45"/>
          <p:cNvPicPr preferRelativeResize="0"/>
          <p:nvPr/>
        </p:nvPicPr>
        <p:blipFill rotWithShape="1">
          <a:blip r:embed="rId3">
            <a:alphaModFix/>
          </a:blip>
          <a:srcRect b="18750" l="9375" r="18750" t="16666"/>
          <a:stretch/>
        </p:blipFill>
        <p:spPr>
          <a:xfrm>
            <a:off x="457200" y="1524000"/>
            <a:ext cx="6797587" cy="51816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lang="en-US" sz="3200"/>
              <a:t>Multiple Styles Will Cascade Into One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Style sheets allow style information to be specified in many ways.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Styles can be specified inside a single HTML element, inside the &lt;head&gt; element of an HTML page, or in an external CSS file.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Even multiple external style sheets can be referenced inside a single HTML document.  </a:t>
            </a:r>
            <a:endParaRPr b="1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Cascading Order</a:t>
            </a:r>
            <a:br>
              <a:rPr b="1"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b="1" lang="en-US" sz="2600"/>
              <a:t>What style will be used when there is more than one style specified for an HTML element?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/>
              <a:t>Generally speaking we can say that all the styles will "cascade" into a new "virtual" style sheet by the following rules, where number four has the highest priority: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/>
              <a:t>Browser default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/>
              <a:t>External style sheet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/>
              <a:t>Internal style sheet (inside the &lt;head&gt; tag)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/>
              <a:t>Inline style (inside an HTML element)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/>
              <a:t>Cascading Order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2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/>
              <a:t>So, an inline style (inside an HTML element) has the highest priority, which means that it will override a style declared inside the &lt;head&gt; tag, in an external style sheet, or in a browser (a default value).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8"/>
          <p:cNvGrpSpPr/>
          <p:nvPr/>
        </p:nvGrpSpPr>
        <p:grpSpPr>
          <a:xfrm>
            <a:off x="457200" y="1648619"/>
            <a:ext cx="7086600" cy="4429124"/>
            <a:chOff x="0" y="48419"/>
            <a:chExt cx="7086600" cy="4429124"/>
          </a:xfrm>
        </p:grpSpPr>
        <p:sp>
          <p:nvSpPr>
            <p:cNvPr id="135" name="Google Shape;135;p8"/>
            <p:cNvSpPr/>
            <p:nvPr/>
          </p:nvSpPr>
          <p:spPr>
            <a:xfrm>
              <a:off x="0" y="48419"/>
              <a:ext cx="7086600" cy="4429124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quadBezTo>
                    <a:pt x="20000" y="40000"/>
                    <a:pt x="101250" y="15000"/>
                  </a:quadBezTo>
                  <a:lnTo>
                    <a:pt x="100194" y="0"/>
                  </a:lnTo>
                  <a:lnTo>
                    <a:pt x="120000" y="24000"/>
                  </a:lnTo>
                  <a:lnTo>
                    <a:pt x="104419" y="60000"/>
                  </a:lnTo>
                  <a:lnTo>
                    <a:pt x="103363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solidFill>
              <a:srgbClr val="CBCE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698030" y="3341916"/>
              <a:ext cx="162991" cy="162991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C41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779526" y="3423412"/>
              <a:ext cx="1211808" cy="1054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 txBox="1"/>
            <p:nvPr/>
          </p:nvSpPr>
          <p:spPr>
            <a:xfrm>
              <a:off x="779526" y="3423412"/>
              <a:ext cx="1211808" cy="1054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8635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Browser default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849602" y="2311701"/>
              <a:ext cx="283464" cy="28346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C41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991334" y="2453433"/>
              <a:ext cx="1488186" cy="2024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 txBox="1"/>
            <p:nvPr/>
          </p:nvSpPr>
          <p:spPr>
            <a:xfrm>
              <a:off x="1991334" y="2453433"/>
              <a:ext cx="1488186" cy="2024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502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style sheet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3320072" y="1552549"/>
              <a:ext cx="375589" cy="375589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C41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3507867" y="1740344"/>
              <a:ext cx="1488186" cy="2737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 txBox="1"/>
            <p:nvPr/>
          </p:nvSpPr>
          <p:spPr>
            <a:xfrm>
              <a:off x="3507867" y="1740344"/>
              <a:ext cx="1488186" cy="2737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990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style sheet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4921643" y="1050287"/>
              <a:ext cx="503148" cy="50314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C41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5173218" y="1301861"/>
              <a:ext cx="1488186" cy="3175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 txBox="1"/>
            <p:nvPr/>
          </p:nvSpPr>
          <p:spPr>
            <a:xfrm>
              <a:off x="5173218" y="1301861"/>
              <a:ext cx="1488186" cy="3175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666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Inline style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US"/>
              <a:t>The advantages of using Cascading Style Sheet</a:t>
            </a:r>
            <a:endParaRPr/>
          </a:p>
        </p:txBody>
      </p:sp>
      <p:grpSp>
        <p:nvGrpSpPr>
          <p:cNvPr id="153" name="Google Shape;153;p9"/>
          <p:cNvGrpSpPr/>
          <p:nvPr/>
        </p:nvGrpSpPr>
        <p:grpSpPr>
          <a:xfrm>
            <a:off x="1232136" y="1449544"/>
            <a:ext cx="5231927" cy="5178111"/>
            <a:chOff x="1003536" y="1744"/>
            <a:chExt cx="5231927" cy="5178111"/>
          </a:xfrm>
        </p:grpSpPr>
        <p:sp>
          <p:nvSpPr>
            <p:cNvPr id="154" name="Google Shape;154;p9"/>
            <p:cNvSpPr/>
            <p:nvPr/>
          </p:nvSpPr>
          <p:spPr>
            <a:xfrm rot="10800000">
              <a:off x="1421528" y="1744"/>
              <a:ext cx="4813935" cy="835984"/>
            </a:xfrm>
            <a:prstGeom prst="homePlate">
              <a:avLst>
                <a:gd fmla="val 50000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 txBox="1"/>
            <p:nvPr/>
          </p:nvSpPr>
          <p:spPr>
            <a:xfrm>
              <a:off x="1630524" y="1744"/>
              <a:ext cx="4604939" cy="835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368625" spcFirstLastPara="1" rIns="16357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US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Separating style from contents</a:t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003536" y="1744"/>
              <a:ext cx="835984" cy="835984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 rot="10800000">
              <a:off x="1421528" y="1087275"/>
              <a:ext cx="4813935" cy="835984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 txBox="1"/>
            <p:nvPr/>
          </p:nvSpPr>
          <p:spPr>
            <a:xfrm>
              <a:off x="1630524" y="1087275"/>
              <a:ext cx="4604939" cy="835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368625" spcFirstLastPara="1" rIns="16357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US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Improved usability</a:t>
              </a:r>
              <a:endParaRPr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1003536" y="1087275"/>
              <a:ext cx="835984" cy="835984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>
              <a:off x="1421528" y="2172807"/>
              <a:ext cx="4813935" cy="835984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 txBox="1"/>
            <p:nvPr/>
          </p:nvSpPr>
          <p:spPr>
            <a:xfrm>
              <a:off x="1630524" y="2172807"/>
              <a:ext cx="4604939" cy="835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368625" spcFirstLastPara="1" rIns="16357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US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Simplify presentation</a:t>
              </a:r>
              <a:endParaRPr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1003536" y="2172807"/>
              <a:ext cx="835984" cy="835984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>
              <a:off x="1421528" y="3258339"/>
              <a:ext cx="4813935" cy="835984"/>
            </a:xfrm>
            <a:prstGeom prst="homePlate">
              <a:avLst>
                <a:gd fmla="val 50000" name="adj"/>
              </a:avLst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 txBox="1"/>
            <p:nvPr/>
          </p:nvSpPr>
          <p:spPr>
            <a:xfrm>
              <a:off x="1630524" y="3258339"/>
              <a:ext cx="4604939" cy="835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368625" spcFirstLastPara="1" rIns="16357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US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Protecting website styles</a:t>
              </a:r>
              <a:endParaRPr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1003536" y="3258339"/>
              <a:ext cx="835984" cy="835984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>
              <a:off x="1421528" y="4343871"/>
              <a:ext cx="4813935" cy="835984"/>
            </a:xfrm>
            <a:prstGeom prst="homePlate">
              <a:avLst>
                <a:gd fmla="val 50000" name="adj"/>
              </a:avLst>
            </a:prstGeom>
            <a:solidFill>
              <a:srgbClr val="F7954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 txBox="1"/>
            <p:nvPr/>
          </p:nvSpPr>
          <p:spPr>
            <a:xfrm>
              <a:off x="1630524" y="4343871"/>
              <a:ext cx="4604939" cy="835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368625" spcFirstLastPara="1" rIns="16357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US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Standardize the web pages appearance</a:t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1003536" y="4343871"/>
              <a:ext cx="835984" cy="835984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2011-05-29T03:11:47Z</dcterms:created>
  <dc:creator>javaScript</dc:creator>
</cp:coreProperties>
</file>