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0"/>
  </p:notesMasterIdLst>
  <p:sldIdLst>
    <p:sldId id="259" r:id="rId2"/>
    <p:sldId id="257" r:id="rId3"/>
    <p:sldId id="260" r:id="rId4"/>
    <p:sldId id="263" r:id="rId5"/>
    <p:sldId id="262" r:id="rId6"/>
    <p:sldId id="261" r:id="rId7"/>
    <p:sldId id="264" r:id="rId8"/>
    <p:sldId id="266" r:id="rId9"/>
  </p:sldIdLst>
  <p:sldSz cx="9144000" cy="5143500" type="screen16x9"/>
  <p:notesSz cx="6858000" cy="9144000"/>
  <p:embeddedFontLst>
    <p:embeddedFont>
      <p:font typeface="Albert Sans" panose="020B0604020202020204" charset="0"/>
      <p:regular r:id="rId11"/>
      <p:bold r:id="rId12"/>
      <p:italic r:id="rId13"/>
      <p:boldItalic r:id="rId14"/>
    </p:embeddedFont>
    <p:embeddedFont>
      <p:font typeface="Berlin Sans FB" panose="020E0602020502020306" pitchFamily="34" charset="0"/>
      <p:regular r:id="rId15"/>
      <p:bold r:id="rId16"/>
    </p:embeddedFont>
    <p:embeddedFont>
      <p:font typeface="Inter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B2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337C24-2A35-455A-814D-6BF563F79EEF}">
  <a:tblStyle styleId="{16337C24-2A35-455A-814D-6BF563F79E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88334E6-7596-4C0F-98F9-803857F9FEC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110" d="100"/>
          <a:sy n="110" d="100"/>
        </p:scale>
        <p:origin x="658" y="-1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7680918b3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7680918b3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75cf0f850f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75cf0f850f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>
          <a:extLst>
            <a:ext uri="{FF2B5EF4-FFF2-40B4-BE49-F238E27FC236}">
              <a16:creationId xmlns:a16="http://schemas.microsoft.com/office/drawing/2014/main" id="{89637DDC-2AFC-CDCC-6E1D-FC6C3FBEF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75cf0f850f_0_127:notes">
            <a:extLst>
              <a:ext uri="{FF2B5EF4-FFF2-40B4-BE49-F238E27FC236}">
                <a16:creationId xmlns:a16="http://schemas.microsoft.com/office/drawing/2014/main" id="{91798F47-300C-BB1E-A37D-620B929408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75cf0f850f_0_127:notes">
            <a:extLst>
              <a:ext uri="{FF2B5EF4-FFF2-40B4-BE49-F238E27FC236}">
                <a16:creationId xmlns:a16="http://schemas.microsoft.com/office/drawing/2014/main" id="{13B7BB31-5ACF-88B3-E6AF-C36B7CE9E8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0044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>
          <a:extLst>
            <a:ext uri="{FF2B5EF4-FFF2-40B4-BE49-F238E27FC236}">
              <a16:creationId xmlns:a16="http://schemas.microsoft.com/office/drawing/2014/main" id="{CD59456D-C490-5F14-9BCB-7D1C987E3D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75cf0f850f_0_127:notes">
            <a:extLst>
              <a:ext uri="{FF2B5EF4-FFF2-40B4-BE49-F238E27FC236}">
                <a16:creationId xmlns:a16="http://schemas.microsoft.com/office/drawing/2014/main" id="{BD55A9F9-BCA5-7FCD-D266-9A16733973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75cf0f850f_0_127:notes">
            <a:extLst>
              <a:ext uri="{FF2B5EF4-FFF2-40B4-BE49-F238E27FC236}">
                <a16:creationId xmlns:a16="http://schemas.microsoft.com/office/drawing/2014/main" id="{990FDBE0-150A-57AD-6475-B221557290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8710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>
          <a:extLst>
            <a:ext uri="{FF2B5EF4-FFF2-40B4-BE49-F238E27FC236}">
              <a16:creationId xmlns:a16="http://schemas.microsoft.com/office/drawing/2014/main" id="{FDF7BF43-A0AB-7084-A6FC-A8F64C5FD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75cf0f850f_0_127:notes">
            <a:extLst>
              <a:ext uri="{FF2B5EF4-FFF2-40B4-BE49-F238E27FC236}">
                <a16:creationId xmlns:a16="http://schemas.microsoft.com/office/drawing/2014/main" id="{2A67B05F-62C0-A6EA-822B-FA315B439F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75cf0f850f_0_127:notes">
            <a:extLst>
              <a:ext uri="{FF2B5EF4-FFF2-40B4-BE49-F238E27FC236}">
                <a16:creationId xmlns:a16="http://schemas.microsoft.com/office/drawing/2014/main" id="{1647C091-5DAA-7521-5C0F-5358F6AA2A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6926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>
          <a:extLst>
            <a:ext uri="{FF2B5EF4-FFF2-40B4-BE49-F238E27FC236}">
              <a16:creationId xmlns:a16="http://schemas.microsoft.com/office/drawing/2014/main" id="{0D1B886D-EAEC-7C8B-F5BB-7F1CEF947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75cf0f850f_0_127:notes">
            <a:extLst>
              <a:ext uri="{FF2B5EF4-FFF2-40B4-BE49-F238E27FC236}">
                <a16:creationId xmlns:a16="http://schemas.microsoft.com/office/drawing/2014/main" id="{FCA471DF-BA12-0586-93EE-88C04EE4D2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75cf0f850f_0_127:notes">
            <a:extLst>
              <a:ext uri="{FF2B5EF4-FFF2-40B4-BE49-F238E27FC236}">
                <a16:creationId xmlns:a16="http://schemas.microsoft.com/office/drawing/2014/main" id="{36A17300-385A-48B2-F3ED-8D71BE2572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5051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>
          <a:extLst>
            <a:ext uri="{FF2B5EF4-FFF2-40B4-BE49-F238E27FC236}">
              <a16:creationId xmlns:a16="http://schemas.microsoft.com/office/drawing/2014/main" id="{9AA1E4A9-2370-7C1F-5B9E-45D29EBC8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75cf0f850f_0_127:notes">
            <a:extLst>
              <a:ext uri="{FF2B5EF4-FFF2-40B4-BE49-F238E27FC236}">
                <a16:creationId xmlns:a16="http://schemas.microsoft.com/office/drawing/2014/main" id="{8E870864-0016-86D2-2ECB-B5E0A3260A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75cf0f850f_0_127:notes">
            <a:extLst>
              <a:ext uri="{FF2B5EF4-FFF2-40B4-BE49-F238E27FC236}">
                <a16:creationId xmlns:a16="http://schemas.microsoft.com/office/drawing/2014/main" id="{4F3ABAD5-46F9-7310-61CF-68D45893C7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092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/>
          <p:nvPr/>
        </p:nvSpPr>
        <p:spPr>
          <a:xfrm rot="10800000" flipH="1">
            <a:off x="0" y="4862925"/>
            <a:ext cx="3990300" cy="28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-51950" y="186250"/>
            <a:ext cx="4910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Google Shape;24;p4"/>
          <p:cNvSpPr/>
          <p:nvPr/>
        </p:nvSpPr>
        <p:spPr>
          <a:xfrm rot="10800000" flipH="1">
            <a:off x="4525625" y="-150"/>
            <a:ext cx="4618200" cy="19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4752525" y="1438032"/>
            <a:ext cx="3462000" cy="98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4752525" y="2608299"/>
            <a:ext cx="34620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>
            <a:spLocks noGrp="1"/>
          </p:cNvSpPr>
          <p:nvPr>
            <p:ph type="pic" idx="2"/>
          </p:nvPr>
        </p:nvSpPr>
        <p:spPr>
          <a:xfrm>
            <a:off x="715102" y="0"/>
            <a:ext cx="32841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9"/>
          <p:cNvSpPr/>
          <p:nvPr/>
        </p:nvSpPr>
        <p:spPr>
          <a:xfrm>
            <a:off x="5153700" y="0"/>
            <a:ext cx="3990300" cy="28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/>
          <p:nvPr/>
        </p:nvSpPr>
        <p:spPr>
          <a:xfrm flipH="1">
            <a:off x="-14868" y="4661127"/>
            <a:ext cx="4355100" cy="504600"/>
          </a:xfrm>
          <a:prstGeom prst="rect">
            <a:avLst/>
          </a:prstGeom>
          <a:solidFill>
            <a:srgbClr val="6F684E">
              <a:alpha val="64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2"/>
          <p:cNvSpPr/>
          <p:nvPr/>
        </p:nvSpPr>
        <p:spPr>
          <a:xfrm flipH="1">
            <a:off x="5153650" y="0"/>
            <a:ext cx="3990300" cy="28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/>
          <p:nvPr/>
        </p:nvSpPr>
        <p:spPr>
          <a:xfrm rot="10800000" flipH="1">
            <a:off x="-7434" y="4877793"/>
            <a:ext cx="3990300" cy="28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1" name="Google Shape;221;p33"/>
          <p:cNvCxnSpPr/>
          <p:nvPr/>
        </p:nvCxnSpPr>
        <p:spPr>
          <a:xfrm>
            <a:off x="-51950" y="186250"/>
            <a:ext cx="4910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2" name="Google Shape;222;p33"/>
          <p:cNvSpPr/>
          <p:nvPr/>
        </p:nvSpPr>
        <p:spPr>
          <a:xfrm rot="10800000" flipH="1">
            <a:off x="4525625" y="-150"/>
            <a:ext cx="4618200" cy="19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58" r:id="rId3"/>
    <p:sldLayoutId id="2147483678" r:id="rId4"/>
    <p:sldLayoutId id="214748367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>
            <a:spLocks noGrp="1"/>
          </p:cNvSpPr>
          <p:nvPr>
            <p:ph type="subTitle" idx="1"/>
          </p:nvPr>
        </p:nvSpPr>
        <p:spPr>
          <a:xfrm>
            <a:off x="1776334" y="2608299"/>
            <a:ext cx="6438191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b="1" dirty="0">
                <a:latin typeface="+mn-lt"/>
                <a:ea typeface="Inter"/>
                <a:cs typeface="Inter"/>
                <a:sym typeface="Inter"/>
              </a:rPr>
              <a:t>UJIAN AKHIR SEMESTER</a:t>
            </a:r>
            <a:r>
              <a:rPr lang="en" sz="1600" b="1" dirty="0">
                <a:latin typeface="+mn-lt"/>
                <a:ea typeface="Inter"/>
                <a:cs typeface="Inter"/>
                <a:sym typeface="Inter"/>
              </a:rPr>
              <a:t> G</a:t>
            </a:r>
            <a:r>
              <a:rPr lang="id-ID" sz="1600" b="1" dirty="0">
                <a:latin typeface="+mn-lt"/>
                <a:ea typeface="Inter"/>
                <a:cs typeface="Inter"/>
                <a:sym typeface="Inter"/>
              </a:rPr>
              <a:t>ANJIL</a:t>
            </a:r>
            <a:r>
              <a:rPr lang="en" sz="1600" b="1" dirty="0">
                <a:latin typeface="+mn-lt"/>
                <a:ea typeface="Inter"/>
                <a:cs typeface="Inter"/>
                <a:sym typeface="Inter"/>
              </a:rPr>
              <a:t> 202</a:t>
            </a:r>
            <a:r>
              <a:rPr lang="id-ID" sz="1600" b="1" dirty="0">
                <a:latin typeface="+mn-lt"/>
                <a:ea typeface="Inter"/>
                <a:cs typeface="Inter"/>
                <a:sym typeface="Inter"/>
              </a:rPr>
              <a:t>4</a:t>
            </a:r>
            <a:r>
              <a:rPr lang="en" sz="1600" b="1" dirty="0">
                <a:latin typeface="+mn-lt"/>
                <a:ea typeface="Inter"/>
                <a:cs typeface="Inter"/>
                <a:sym typeface="Inter"/>
              </a:rPr>
              <a:t>-202</a:t>
            </a:r>
            <a:r>
              <a:rPr lang="id-ID" sz="1600" b="1" dirty="0">
                <a:latin typeface="+mn-lt"/>
                <a:ea typeface="Inter"/>
                <a:cs typeface="Inter"/>
                <a:sym typeface="Inter"/>
              </a:rPr>
              <a:t>5</a:t>
            </a:r>
            <a:endParaRPr lang="en" sz="1600" b="1" dirty="0">
              <a:latin typeface="+mn-lt"/>
              <a:ea typeface="Inter"/>
              <a:cs typeface="Inter"/>
              <a:sym typeface="Inter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+mj-lt"/>
              </a:rPr>
              <a:t>N</a:t>
            </a:r>
            <a:r>
              <a:rPr lang="id-ID" sz="1200" b="1" dirty="0" err="1">
                <a:latin typeface="+mj-lt"/>
              </a:rPr>
              <a:t>ama</a:t>
            </a:r>
            <a:r>
              <a:rPr lang="en" sz="1200" b="1" dirty="0">
                <a:latin typeface="+mj-lt"/>
              </a:rPr>
              <a:t> M</a:t>
            </a:r>
            <a:r>
              <a:rPr lang="id-ID" sz="1200" b="1" dirty="0" err="1">
                <a:latin typeface="+mj-lt"/>
              </a:rPr>
              <a:t>ahasiswa</a:t>
            </a:r>
            <a:r>
              <a:rPr lang="en" sz="1200" b="1" dirty="0">
                <a:latin typeface="+mj-lt"/>
              </a:rPr>
              <a:t>	:</a:t>
            </a:r>
            <a:r>
              <a:rPr lang="id-ID" sz="1200" b="1" dirty="0">
                <a:latin typeface="+mj-lt"/>
              </a:rPr>
              <a:t> Faizal Kurniawan</a:t>
            </a:r>
            <a:endParaRPr lang="en" sz="1200" b="1" dirty="0">
              <a:latin typeface="+mj-l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+mj-lt"/>
                <a:ea typeface="Inter"/>
                <a:cs typeface="Inter"/>
                <a:sym typeface="Inter"/>
              </a:rPr>
              <a:t>NPM		:</a:t>
            </a:r>
            <a:r>
              <a:rPr lang="id-ID" sz="1200" b="1" dirty="0">
                <a:latin typeface="+mj-lt"/>
                <a:ea typeface="Inter"/>
                <a:cs typeface="Inter"/>
                <a:sym typeface="Inter"/>
              </a:rPr>
              <a:t> 217064516061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b="1" dirty="0">
                <a:latin typeface="+mj-lt"/>
              </a:rPr>
              <a:t>Kelas		: Pengolahan Citra (R. 03)</a:t>
            </a:r>
            <a:endParaRPr lang="en" sz="1200" b="1" dirty="0">
              <a:latin typeface="+mj-lt"/>
              <a:ea typeface="Inter"/>
              <a:cs typeface="Inter"/>
              <a:sym typeface="Inter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+mj-lt"/>
              </a:rPr>
              <a:t>Pe</a:t>
            </a:r>
            <a:r>
              <a:rPr lang="id-ID" sz="1200" b="1" dirty="0" err="1">
                <a:latin typeface="+mj-lt"/>
              </a:rPr>
              <a:t>nguji</a:t>
            </a:r>
            <a:r>
              <a:rPr lang="id-ID" sz="1200" b="1" dirty="0">
                <a:latin typeface="+mj-lt"/>
              </a:rPr>
              <a:t>	</a:t>
            </a:r>
            <a:r>
              <a:rPr lang="en" sz="1200" b="1" dirty="0">
                <a:latin typeface="+mj-lt"/>
              </a:rPr>
              <a:t>	:</a:t>
            </a:r>
            <a:r>
              <a:rPr lang="id-ID" sz="1200" b="1" dirty="0">
                <a:latin typeface="+mj-lt"/>
              </a:rPr>
              <a:t> Dr. H. </a:t>
            </a:r>
            <a:r>
              <a:rPr lang="id-ID" sz="1200" b="1" dirty="0" err="1">
                <a:latin typeface="+mj-lt"/>
              </a:rPr>
              <a:t>Benrahman</a:t>
            </a:r>
            <a:r>
              <a:rPr lang="id-ID" sz="1200" b="1" dirty="0">
                <a:latin typeface="+mj-lt"/>
              </a:rPr>
              <a:t>, B.Sc., S.Kom., MMSI</a:t>
            </a:r>
            <a:endParaRPr lang="en" sz="1200" b="1" dirty="0">
              <a:latin typeface="+mj-l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altLang="id-ID" b="1" dirty="0">
              <a:latin typeface="Berlin Sans FB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id-ID" sz="1400" b="1" dirty="0">
              <a:latin typeface="+mn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id-ID" sz="1400" b="1" dirty="0">
                <a:latin typeface="+mn-lt"/>
              </a:rPr>
              <a:t>FAKULTAS TEKNOLOGI KOMUNIKASI DAN INFORMATIKA</a:t>
            </a:r>
          </a:p>
          <a:p>
            <a:pPr marL="0" indent="0" algn="ctr" eaLnBrk="1" hangingPunct="1"/>
            <a:r>
              <a:rPr lang="en-US" altLang="id-ID" sz="1400" b="1" dirty="0">
                <a:latin typeface="+mn-lt"/>
              </a:rPr>
              <a:t>UNIVERSITAS NASIONAL</a:t>
            </a:r>
          </a:p>
          <a:p>
            <a:pPr marL="0" indent="0" algn="ctr" eaLnBrk="1" hangingPunct="1"/>
            <a:r>
              <a:rPr lang="id-ID" b="1" dirty="0">
                <a:latin typeface="+mn-lt"/>
              </a:rPr>
              <a:t>13 Februari 2025</a:t>
            </a:r>
            <a:endParaRPr lang="en" sz="1400" b="1" dirty="0">
              <a:latin typeface="+mn-lt"/>
            </a:endParaRPr>
          </a:p>
        </p:txBody>
      </p:sp>
      <p:sp>
        <p:nvSpPr>
          <p:cNvPr id="267" name="Google Shape;267;p40"/>
          <p:cNvSpPr txBox="1">
            <a:spLocks noGrp="1"/>
          </p:cNvSpPr>
          <p:nvPr>
            <p:ph type="title"/>
          </p:nvPr>
        </p:nvSpPr>
        <p:spPr>
          <a:xfrm>
            <a:off x="1131757" y="1438032"/>
            <a:ext cx="7082768" cy="98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dirty="0">
                <a:latin typeface="Albert Sans"/>
                <a:ea typeface="Albert Sans"/>
                <a:cs typeface="Albert Sans"/>
                <a:sym typeface="Albert Sans"/>
              </a:rPr>
              <a:t>Deteksi Objek Menggunakan YOLOv5 dan </a:t>
            </a:r>
            <a:r>
              <a:rPr lang="id-ID" sz="2800" dirty="0" err="1">
                <a:latin typeface="Albert Sans"/>
                <a:ea typeface="Albert Sans"/>
                <a:cs typeface="Albert Sans"/>
                <a:sym typeface="Albert Sans"/>
              </a:rPr>
              <a:t>Streamlit</a:t>
            </a:r>
            <a:endParaRPr lang="id-ID" sz="2800" dirty="0"/>
          </a:p>
        </p:txBody>
      </p:sp>
      <p:cxnSp>
        <p:nvCxnSpPr>
          <p:cNvPr id="270" name="Google Shape;270;p40"/>
          <p:cNvCxnSpPr/>
          <p:nvPr/>
        </p:nvCxnSpPr>
        <p:spPr>
          <a:xfrm>
            <a:off x="3990300" y="2455900"/>
            <a:ext cx="3243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Gambar 3">
            <a:extLst>
              <a:ext uri="{FF2B5EF4-FFF2-40B4-BE49-F238E27FC236}">
                <a16:creationId xmlns:a16="http://schemas.microsoft.com/office/drawing/2014/main" id="{469AFD84-DA72-8BA5-149E-42B5900A97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549" b="25095"/>
          <a:stretch/>
        </p:blipFill>
        <p:spPr>
          <a:xfrm>
            <a:off x="97436" y="79832"/>
            <a:ext cx="2651324" cy="116923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d-ID" b="1" dirty="0"/>
              <a:t>Latar Belakang &amp; Tujuan Proyek</a:t>
            </a:r>
          </a:p>
        </p:txBody>
      </p:sp>
      <p:sp>
        <p:nvSpPr>
          <p:cNvPr id="243" name="Google Shape;243;p38"/>
          <p:cNvSpPr txBox="1">
            <a:spLocks noGrp="1"/>
          </p:cNvSpPr>
          <p:nvPr>
            <p:ph type="body" idx="1"/>
          </p:nvPr>
        </p:nvSpPr>
        <p:spPr>
          <a:xfrm>
            <a:off x="720000" y="1390185"/>
            <a:ext cx="7704000" cy="32412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>
              <a:buNone/>
            </a:pPr>
            <a:r>
              <a:rPr lang="id-ID" b="1" dirty="0"/>
              <a:t>Latar Belakang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id-ID" dirty="0"/>
              <a:t>Deteksi objek merupakan salah satu bidang penting dalam </a:t>
            </a:r>
            <a:r>
              <a:rPr lang="id-ID" b="1" dirty="0" err="1"/>
              <a:t>Computer</a:t>
            </a:r>
            <a:r>
              <a:rPr lang="id-ID" b="1" dirty="0"/>
              <a:t> Vision</a:t>
            </a:r>
            <a:r>
              <a:rPr lang="id-ID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id-ID" dirty="0"/>
              <a:t>YOLOv5 adalah model </a:t>
            </a:r>
            <a:r>
              <a:rPr lang="id-ID" b="1" dirty="0"/>
              <a:t>real-</a:t>
            </a:r>
            <a:r>
              <a:rPr lang="id-ID" b="1" dirty="0" err="1"/>
              <a:t>time</a:t>
            </a:r>
            <a:r>
              <a:rPr lang="id-ID" b="1" dirty="0"/>
              <a:t> </a:t>
            </a:r>
            <a:r>
              <a:rPr lang="id-ID" b="1" dirty="0" err="1"/>
              <a:t>object</a:t>
            </a:r>
            <a:r>
              <a:rPr lang="id-ID" b="1" dirty="0"/>
              <a:t> </a:t>
            </a:r>
            <a:r>
              <a:rPr lang="id-ID" b="1" dirty="0" err="1"/>
              <a:t>detection</a:t>
            </a:r>
            <a:r>
              <a:rPr lang="id-ID" dirty="0"/>
              <a:t> yang cepat dan efisien.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id-ID" dirty="0"/>
              <a:t>Aplikasi web interaktif mempermudah pengguna untuk menguji deteksi objek secara langsung.</a:t>
            </a:r>
          </a:p>
          <a:p>
            <a:pPr marL="139700" indent="0" algn="just">
              <a:buNone/>
            </a:pPr>
            <a:endParaRPr lang="id-ID" b="1" dirty="0"/>
          </a:p>
          <a:p>
            <a:pPr marL="139700" indent="0" algn="just">
              <a:buNone/>
            </a:pPr>
            <a:r>
              <a:rPr lang="id-ID" b="1" dirty="0"/>
              <a:t>Tujuan Proyek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id-ID" dirty="0"/>
              <a:t>Mengembangkan aplikasi berbasis web untuk </a:t>
            </a:r>
            <a:r>
              <a:rPr lang="id-ID" b="1" dirty="0"/>
              <a:t>deteksi objek otomatis</a:t>
            </a:r>
            <a:r>
              <a:rPr lang="id-ID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id-ID" dirty="0"/>
              <a:t>Memanfaatkan </a:t>
            </a:r>
            <a:r>
              <a:rPr lang="id-ID" b="1" dirty="0"/>
              <a:t>YOLOv5</a:t>
            </a:r>
            <a:r>
              <a:rPr lang="id-ID" dirty="0"/>
              <a:t> untuk mendeteksi objek dengan tingkat akurasi tinggi.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id-ID" dirty="0"/>
              <a:t>Menampilkan hasil deteksi dalam bentuk </a:t>
            </a:r>
            <a:r>
              <a:rPr lang="id-ID" dirty="0" err="1"/>
              <a:t>bounding</a:t>
            </a:r>
            <a:r>
              <a:rPr lang="id-ID" dirty="0"/>
              <a:t> </a:t>
            </a:r>
            <a:r>
              <a:rPr lang="id-ID" dirty="0" err="1"/>
              <a:t>box</a:t>
            </a:r>
            <a:r>
              <a:rPr lang="id-ID" dirty="0"/>
              <a:t> dan </a:t>
            </a:r>
            <a:r>
              <a:rPr lang="id-ID" dirty="0" err="1"/>
              <a:t>confidence</a:t>
            </a:r>
            <a:r>
              <a:rPr lang="id-ID" dirty="0"/>
              <a:t> </a:t>
            </a:r>
            <a:r>
              <a:rPr lang="id-ID" dirty="0" err="1"/>
              <a:t>score</a:t>
            </a:r>
            <a:r>
              <a:rPr lang="id-ID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id-ID" dirty="0"/>
              <a:t>Menyediakan evaluasi kinerja model dalam bentuk </a:t>
            </a:r>
            <a:r>
              <a:rPr lang="id-ID" b="1" dirty="0"/>
              <a:t>waktu inferensi dan </a:t>
            </a:r>
            <a:r>
              <a:rPr lang="id-ID" b="1" dirty="0" err="1"/>
              <a:t>confidence</a:t>
            </a:r>
            <a:r>
              <a:rPr lang="id-ID" b="1" dirty="0"/>
              <a:t> </a:t>
            </a:r>
            <a:r>
              <a:rPr lang="id-ID" b="1" dirty="0" err="1"/>
              <a:t>score</a:t>
            </a:r>
            <a:r>
              <a:rPr lang="id-ID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>
          <a:extLst>
            <a:ext uri="{FF2B5EF4-FFF2-40B4-BE49-F238E27FC236}">
              <a16:creationId xmlns:a16="http://schemas.microsoft.com/office/drawing/2014/main" id="{64B8CE61-35D3-D498-9FDA-1E3D7C082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>
            <a:extLst>
              <a:ext uri="{FF2B5EF4-FFF2-40B4-BE49-F238E27FC236}">
                <a16:creationId xmlns:a16="http://schemas.microsoft.com/office/drawing/2014/main" id="{560B51CE-E471-D657-9404-51D284766B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d-ID" b="1" dirty="0"/>
              <a:t>Metode yang Dipakai</a:t>
            </a:r>
          </a:p>
        </p:txBody>
      </p:sp>
      <p:sp>
        <p:nvSpPr>
          <p:cNvPr id="243" name="Google Shape;243;p38">
            <a:extLst>
              <a:ext uri="{FF2B5EF4-FFF2-40B4-BE49-F238E27FC236}">
                <a16:creationId xmlns:a16="http://schemas.microsoft.com/office/drawing/2014/main" id="{B45262B4-080E-C83F-EE2F-DAFB6783E6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360449"/>
            <a:ext cx="7704000" cy="32710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>
              <a:buNone/>
            </a:pPr>
            <a:r>
              <a:rPr lang="id-ID" b="1" dirty="0"/>
              <a:t>Arsitektur Model YOLOv5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id-ID" dirty="0"/>
              <a:t>YOLOv5 ("You Only </a:t>
            </a:r>
            <a:r>
              <a:rPr lang="id-ID" dirty="0" err="1"/>
              <a:t>Look</a:t>
            </a:r>
            <a:r>
              <a:rPr lang="id-ID" dirty="0"/>
              <a:t> Once") adalah model </a:t>
            </a:r>
            <a:r>
              <a:rPr lang="id-ID" dirty="0" err="1"/>
              <a:t>deep</a:t>
            </a:r>
            <a:r>
              <a:rPr lang="id-ID" dirty="0"/>
              <a:t> </a:t>
            </a:r>
            <a:r>
              <a:rPr lang="id-ID" dirty="0" err="1"/>
              <a:t>learning</a:t>
            </a:r>
            <a:r>
              <a:rPr lang="id-ID" dirty="0"/>
              <a:t> berbasis </a:t>
            </a:r>
            <a:r>
              <a:rPr lang="id-ID" b="1" dirty="0"/>
              <a:t>CNN (</a:t>
            </a:r>
            <a:r>
              <a:rPr lang="id-ID" b="1" dirty="0" err="1"/>
              <a:t>Convolutional</a:t>
            </a:r>
            <a:r>
              <a:rPr lang="id-ID" b="1" dirty="0"/>
              <a:t> Neural Network)</a:t>
            </a:r>
            <a:r>
              <a:rPr lang="id-ID" dirty="0"/>
              <a:t> yang mampu melakukan deteksi objek secara real-</a:t>
            </a:r>
            <a:r>
              <a:rPr lang="id-ID" dirty="0" err="1"/>
              <a:t>time</a:t>
            </a:r>
            <a:r>
              <a:rPr lang="id-ID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id-ID" dirty="0"/>
              <a:t>Dilatih menggunakan </a:t>
            </a:r>
            <a:r>
              <a:rPr lang="id-ID" dirty="0" err="1"/>
              <a:t>dataset</a:t>
            </a:r>
            <a:r>
              <a:rPr lang="id-ID" dirty="0"/>
              <a:t> </a:t>
            </a:r>
            <a:r>
              <a:rPr lang="id-ID" b="1" dirty="0"/>
              <a:t>COCO (</a:t>
            </a:r>
            <a:r>
              <a:rPr lang="id-ID" b="1" dirty="0" err="1"/>
              <a:t>Common</a:t>
            </a:r>
            <a:r>
              <a:rPr lang="id-ID" b="1" dirty="0"/>
              <a:t> </a:t>
            </a:r>
            <a:r>
              <a:rPr lang="id-ID" b="1" dirty="0" err="1"/>
              <a:t>Objects</a:t>
            </a:r>
            <a:r>
              <a:rPr lang="id-ID" b="1" dirty="0"/>
              <a:t> in </a:t>
            </a:r>
            <a:r>
              <a:rPr lang="id-ID" b="1" dirty="0" err="1"/>
              <a:t>Context</a:t>
            </a:r>
            <a:r>
              <a:rPr lang="id-ID" b="1" dirty="0"/>
              <a:t>)</a:t>
            </a:r>
            <a:r>
              <a:rPr lang="id-ID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id-ID" dirty="0"/>
              <a:t>Model mampu mengenali </a:t>
            </a:r>
            <a:r>
              <a:rPr lang="id-ID" b="1" dirty="0"/>
              <a:t>80 kelas objek berbeda</a:t>
            </a:r>
            <a:r>
              <a:rPr lang="id-ID" dirty="0"/>
              <a:t>.</a:t>
            </a:r>
          </a:p>
          <a:p>
            <a:pPr marL="139700" indent="0" algn="just">
              <a:buNone/>
            </a:pPr>
            <a:endParaRPr lang="id-ID" b="1" dirty="0"/>
          </a:p>
          <a:p>
            <a:pPr marL="139700" indent="0" algn="just">
              <a:buNone/>
            </a:pPr>
            <a:r>
              <a:rPr lang="id-ID" b="1" dirty="0"/>
              <a:t>Algoritma yang Digunakan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id-ID" b="1" dirty="0" err="1"/>
              <a:t>Pre-trained</a:t>
            </a:r>
            <a:r>
              <a:rPr lang="id-ID" b="1" dirty="0"/>
              <a:t> Model</a:t>
            </a:r>
            <a:r>
              <a:rPr lang="id-ID" dirty="0"/>
              <a:t>: YOLOv5s (</a:t>
            </a:r>
            <a:r>
              <a:rPr lang="id-ID" dirty="0" err="1"/>
              <a:t>small</a:t>
            </a:r>
            <a:r>
              <a:rPr lang="id-ID" dirty="0"/>
              <a:t> </a:t>
            </a:r>
            <a:r>
              <a:rPr lang="id-ID" dirty="0" err="1"/>
              <a:t>version</a:t>
            </a:r>
            <a:r>
              <a:rPr lang="id-ID" dirty="0"/>
              <a:t>) yang diunduh dari </a:t>
            </a:r>
            <a:r>
              <a:rPr lang="id-ID" dirty="0" err="1"/>
              <a:t>PyTorch</a:t>
            </a:r>
            <a:r>
              <a:rPr lang="id-ID" dirty="0"/>
              <a:t> </a:t>
            </a:r>
            <a:r>
              <a:rPr lang="id-ID" dirty="0" err="1"/>
              <a:t>Hub</a:t>
            </a:r>
            <a:r>
              <a:rPr lang="id-ID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id-ID" b="1" dirty="0" err="1"/>
              <a:t>Input</a:t>
            </a:r>
            <a:r>
              <a:rPr lang="id-ID" b="1" dirty="0"/>
              <a:t> Gambar</a:t>
            </a:r>
            <a:r>
              <a:rPr lang="id-ID" dirty="0"/>
              <a:t>: Gambar yang diunggah oleh pengguna.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id-ID" b="1" dirty="0"/>
              <a:t>Inferensi Model</a:t>
            </a:r>
            <a:r>
              <a:rPr lang="id-ID" dirty="0"/>
              <a:t>: Model memproses gambar dan menghasilkan </a:t>
            </a:r>
            <a:r>
              <a:rPr lang="id-ID" dirty="0" err="1"/>
              <a:t>bounding</a:t>
            </a:r>
            <a:r>
              <a:rPr lang="id-ID" dirty="0"/>
              <a:t> </a:t>
            </a:r>
            <a:r>
              <a:rPr lang="id-ID" dirty="0" err="1"/>
              <a:t>box</a:t>
            </a:r>
            <a:r>
              <a:rPr lang="id-ID" dirty="0"/>
              <a:t> serta </a:t>
            </a:r>
            <a:r>
              <a:rPr lang="id-ID" dirty="0" err="1"/>
              <a:t>confidence</a:t>
            </a:r>
            <a:r>
              <a:rPr lang="id-ID" dirty="0"/>
              <a:t> </a:t>
            </a:r>
            <a:r>
              <a:rPr lang="id-ID" dirty="0" err="1"/>
              <a:t>score</a:t>
            </a:r>
            <a:r>
              <a:rPr lang="id-ID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id-ID" b="1" dirty="0" err="1"/>
              <a:t>Output</a:t>
            </a:r>
            <a:r>
              <a:rPr lang="id-ID" dirty="0"/>
              <a:t>: </a:t>
            </a:r>
            <a:r>
              <a:rPr lang="id-ID" dirty="0" err="1"/>
              <a:t>Bounding</a:t>
            </a:r>
            <a:r>
              <a:rPr lang="id-ID" dirty="0"/>
              <a:t> </a:t>
            </a:r>
            <a:r>
              <a:rPr lang="id-ID" dirty="0" err="1"/>
              <a:t>box</a:t>
            </a:r>
            <a:r>
              <a:rPr lang="id-ID" dirty="0"/>
              <a:t> ditampilkan pada gambar dan hasil deteksi disajikan dalam tabel.</a:t>
            </a:r>
          </a:p>
          <a:p>
            <a:pPr marL="139700" indent="0" algn="just">
              <a:buNone/>
            </a:pP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407217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>
          <a:extLst>
            <a:ext uri="{FF2B5EF4-FFF2-40B4-BE49-F238E27FC236}">
              <a16:creationId xmlns:a16="http://schemas.microsoft.com/office/drawing/2014/main" id="{977AB7B9-A262-DC37-1E8E-43CF0C4B5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>
            <a:extLst>
              <a:ext uri="{FF2B5EF4-FFF2-40B4-BE49-F238E27FC236}">
                <a16:creationId xmlns:a16="http://schemas.microsoft.com/office/drawing/2014/main" id="{72680FC2-E98E-CFC8-55C0-329E077E13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d-ID" b="1" dirty="0"/>
              <a:t>Implementasi Aplikasi</a:t>
            </a:r>
          </a:p>
        </p:txBody>
      </p:sp>
      <p:sp>
        <p:nvSpPr>
          <p:cNvPr id="243" name="Google Shape;243;p38">
            <a:extLst>
              <a:ext uri="{FF2B5EF4-FFF2-40B4-BE49-F238E27FC236}">
                <a16:creationId xmlns:a16="http://schemas.microsoft.com/office/drawing/2014/main" id="{FEB8A3FB-3225-4965-666B-0E10E4E2F6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196898"/>
            <a:ext cx="7704000" cy="343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>
              <a:buNone/>
            </a:pPr>
            <a:r>
              <a:rPr lang="id-ID" b="1" dirty="0"/>
              <a:t>Struktur Folder Proyek</a:t>
            </a:r>
          </a:p>
          <a:p>
            <a:pPr marL="139700" indent="0" algn="just">
              <a:buNone/>
            </a:pPr>
            <a:r>
              <a:rPr lang="id-ID" dirty="0"/>
              <a:t>UAS FAIZAL/ </a:t>
            </a:r>
          </a:p>
          <a:p>
            <a:pPr marL="139700" indent="0" algn="just">
              <a:buNone/>
            </a:pPr>
            <a:r>
              <a:rPr lang="id-ID" dirty="0"/>
              <a:t>├── .</a:t>
            </a:r>
            <a:r>
              <a:rPr lang="id-ID" dirty="0" err="1"/>
              <a:t>venv</a:t>
            </a:r>
            <a:r>
              <a:rPr lang="id-ID" dirty="0"/>
              <a:t>	# Virtual </a:t>
            </a:r>
            <a:r>
              <a:rPr lang="id-ID" dirty="0" err="1"/>
              <a:t>environment</a:t>
            </a:r>
            <a:r>
              <a:rPr lang="id-ID" dirty="0"/>
              <a:t> </a:t>
            </a:r>
          </a:p>
          <a:p>
            <a:pPr marL="139700" indent="0" algn="just">
              <a:buNone/>
            </a:pPr>
            <a:r>
              <a:rPr lang="id-ID" dirty="0"/>
              <a:t>├── yolov5	# </a:t>
            </a:r>
            <a:r>
              <a:rPr lang="id-ID" dirty="0" err="1"/>
              <a:t>Repository</a:t>
            </a:r>
            <a:r>
              <a:rPr lang="id-ID" dirty="0"/>
              <a:t> YOLOv5 </a:t>
            </a:r>
          </a:p>
          <a:p>
            <a:pPr marL="139700" indent="0" algn="just">
              <a:buNone/>
            </a:pPr>
            <a:r>
              <a:rPr lang="id-ID" dirty="0"/>
              <a:t>├── app.py	# </a:t>
            </a:r>
            <a:r>
              <a:rPr lang="id-ID" dirty="0" err="1"/>
              <a:t>Script</a:t>
            </a:r>
            <a:r>
              <a:rPr lang="id-ID" dirty="0"/>
              <a:t> utama aplikasi </a:t>
            </a:r>
          </a:p>
          <a:p>
            <a:pPr marL="139700" indent="0" algn="just">
              <a:buNone/>
            </a:pPr>
            <a:r>
              <a:rPr lang="id-ID" dirty="0"/>
              <a:t>├── requirements.txt	# Daftar </a:t>
            </a:r>
            <a:r>
              <a:rPr lang="id-ID" dirty="0" err="1"/>
              <a:t>library</a:t>
            </a:r>
            <a:r>
              <a:rPr lang="id-ID" dirty="0"/>
              <a:t> yang dibutuhkan </a:t>
            </a:r>
          </a:p>
          <a:p>
            <a:pPr marL="139700" indent="0" algn="just">
              <a:buNone/>
            </a:pPr>
            <a:r>
              <a:rPr lang="id-ID" dirty="0"/>
              <a:t>├── yolov5s.pt	# Model YOLOv5 </a:t>
            </a:r>
          </a:p>
          <a:p>
            <a:pPr marL="139700" indent="0" algn="just">
              <a:buNone/>
            </a:pPr>
            <a:endParaRPr lang="id-ID" b="1" dirty="0"/>
          </a:p>
          <a:p>
            <a:pPr marL="139700" indent="0" algn="just">
              <a:buNone/>
            </a:pPr>
            <a:r>
              <a:rPr lang="id-ID" b="1" dirty="0"/>
              <a:t>Teknologi yang Digunakan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id-ID" b="1" dirty="0" err="1"/>
              <a:t>Python</a:t>
            </a:r>
            <a:r>
              <a:rPr lang="id-ID" dirty="0"/>
              <a:t> - Bahasa pemrograman utama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id-ID" b="1" dirty="0" err="1"/>
              <a:t>Streamlit</a:t>
            </a:r>
            <a:r>
              <a:rPr lang="id-ID" dirty="0"/>
              <a:t> - </a:t>
            </a:r>
            <a:r>
              <a:rPr lang="id-ID" dirty="0" err="1"/>
              <a:t>Framework</a:t>
            </a:r>
            <a:r>
              <a:rPr lang="id-ID" dirty="0"/>
              <a:t> untuk membangun antarmuka pengguna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id-ID" b="1" dirty="0" err="1"/>
              <a:t>PyTorch</a:t>
            </a:r>
            <a:r>
              <a:rPr lang="id-ID" dirty="0"/>
              <a:t> - </a:t>
            </a:r>
            <a:r>
              <a:rPr lang="id-ID" dirty="0" err="1"/>
              <a:t>Library</a:t>
            </a:r>
            <a:r>
              <a:rPr lang="id-ID" dirty="0"/>
              <a:t> </a:t>
            </a:r>
            <a:r>
              <a:rPr lang="id-ID" dirty="0" err="1"/>
              <a:t>deep</a:t>
            </a:r>
            <a:r>
              <a:rPr lang="id-ID" dirty="0"/>
              <a:t> </a:t>
            </a:r>
            <a:r>
              <a:rPr lang="id-ID" dirty="0" err="1"/>
              <a:t>learning</a:t>
            </a:r>
            <a:r>
              <a:rPr lang="id-ID" dirty="0"/>
              <a:t> untuk menjalankan model YOLOv5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id-ID" b="1" dirty="0" err="1"/>
              <a:t>Pandas</a:t>
            </a:r>
            <a:r>
              <a:rPr lang="id-ID" dirty="0"/>
              <a:t> - Untuk mengelola data deteksi objek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id-ID" b="1" dirty="0" err="1"/>
              <a:t>Pillow</a:t>
            </a:r>
            <a:r>
              <a:rPr lang="id-ID" b="1" dirty="0"/>
              <a:t> (PIL)</a:t>
            </a:r>
            <a:r>
              <a:rPr lang="id-ID" dirty="0"/>
              <a:t> - Untuk manipulasi gambar</a:t>
            </a:r>
          </a:p>
          <a:p>
            <a:pPr algn="just"/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3797769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>
          <a:extLst>
            <a:ext uri="{FF2B5EF4-FFF2-40B4-BE49-F238E27FC236}">
              <a16:creationId xmlns:a16="http://schemas.microsoft.com/office/drawing/2014/main" id="{A6495374-C42B-6F83-9EA1-BCA69B308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>
            <a:extLst>
              <a:ext uri="{FF2B5EF4-FFF2-40B4-BE49-F238E27FC236}">
                <a16:creationId xmlns:a16="http://schemas.microsoft.com/office/drawing/2014/main" id="{0A1D6C57-6BF0-A12A-2DFC-A55B7F98F9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482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d-ID" sz="2400" b="1" dirty="0"/>
              <a:t>Hasil dan Evaluasi Kinerja</a:t>
            </a:r>
          </a:p>
        </p:txBody>
      </p:sp>
      <p:sp>
        <p:nvSpPr>
          <p:cNvPr id="243" name="Google Shape;243;p38">
            <a:extLst>
              <a:ext uri="{FF2B5EF4-FFF2-40B4-BE49-F238E27FC236}">
                <a16:creationId xmlns:a16="http://schemas.microsoft.com/office/drawing/2014/main" id="{29D30FCA-3352-B0A3-2B07-AC7BC0CEF0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720436"/>
            <a:ext cx="7704000" cy="41078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>
              <a:buNone/>
            </a:pPr>
            <a:r>
              <a:rPr lang="id-ID" b="1" dirty="0"/>
              <a:t>Contoh Hasil Deteksi Objek</a:t>
            </a:r>
          </a:p>
          <a:p>
            <a:pPr marL="139700" indent="0" algn="just">
              <a:buNone/>
            </a:pPr>
            <a:endParaRPr lang="id-ID" b="1" dirty="0"/>
          </a:p>
          <a:p>
            <a:pPr marL="139700" indent="0" algn="just">
              <a:buNone/>
            </a:pPr>
            <a:endParaRPr lang="id-ID" b="1" dirty="0"/>
          </a:p>
          <a:p>
            <a:pPr marL="139700" indent="0" algn="just">
              <a:buNone/>
            </a:pPr>
            <a:endParaRPr lang="id-ID" b="1" dirty="0"/>
          </a:p>
          <a:p>
            <a:pPr marL="139700" indent="0" algn="just">
              <a:buNone/>
            </a:pPr>
            <a:endParaRPr lang="id-ID" b="1" dirty="0"/>
          </a:p>
          <a:p>
            <a:pPr marL="139700" indent="0" algn="just">
              <a:buNone/>
            </a:pPr>
            <a:endParaRPr lang="id-ID" b="1" dirty="0"/>
          </a:p>
          <a:p>
            <a:pPr marL="139700" indent="0" algn="just">
              <a:buNone/>
            </a:pPr>
            <a:endParaRPr lang="id-ID" b="1" dirty="0"/>
          </a:p>
          <a:p>
            <a:pPr marL="139700" indent="0" algn="just">
              <a:buNone/>
            </a:pPr>
            <a:endParaRPr lang="id-ID" b="1" dirty="0"/>
          </a:p>
          <a:p>
            <a:pPr marL="139700" indent="0" algn="just">
              <a:buNone/>
            </a:pPr>
            <a:endParaRPr lang="id-ID" b="1" dirty="0"/>
          </a:p>
          <a:p>
            <a:pPr marL="139700" indent="0" algn="just">
              <a:buNone/>
            </a:pPr>
            <a:endParaRPr lang="id-ID" b="1" dirty="0"/>
          </a:p>
          <a:p>
            <a:pPr marL="139700" indent="0" algn="just">
              <a:buNone/>
            </a:pPr>
            <a:endParaRPr lang="id-ID" b="1" dirty="0"/>
          </a:p>
          <a:p>
            <a:pPr marL="139700" indent="0" algn="just">
              <a:buNone/>
            </a:pPr>
            <a:r>
              <a:rPr lang="id-ID" b="1" dirty="0"/>
              <a:t>Gambar Deteksi Objek: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id-ID" b="1" dirty="0"/>
              <a:t>Sebelum Deteksi</a:t>
            </a:r>
            <a:r>
              <a:rPr lang="id-ID" dirty="0"/>
              <a:t>: Gambar asli yang diunggah pengguna.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id-ID" b="1" dirty="0"/>
              <a:t>Setelah Deteksi</a:t>
            </a:r>
            <a:r>
              <a:rPr lang="id-ID" dirty="0"/>
              <a:t>: </a:t>
            </a:r>
            <a:r>
              <a:rPr lang="id-ID" dirty="0" err="1"/>
              <a:t>Bounding</a:t>
            </a:r>
            <a:r>
              <a:rPr lang="id-ID" dirty="0"/>
              <a:t> </a:t>
            </a:r>
            <a:r>
              <a:rPr lang="id-ID" dirty="0" err="1"/>
              <a:t>box</a:t>
            </a:r>
            <a:r>
              <a:rPr lang="id-ID" dirty="0"/>
              <a:t> muncul di sekitar objek yang terdeteksi.</a:t>
            </a:r>
          </a:p>
          <a:p>
            <a:pPr marL="139700" indent="0" algn="just">
              <a:buNone/>
            </a:pPr>
            <a:endParaRPr lang="id-ID" b="1" dirty="0"/>
          </a:p>
          <a:p>
            <a:pPr marL="139700" indent="0" algn="just">
              <a:buNone/>
            </a:pPr>
            <a:r>
              <a:rPr lang="id-ID" b="1" dirty="0"/>
              <a:t>Evaluasi Kinerja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id-ID" b="1" dirty="0" err="1"/>
              <a:t>Confidence</a:t>
            </a:r>
            <a:r>
              <a:rPr lang="id-ID" b="1" dirty="0"/>
              <a:t> </a:t>
            </a:r>
            <a:r>
              <a:rPr lang="id-ID" b="1" dirty="0" err="1"/>
              <a:t>Score</a:t>
            </a:r>
            <a:r>
              <a:rPr lang="id-ID" b="1" dirty="0"/>
              <a:t> (Akurasi Deteksi)</a:t>
            </a:r>
            <a:r>
              <a:rPr lang="id-ID" dirty="0"/>
              <a:t>: 0,90 (90%) atau 0,87 (87%)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id-ID" b="1" dirty="0" err="1"/>
              <a:t>Inference</a:t>
            </a:r>
            <a:r>
              <a:rPr lang="id-ID" b="1" dirty="0"/>
              <a:t> </a:t>
            </a:r>
            <a:r>
              <a:rPr lang="id-ID" b="1" dirty="0" err="1"/>
              <a:t>Time</a:t>
            </a:r>
            <a:r>
              <a:rPr lang="id-ID" b="1" dirty="0"/>
              <a:t> (Kecepatan Pemrosesan)</a:t>
            </a:r>
            <a:r>
              <a:rPr lang="id-ID" dirty="0"/>
              <a:t>: 0.0889 detik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id-ID" b="1" dirty="0"/>
              <a:t>Efisiensi Model</a:t>
            </a:r>
            <a:r>
              <a:rPr lang="id-ID" dirty="0"/>
              <a:t>: Menggunakan </a:t>
            </a:r>
            <a:r>
              <a:rPr lang="id-ID" dirty="0" err="1"/>
              <a:t>pre-trained</a:t>
            </a:r>
            <a:r>
              <a:rPr lang="id-ID" dirty="0"/>
              <a:t> YOLOv5s untuk deteksi cepat dengan akurasi tinggi.</a:t>
            </a:r>
          </a:p>
          <a:p>
            <a:pPr algn="just"/>
            <a:endParaRPr lang="id-ID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8137B3-033B-F133-C51F-F3C9C0999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398" y="1065366"/>
            <a:ext cx="3509602" cy="198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C83CFF-EA54-B926-0E94-BD5EE0585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065366"/>
            <a:ext cx="3485744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72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>
          <a:extLst>
            <a:ext uri="{FF2B5EF4-FFF2-40B4-BE49-F238E27FC236}">
              <a16:creationId xmlns:a16="http://schemas.microsoft.com/office/drawing/2014/main" id="{C4D395E5-88EC-B830-AFAE-A325A7C70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>
            <a:extLst>
              <a:ext uri="{FF2B5EF4-FFF2-40B4-BE49-F238E27FC236}">
                <a16:creationId xmlns:a16="http://schemas.microsoft.com/office/drawing/2014/main" id="{CE37ECE2-1EE1-4FB7-FAF5-710E14D785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d-ID" b="1" dirty="0"/>
              <a:t>Tantangan dan Solusi</a:t>
            </a:r>
          </a:p>
        </p:txBody>
      </p:sp>
      <p:sp>
        <p:nvSpPr>
          <p:cNvPr id="243" name="Google Shape;243;p38">
            <a:extLst>
              <a:ext uri="{FF2B5EF4-FFF2-40B4-BE49-F238E27FC236}">
                <a16:creationId xmlns:a16="http://schemas.microsoft.com/office/drawing/2014/main" id="{55029F09-E795-4C08-4024-A796898F4F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738745"/>
            <a:ext cx="7704000" cy="28927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>
              <a:buNone/>
            </a:pPr>
            <a:r>
              <a:rPr lang="id-ID" b="1" dirty="0"/>
              <a:t>Tantangan yang Dihadapi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id-ID" b="1" dirty="0"/>
              <a:t>Latensi inferensi yang bervariasi</a:t>
            </a:r>
            <a:r>
              <a:rPr lang="id-ID" dirty="0"/>
              <a:t> tergantung pada ukuran gambar dan spesifikasi perangkat.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id-ID" b="1" dirty="0"/>
              <a:t>Kesulitan dalam mendeteksi objek kecil atau tumpang tindih</a:t>
            </a:r>
            <a:r>
              <a:rPr lang="id-ID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id-ID" b="1" dirty="0" err="1"/>
              <a:t>Dependency</a:t>
            </a:r>
            <a:r>
              <a:rPr lang="id-ID" b="1" dirty="0"/>
              <a:t> </a:t>
            </a:r>
            <a:r>
              <a:rPr lang="id-ID" b="1" dirty="0" err="1"/>
              <a:t>management</a:t>
            </a:r>
            <a:r>
              <a:rPr lang="id-ID" dirty="0"/>
              <a:t>, memastikan bahwa seluruh </a:t>
            </a:r>
            <a:r>
              <a:rPr lang="id-ID" dirty="0" err="1"/>
              <a:t>library</a:t>
            </a:r>
            <a:r>
              <a:rPr lang="id-ID" dirty="0"/>
              <a:t> dapat berjalan tanpa </a:t>
            </a:r>
            <a:r>
              <a:rPr lang="id-ID" dirty="0" err="1"/>
              <a:t>error</a:t>
            </a:r>
            <a:r>
              <a:rPr lang="id-ID" dirty="0"/>
              <a:t>.</a:t>
            </a:r>
          </a:p>
          <a:p>
            <a:pPr marL="139700" indent="0" algn="just">
              <a:buNone/>
            </a:pPr>
            <a:endParaRPr lang="id-ID" b="1" dirty="0"/>
          </a:p>
          <a:p>
            <a:pPr marL="139700" indent="0" algn="just">
              <a:buNone/>
            </a:pPr>
            <a:r>
              <a:rPr lang="id-ID" b="1" dirty="0"/>
              <a:t>Solusi yang Diterapkan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id-ID" dirty="0"/>
              <a:t>Menggunakan </a:t>
            </a:r>
            <a:r>
              <a:rPr lang="id-ID" b="1" dirty="0"/>
              <a:t>YOLOv5s</a:t>
            </a:r>
            <a:r>
              <a:rPr lang="id-ID" dirty="0"/>
              <a:t> untuk mengoptimalkan kecepatan tanpa mengorbankan akurasi.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id-ID" dirty="0"/>
              <a:t>Menampilkan </a:t>
            </a:r>
            <a:r>
              <a:rPr lang="id-ID" b="1" dirty="0" err="1"/>
              <a:t>confidence</a:t>
            </a:r>
            <a:r>
              <a:rPr lang="id-ID" b="1" dirty="0"/>
              <a:t> </a:t>
            </a:r>
            <a:r>
              <a:rPr lang="id-ID" b="1" dirty="0" err="1"/>
              <a:t>score</a:t>
            </a:r>
            <a:r>
              <a:rPr lang="id-ID" dirty="0"/>
              <a:t> untuk membantu pengguna memahami tingkat kepercayaan model.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id-ID" dirty="0"/>
              <a:t>Menggunakan </a:t>
            </a:r>
            <a:r>
              <a:rPr lang="id-ID" b="1" dirty="0"/>
              <a:t>virtual </a:t>
            </a:r>
            <a:r>
              <a:rPr lang="id-ID" b="1" dirty="0" err="1"/>
              <a:t>environment</a:t>
            </a:r>
            <a:r>
              <a:rPr lang="id-ID" b="1" dirty="0"/>
              <a:t> (.</a:t>
            </a:r>
            <a:r>
              <a:rPr lang="id-ID" b="1" dirty="0" err="1"/>
              <a:t>venv</a:t>
            </a:r>
            <a:r>
              <a:rPr lang="id-ID" b="1" dirty="0"/>
              <a:t>)</a:t>
            </a:r>
            <a:r>
              <a:rPr lang="id-ID" dirty="0"/>
              <a:t> agar </a:t>
            </a:r>
            <a:r>
              <a:rPr lang="id-ID" dirty="0" err="1"/>
              <a:t>dependency</a:t>
            </a:r>
            <a:r>
              <a:rPr lang="id-ID" dirty="0"/>
              <a:t> tetap konsisten di semua perangkat.</a:t>
            </a:r>
          </a:p>
          <a:p>
            <a:pPr algn="just"/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1402750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>
          <a:extLst>
            <a:ext uri="{FF2B5EF4-FFF2-40B4-BE49-F238E27FC236}">
              <a16:creationId xmlns:a16="http://schemas.microsoft.com/office/drawing/2014/main" id="{9E87CC10-C1E3-EAFC-4E4C-D2621A1E2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>
            <a:extLst>
              <a:ext uri="{FF2B5EF4-FFF2-40B4-BE49-F238E27FC236}">
                <a16:creationId xmlns:a16="http://schemas.microsoft.com/office/drawing/2014/main" id="{BC470C5F-8C2B-FEF3-0AB6-3C52DBEE6A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d-ID" b="1" dirty="0"/>
              <a:t>Kesimpulan dan Pengembangan Masa Depan</a:t>
            </a:r>
          </a:p>
        </p:txBody>
      </p:sp>
      <p:sp>
        <p:nvSpPr>
          <p:cNvPr id="243" name="Google Shape;243;p38">
            <a:extLst>
              <a:ext uri="{FF2B5EF4-FFF2-40B4-BE49-F238E27FC236}">
                <a16:creationId xmlns:a16="http://schemas.microsoft.com/office/drawing/2014/main" id="{3256E68D-7B93-B00B-FE7B-778B85F089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738745"/>
            <a:ext cx="7704000" cy="28927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>
              <a:buNone/>
            </a:pPr>
            <a:r>
              <a:rPr lang="id-ID" b="1" dirty="0"/>
              <a:t>Kesimpulan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id-ID" dirty="0"/>
              <a:t>Aplikasi berbasis </a:t>
            </a:r>
            <a:r>
              <a:rPr lang="id-ID" dirty="0" err="1"/>
              <a:t>Streamlit</a:t>
            </a:r>
            <a:r>
              <a:rPr lang="id-ID" dirty="0"/>
              <a:t> berhasil dikembangkan untuk mendeteksi objek secara real-</a:t>
            </a:r>
            <a:r>
              <a:rPr lang="id-ID" dirty="0" err="1"/>
              <a:t>time</a:t>
            </a:r>
            <a:r>
              <a:rPr lang="id-ID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id-ID" dirty="0"/>
              <a:t>Model </a:t>
            </a:r>
            <a:r>
              <a:rPr lang="id-ID" b="1" dirty="0"/>
              <a:t>YOLOv5</a:t>
            </a:r>
            <a:r>
              <a:rPr lang="id-ID" dirty="0"/>
              <a:t> terbukti cepat dengan </a:t>
            </a:r>
            <a:r>
              <a:rPr lang="id-ID" b="1" dirty="0" err="1"/>
              <a:t>confidence</a:t>
            </a:r>
            <a:r>
              <a:rPr lang="id-ID" b="1" dirty="0"/>
              <a:t> </a:t>
            </a:r>
            <a:r>
              <a:rPr lang="id-ID" b="1" dirty="0" err="1"/>
              <a:t>score</a:t>
            </a:r>
            <a:r>
              <a:rPr lang="id-ID" b="1" dirty="0"/>
              <a:t> tinggi (&gt;80%)</a:t>
            </a:r>
            <a:r>
              <a:rPr lang="id-ID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id-ID" dirty="0"/>
              <a:t>Hasil evaluasi menunjukkan kecepatan </a:t>
            </a:r>
            <a:r>
              <a:rPr lang="id-ID" b="1" dirty="0"/>
              <a:t>inferensi 0.0sekian detik</a:t>
            </a:r>
            <a:r>
              <a:rPr lang="id-ID" dirty="0"/>
              <a:t> per gambar.</a:t>
            </a:r>
          </a:p>
          <a:p>
            <a:pPr marL="139700" indent="0" algn="just">
              <a:buNone/>
            </a:pPr>
            <a:endParaRPr lang="id-ID" b="1" dirty="0"/>
          </a:p>
          <a:p>
            <a:pPr marL="139700" indent="0" algn="just">
              <a:buNone/>
            </a:pPr>
            <a:r>
              <a:rPr lang="id-ID" b="1" dirty="0"/>
              <a:t>Rencana Pengembangan Selanjutnya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id-ID" b="1" dirty="0"/>
              <a:t>Integrasi dengan </a:t>
            </a:r>
            <a:r>
              <a:rPr lang="id-ID" b="1" dirty="0" err="1"/>
              <a:t>Webcam</a:t>
            </a:r>
            <a:r>
              <a:rPr lang="id-ID" dirty="0"/>
              <a:t>: Menambahkan fitur deteksi langsung dari kamera.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id-ID" b="1" dirty="0"/>
              <a:t>Optimasi Model</a:t>
            </a:r>
            <a:r>
              <a:rPr lang="id-ID" dirty="0"/>
              <a:t>: Menggunakan </a:t>
            </a:r>
            <a:r>
              <a:rPr lang="id-ID" b="1" dirty="0" err="1"/>
              <a:t>pruning</a:t>
            </a:r>
            <a:r>
              <a:rPr lang="id-ID" b="1" dirty="0"/>
              <a:t> dan </a:t>
            </a:r>
            <a:r>
              <a:rPr lang="id-ID" b="1" dirty="0" err="1"/>
              <a:t>quantization</a:t>
            </a:r>
            <a:r>
              <a:rPr lang="id-ID" dirty="0"/>
              <a:t> untuk mempercepat inferensi.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id-ID" b="1" dirty="0"/>
              <a:t>Penggunaan </a:t>
            </a:r>
            <a:r>
              <a:rPr lang="id-ID" b="1" dirty="0" err="1"/>
              <a:t>Dataset</a:t>
            </a:r>
            <a:r>
              <a:rPr lang="id-ID" b="1" dirty="0"/>
              <a:t> </a:t>
            </a:r>
            <a:r>
              <a:rPr lang="id-ID" b="1" dirty="0" err="1"/>
              <a:t>Kustom</a:t>
            </a:r>
            <a:r>
              <a:rPr lang="id-ID" dirty="0"/>
              <a:t>: Melatih model dengan </a:t>
            </a:r>
            <a:r>
              <a:rPr lang="id-ID" dirty="0" err="1"/>
              <a:t>dataset</a:t>
            </a:r>
            <a:r>
              <a:rPr lang="id-ID" dirty="0"/>
              <a:t> spesifik untuk kebutuhan tertentu.</a:t>
            </a:r>
          </a:p>
          <a:p>
            <a:pPr algn="just"/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4143672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069F0-14A9-71DE-E88E-1D07F0E87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</p:spPr>
        <p:txBody>
          <a:bodyPr/>
          <a:lstStyle/>
          <a:p>
            <a:r>
              <a:rPr lang="id-ID" b="1" dirty="0"/>
              <a:t>Terima Kasih!</a:t>
            </a:r>
            <a:br>
              <a:rPr lang="id-ID" b="1" dirty="0"/>
            </a:b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6091118"/>
      </p:ext>
    </p:extLst>
  </p:cSld>
  <p:clrMapOvr>
    <a:masterClrMapping/>
  </p:clrMapOvr>
</p:sld>
</file>

<file path=ppt/theme/theme1.xml><?xml version="1.0" encoding="utf-8"?>
<a:theme xmlns:a="http://schemas.openxmlformats.org/drawingml/2006/main" name="Performance Evaluation in the Workplace by Slidesgo">
  <a:themeElements>
    <a:clrScheme name="Simple Light">
      <a:dk1>
        <a:srgbClr val="27261D"/>
      </a:dk1>
      <a:lt1>
        <a:srgbClr val="F5F5F5"/>
      </a:lt1>
      <a:dk2>
        <a:srgbClr val="6F684E"/>
      </a:dk2>
      <a:lt2>
        <a:srgbClr val="AA7349"/>
      </a:lt2>
      <a:accent1>
        <a:srgbClr val="AD887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726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572</Words>
  <Application>Microsoft Office PowerPoint</Application>
  <PresentationFormat>On-screen Show (16:9)</PresentationFormat>
  <Paragraphs>90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Berlin Sans FB</vt:lpstr>
      <vt:lpstr>Albert Sans</vt:lpstr>
      <vt:lpstr>Inter</vt:lpstr>
      <vt:lpstr>Arial</vt:lpstr>
      <vt:lpstr>Performance Evaluation in the Workplace by Slidesgo</vt:lpstr>
      <vt:lpstr>Deteksi Objek Menggunakan YOLOv5 dan Streamlit</vt:lpstr>
      <vt:lpstr>Latar Belakang &amp; Tujuan Proyek</vt:lpstr>
      <vt:lpstr>Metode yang Dipakai</vt:lpstr>
      <vt:lpstr>Implementasi Aplikasi</vt:lpstr>
      <vt:lpstr>Hasil dan Evaluasi Kinerja</vt:lpstr>
      <vt:lpstr>Tantangan dan Solusi</vt:lpstr>
      <vt:lpstr>Kesimpulan dan Pengembangan Masa Depan</vt:lpstr>
      <vt:lpstr>Terima Kasih!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Faizal Kurniawan</cp:lastModifiedBy>
  <cp:revision>4</cp:revision>
  <dcterms:modified xsi:type="dcterms:W3CDTF">2025-02-05T08:55:25Z</dcterms:modified>
</cp:coreProperties>
</file>