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  <p:sldMasterId id="2147483749" r:id="rId2"/>
  </p:sldMasterIdLst>
  <p:notesMasterIdLst>
    <p:notesMasterId r:id="rId21"/>
  </p:notesMasterIdLst>
  <p:sldIdLst>
    <p:sldId id="342" r:id="rId3"/>
    <p:sldId id="345" r:id="rId4"/>
    <p:sldId id="346" r:id="rId5"/>
    <p:sldId id="350" r:id="rId6"/>
    <p:sldId id="351" r:id="rId7"/>
    <p:sldId id="352" r:id="rId8"/>
    <p:sldId id="353" r:id="rId9"/>
    <p:sldId id="354" r:id="rId10"/>
    <p:sldId id="355" r:id="rId11"/>
    <p:sldId id="363" r:id="rId12"/>
    <p:sldId id="362" r:id="rId13"/>
    <p:sldId id="356" r:id="rId14"/>
    <p:sldId id="357" r:id="rId15"/>
    <p:sldId id="358" r:id="rId16"/>
    <p:sldId id="361" r:id="rId17"/>
    <p:sldId id="359" r:id="rId18"/>
    <p:sldId id="360" r:id="rId19"/>
    <p:sldId id="34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D7B7"/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558" autoAdjust="0"/>
  </p:normalViewPr>
  <p:slideViewPr>
    <p:cSldViewPr snapToGrid="0">
      <p:cViewPr varScale="1">
        <p:scale>
          <a:sx n="58" d="100"/>
          <a:sy n="58" d="100"/>
        </p:scale>
        <p:origin x="12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5165" y="1736889"/>
            <a:ext cx="6021670" cy="1852748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0279" y="3736241"/>
            <a:ext cx="4311443" cy="88628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E7D4E-00E0-0C04-6318-BE1E3DFB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30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B7D7-9AF3-D844-41A1-D641438B0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57"/>
            <a:ext cx="10515600" cy="4864021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3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3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57"/>
            <a:ext cx="9063446" cy="4059489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8460735" cy="1374769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0123" y="1677091"/>
            <a:ext cx="3038812" cy="91170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BE4794E-B8B9-45F1-346F-E7297097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6DD4566-751E-E458-97E3-FDF90139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969B7F-7392-2D98-F2DD-7EC3980E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8A6F9C6-84D1-561D-B117-D97F3735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2AC689-5953-34D0-2444-AC89D4AC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0C0D48-72D0-9B1C-7F45-71EC7D8E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C795C7-AA77-98C9-C8AD-1664D381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255" y="520117"/>
            <a:ext cx="10340546" cy="137477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7EDE4BA-59FC-C803-C965-4306C641A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5909" y="2056587"/>
            <a:ext cx="7077891" cy="98317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04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6781"/>
            <a:ext cx="5679832" cy="1185376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4569" y="1926781"/>
            <a:ext cx="4689231" cy="1185376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20300" y="3745843"/>
            <a:ext cx="1333500" cy="1333500"/>
          </a:xfrm>
          <a:prstGeom prst="ellipse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2000" y="526254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52000" y="548988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52000" y="5717213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CE4E427-9DC8-F2A9-D2F1-4487E164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C12BA2E-5B78-367E-BFBA-376FC426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BE75FDB-C307-D84D-32D1-0AA4CAE9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941BCF-E7FE-BC10-EB5D-232C11056E3F}"/>
              </a:ext>
            </a:extLst>
          </p:cNvPr>
          <p:cNvGrpSpPr/>
          <p:nvPr userDrawn="1"/>
        </p:nvGrpSpPr>
        <p:grpSpPr>
          <a:xfrm>
            <a:off x="10068679" y="3935539"/>
            <a:ext cx="1236741" cy="954107"/>
            <a:chOff x="4408080" y="382498"/>
            <a:chExt cx="1236741" cy="9541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611F02-38B2-AF07-F1F0-7918E78C4808}"/>
                </a:ext>
              </a:extLst>
            </p:cNvPr>
            <p:cNvSpPr txBox="1"/>
            <p:nvPr/>
          </p:nvSpPr>
          <p:spPr>
            <a:xfrm>
              <a:off x="4408080" y="382498"/>
              <a:ext cx="1236741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cap="all" dirty="0"/>
                <a:t>Image</a:t>
              </a:r>
            </a:p>
            <a:p>
              <a:pPr algn="ctr"/>
              <a:endParaRPr lang="en-US" sz="3200" b="1" cap="all" dirty="0"/>
            </a:p>
            <a:p>
              <a:pPr algn="ctr"/>
              <a:r>
                <a:rPr lang="en-US" sz="1200" b="1" cap="all" dirty="0"/>
                <a:t> Placeholder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AD7E025C-FECE-E205-AA0A-7040F35A8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14920" y="667699"/>
              <a:ext cx="423060" cy="383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25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>
                    <a:lumMod val="50000"/>
                  </a:schemeClr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3A5BD-B512-8AA7-2454-AB3488310D70}"/>
              </a:ext>
            </a:extLst>
          </p:cNvPr>
          <p:cNvSpPr/>
          <p:nvPr userDrawn="1"/>
        </p:nvSpPr>
        <p:spPr>
          <a:xfrm>
            <a:off x="838199" y="1830763"/>
            <a:ext cx="894312" cy="17411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46F447-9358-4174-6FF3-F2A7477852FB}"/>
              </a:ext>
            </a:extLst>
          </p:cNvPr>
          <p:cNvSpPr/>
          <p:nvPr userDrawn="1"/>
        </p:nvSpPr>
        <p:spPr>
          <a:xfrm>
            <a:off x="838199" y="1830763"/>
            <a:ext cx="894312" cy="1551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84FC36-5741-7146-13B4-1BD714B2DDFE}"/>
              </a:ext>
            </a:extLst>
          </p:cNvPr>
          <p:cNvSpPr/>
          <p:nvPr userDrawn="1"/>
        </p:nvSpPr>
        <p:spPr>
          <a:xfrm>
            <a:off x="838199" y="1830763"/>
            <a:ext cx="894312" cy="13614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D1912-811B-AFB4-9A06-7E427B8FB644}"/>
              </a:ext>
            </a:extLst>
          </p:cNvPr>
          <p:cNvSpPr/>
          <p:nvPr userDrawn="1"/>
        </p:nvSpPr>
        <p:spPr>
          <a:xfrm>
            <a:off x="838199" y="1830763"/>
            <a:ext cx="894312" cy="1171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2DF5F-FBEE-23B8-1F9C-A1660D263C3C}"/>
              </a:ext>
            </a:extLst>
          </p:cNvPr>
          <p:cNvSpPr/>
          <p:nvPr userDrawn="1"/>
        </p:nvSpPr>
        <p:spPr>
          <a:xfrm>
            <a:off x="838199" y="1830763"/>
            <a:ext cx="894312" cy="9818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8416F7-F411-8421-51EE-8350C5B953FD}"/>
              </a:ext>
            </a:extLst>
          </p:cNvPr>
          <p:cNvSpPr/>
          <p:nvPr userDrawn="1"/>
        </p:nvSpPr>
        <p:spPr>
          <a:xfrm>
            <a:off x="838200" y="1830763"/>
            <a:ext cx="894312" cy="788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0F9A5C-C2BF-2B5A-9EC6-14F4AC188813}"/>
              </a:ext>
            </a:extLst>
          </p:cNvPr>
          <p:cNvSpPr/>
          <p:nvPr userDrawn="1"/>
        </p:nvSpPr>
        <p:spPr>
          <a:xfrm>
            <a:off x="1907231" y="1830763"/>
            <a:ext cx="894312" cy="174112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A91CD-4013-80A0-87DF-FB3E99DF3D7E}"/>
              </a:ext>
            </a:extLst>
          </p:cNvPr>
          <p:cNvSpPr/>
          <p:nvPr userDrawn="1"/>
        </p:nvSpPr>
        <p:spPr>
          <a:xfrm>
            <a:off x="1907231" y="1830763"/>
            <a:ext cx="894312" cy="1551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8EEE7-97DB-9897-29CF-2FDC9B670EF6}"/>
              </a:ext>
            </a:extLst>
          </p:cNvPr>
          <p:cNvSpPr/>
          <p:nvPr userDrawn="1"/>
        </p:nvSpPr>
        <p:spPr>
          <a:xfrm>
            <a:off x="1907231" y="1830763"/>
            <a:ext cx="894312" cy="13614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D76593-02AE-8096-790E-56CFAB58D11C}"/>
              </a:ext>
            </a:extLst>
          </p:cNvPr>
          <p:cNvSpPr/>
          <p:nvPr userDrawn="1"/>
        </p:nvSpPr>
        <p:spPr>
          <a:xfrm>
            <a:off x="1907231" y="1830763"/>
            <a:ext cx="894312" cy="11716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55A8D-571D-6157-A3CD-5B3F1C7B0331}"/>
              </a:ext>
            </a:extLst>
          </p:cNvPr>
          <p:cNvSpPr/>
          <p:nvPr userDrawn="1"/>
        </p:nvSpPr>
        <p:spPr>
          <a:xfrm>
            <a:off x="1907231" y="1830763"/>
            <a:ext cx="894312" cy="9818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97BE8-5242-8C54-6FC2-1164C4B6D338}"/>
              </a:ext>
            </a:extLst>
          </p:cNvPr>
          <p:cNvSpPr/>
          <p:nvPr userDrawn="1"/>
        </p:nvSpPr>
        <p:spPr>
          <a:xfrm>
            <a:off x="1907232" y="1830763"/>
            <a:ext cx="894312" cy="788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9B4631-6B52-9633-7C00-ED3C7C539CA0}"/>
              </a:ext>
            </a:extLst>
          </p:cNvPr>
          <p:cNvSpPr/>
          <p:nvPr userDrawn="1"/>
        </p:nvSpPr>
        <p:spPr>
          <a:xfrm>
            <a:off x="2976263" y="1830763"/>
            <a:ext cx="894312" cy="174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54BDAB-7B64-CAA7-F1AD-08B1E7B4A488}"/>
              </a:ext>
            </a:extLst>
          </p:cNvPr>
          <p:cNvSpPr/>
          <p:nvPr userDrawn="1"/>
        </p:nvSpPr>
        <p:spPr>
          <a:xfrm>
            <a:off x="2976263" y="1830763"/>
            <a:ext cx="894312" cy="15513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F6C286-3EF6-75C9-0EC7-7C46B14A25E5}"/>
              </a:ext>
            </a:extLst>
          </p:cNvPr>
          <p:cNvSpPr/>
          <p:nvPr userDrawn="1"/>
        </p:nvSpPr>
        <p:spPr>
          <a:xfrm>
            <a:off x="2976263" y="1830763"/>
            <a:ext cx="894312" cy="1361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9114FC-0159-4B49-CEA9-EFB630BEE022}"/>
              </a:ext>
            </a:extLst>
          </p:cNvPr>
          <p:cNvSpPr/>
          <p:nvPr userDrawn="1"/>
        </p:nvSpPr>
        <p:spPr>
          <a:xfrm>
            <a:off x="2976263" y="1830763"/>
            <a:ext cx="894312" cy="11716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018717-7490-E06B-F1DB-921E5AD54DA0}"/>
              </a:ext>
            </a:extLst>
          </p:cNvPr>
          <p:cNvSpPr/>
          <p:nvPr userDrawn="1"/>
        </p:nvSpPr>
        <p:spPr>
          <a:xfrm>
            <a:off x="2976263" y="1830763"/>
            <a:ext cx="894312" cy="9818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03029F-E1F8-288A-8721-BF2571468399}"/>
              </a:ext>
            </a:extLst>
          </p:cNvPr>
          <p:cNvSpPr/>
          <p:nvPr userDrawn="1"/>
        </p:nvSpPr>
        <p:spPr>
          <a:xfrm>
            <a:off x="2976264" y="1830763"/>
            <a:ext cx="894312" cy="7882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2A9F1B-4F37-7A92-538F-123B856DA778}"/>
              </a:ext>
            </a:extLst>
          </p:cNvPr>
          <p:cNvSpPr/>
          <p:nvPr userDrawn="1"/>
        </p:nvSpPr>
        <p:spPr>
          <a:xfrm>
            <a:off x="4045295" y="1830763"/>
            <a:ext cx="894312" cy="174112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85D1FB-46D1-171E-332C-599F67E1D3E7}"/>
              </a:ext>
            </a:extLst>
          </p:cNvPr>
          <p:cNvSpPr/>
          <p:nvPr userDrawn="1"/>
        </p:nvSpPr>
        <p:spPr>
          <a:xfrm>
            <a:off x="4045295" y="1830763"/>
            <a:ext cx="894312" cy="155130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C93FF8-8B4C-B488-3CAD-7CA13FC4AA64}"/>
              </a:ext>
            </a:extLst>
          </p:cNvPr>
          <p:cNvSpPr/>
          <p:nvPr userDrawn="1"/>
        </p:nvSpPr>
        <p:spPr>
          <a:xfrm>
            <a:off x="4045295" y="1830763"/>
            <a:ext cx="894312" cy="136148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73B279-3BE9-5CA4-3674-125CEE3E874A}"/>
              </a:ext>
            </a:extLst>
          </p:cNvPr>
          <p:cNvSpPr/>
          <p:nvPr userDrawn="1"/>
        </p:nvSpPr>
        <p:spPr>
          <a:xfrm>
            <a:off x="4045295" y="1830763"/>
            <a:ext cx="894312" cy="1171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70D9FD-EDD3-E3B0-8183-CB39A23ACEA4}"/>
              </a:ext>
            </a:extLst>
          </p:cNvPr>
          <p:cNvSpPr/>
          <p:nvPr userDrawn="1"/>
        </p:nvSpPr>
        <p:spPr>
          <a:xfrm>
            <a:off x="4045295" y="1830763"/>
            <a:ext cx="894312" cy="9818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5E3F18-F34D-9C3E-5634-7825ACF7CA82}"/>
              </a:ext>
            </a:extLst>
          </p:cNvPr>
          <p:cNvSpPr/>
          <p:nvPr userDrawn="1"/>
        </p:nvSpPr>
        <p:spPr>
          <a:xfrm>
            <a:off x="4045296" y="1830763"/>
            <a:ext cx="894312" cy="7882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3A9F4F-3D4B-5206-AD09-8C87FE2577CA}"/>
              </a:ext>
            </a:extLst>
          </p:cNvPr>
          <p:cNvSpPr/>
          <p:nvPr userDrawn="1"/>
        </p:nvSpPr>
        <p:spPr>
          <a:xfrm>
            <a:off x="5114327" y="1830763"/>
            <a:ext cx="894312" cy="1741127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7142E-955A-CE56-8780-8BE2C6CB8E91}"/>
              </a:ext>
            </a:extLst>
          </p:cNvPr>
          <p:cNvSpPr/>
          <p:nvPr userDrawn="1"/>
        </p:nvSpPr>
        <p:spPr>
          <a:xfrm>
            <a:off x="5114327" y="1830763"/>
            <a:ext cx="894312" cy="1551307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38E1BC-5C83-6D92-1AD2-F4B43160109A}"/>
              </a:ext>
            </a:extLst>
          </p:cNvPr>
          <p:cNvSpPr/>
          <p:nvPr userDrawn="1"/>
        </p:nvSpPr>
        <p:spPr>
          <a:xfrm>
            <a:off x="5114327" y="1830763"/>
            <a:ext cx="894312" cy="136148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FA039F-C5F7-0AC3-7B81-133921C9AA9A}"/>
              </a:ext>
            </a:extLst>
          </p:cNvPr>
          <p:cNvSpPr/>
          <p:nvPr userDrawn="1"/>
        </p:nvSpPr>
        <p:spPr>
          <a:xfrm>
            <a:off x="5114327" y="1830763"/>
            <a:ext cx="894312" cy="11716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608823-1060-7E61-56DB-A2E2144948C1}"/>
              </a:ext>
            </a:extLst>
          </p:cNvPr>
          <p:cNvSpPr/>
          <p:nvPr userDrawn="1"/>
        </p:nvSpPr>
        <p:spPr>
          <a:xfrm>
            <a:off x="5114327" y="1830763"/>
            <a:ext cx="894312" cy="981846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0C2E11-C353-3E91-35C5-5054442E4349}"/>
              </a:ext>
            </a:extLst>
          </p:cNvPr>
          <p:cNvSpPr/>
          <p:nvPr userDrawn="1"/>
        </p:nvSpPr>
        <p:spPr>
          <a:xfrm>
            <a:off x="5114328" y="1830763"/>
            <a:ext cx="894312" cy="7882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C15502-CF70-E88F-FB25-D7704B652729}"/>
              </a:ext>
            </a:extLst>
          </p:cNvPr>
          <p:cNvSpPr/>
          <p:nvPr userDrawn="1"/>
        </p:nvSpPr>
        <p:spPr>
          <a:xfrm>
            <a:off x="6183359" y="1830763"/>
            <a:ext cx="894312" cy="1741127"/>
          </a:xfrm>
          <a:prstGeom prst="rect">
            <a:avLst/>
          </a:prstGeom>
          <a:solidFill>
            <a:schemeClr val="accent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5F9AAE-6CCC-D1D2-084F-B49EBA7B1082}"/>
              </a:ext>
            </a:extLst>
          </p:cNvPr>
          <p:cNvSpPr/>
          <p:nvPr userDrawn="1"/>
        </p:nvSpPr>
        <p:spPr>
          <a:xfrm>
            <a:off x="6183359" y="1830763"/>
            <a:ext cx="894312" cy="1551307"/>
          </a:xfrm>
          <a:prstGeom prst="rect">
            <a:avLst/>
          </a:prstGeom>
          <a:solidFill>
            <a:schemeClr val="accent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279D56-9182-FD18-16D3-9DDC48E2E4CC}"/>
              </a:ext>
            </a:extLst>
          </p:cNvPr>
          <p:cNvSpPr/>
          <p:nvPr userDrawn="1"/>
        </p:nvSpPr>
        <p:spPr>
          <a:xfrm>
            <a:off x="6183359" y="1830763"/>
            <a:ext cx="894312" cy="13614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9D0142-0DEB-7F88-353B-046CADB6E806}"/>
              </a:ext>
            </a:extLst>
          </p:cNvPr>
          <p:cNvSpPr/>
          <p:nvPr userDrawn="1"/>
        </p:nvSpPr>
        <p:spPr>
          <a:xfrm>
            <a:off x="6183359" y="1830763"/>
            <a:ext cx="894312" cy="1171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E0089D-C20B-13DE-D227-0222AEFFC2F0}"/>
              </a:ext>
            </a:extLst>
          </p:cNvPr>
          <p:cNvSpPr/>
          <p:nvPr userDrawn="1"/>
        </p:nvSpPr>
        <p:spPr>
          <a:xfrm>
            <a:off x="6183359" y="1830763"/>
            <a:ext cx="894312" cy="98184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E59007-40B3-9078-373D-F015F77AFDBA}"/>
              </a:ext>
            </a:extLst>
          </p:cNvPr>
          <p:cNvSpPr/>
          <p:nvPr userDrawn="1"/>
        </p:nvSpPr>
        <p:spPr>
          <a:xfrm>
            <a:off x="6183360" y="1830763"/>
            <a:ext cx="894312" cy="788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98F41F-1E9F-76B1-307B-3280E976D36A}"/>
              </a:ext>
            </a:extLst>
          </p:cNvPr>
          <p:cNvSpPr/>
          <p:nvPr userDrawn="1"/>
        </p:nvSpPr>
        <p:spPr>
          <a:xfrm>
            <a:off x="7252391" y="1830763"/>
            <a:ext cx="894312" cy="174112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AD84B6-1A94-C15D-FC85-CF9C7D1D2EE3}"/>
              </a:ext>
            </a:extLst>
          </p:cNvPr>
          <p:cNvSpPr/>
          <p:nvPr userDrawn="1"/>
        </p:nvSpPr>
        <p:spPr>
          <a:xfrm>
            <a:off x="7252391" y="1830763"/>
            <a:ext cx="894312" cy="155130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14E9A-E951-0ADF-EA9E-B65B0566B699}"/>
              </a:ext>
            </a:extLst>
          </p:cNvPr>
          <p:cNvSpPr/>
          <p:nvPr userDrawn="1"/>
        </p:nvSpPr>
        <p:spPr>
          <a:xfrm>
            <a:off x="7252391" y="1830763"/>
            <a:ext cx="894312" cy="13614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348B99-E177-1E5F-81C0-57FA1B596926}"/>
              </a:ext>
            </a:extLst>
          </p:cNvPr>
          <p:cNvSpPr/>
          <p:nvPr userDrawn="1"/>
        </p:nvSpPr>
        <p:spPr>
          <a:xfrm>
            <a:off x="7252391" y="1830763"/>
            <a:ext cx="894312" cy="11716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D81EE8-370A-996E-4A02-4A14ACD9E271}"/>
              </a:ext>
            </a:extLst>
          </p:cNvPr>
          <p:cNvSpPr/>
          <p:nvPr userDrawn="1"/>
        </p:nvSpPr>
        <p:spPr>
          <a:xfrm>
            <a:off x="7252391" y="1830763"/>
            <a:ext cx="894312" cy="9818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9216BB-6096-260A-6FA7-FAFD9C28FBAC}"/>
              </a:ext>
            </a:extLst>
          </p:cNvPr>
          <p:cNvSpPr/>
          <p:nvPr userDrawn="1"/>
        </p:nvSpPr>
        <p:spPr>
          <a:xfrm>
            <a:off x="7252392" y="1830763"/>
            <a:ext cx="894312" cy="788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AE18C0-1E74-C359-0086-27B392276621}"/>
              </a:ext>
            </a:extLst>
          </p:cNvPr>
          <p:cNvSpPr/>
          <p:nvPr userDrawn="1"/>
        </p:nvSpPr>
        <p:spPr>
          <a:xfrm>
            <a:off x="8321423" y="1830763"/>
            <a:ext cx="894312" cy="1741127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C50FE8-A01F-D011-060B-AC349A052B94}"/>
              </a:ext>
            </a:extLst>
          </p:cNvPr>
          <p:cNvSpPr/>
          <p:nvPr userDrawn="1"/>
        </p:nvSpPr>
        <p:spPr>
          <a:xfrm>
            <a:off x="8321423" y="1830763"/>
            <a:ext cx="894312" cy="1551307"/>
          </a:xfrm>
          <a:prstGeom prst="rect">
            <a:avLst/>
          </a:prstGeom>
          <a:solidFill>
            <a:schemeClr val="accent4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2BBEB6-4CFD-1630-BBA6-C8C1569078B0}"/>
              </a:ext>
            </a:extLst>
          </p:cNvPr>
          <p:cNvSpPr/>
          <p:nvPr userDrawn="1"/>
        </p:nvSpPr>
        <p:spPr>
          <a:xfrm>
            <a:off x="8321423" y="1830763"/>
            <a:ext cx="894312" cy="13614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EA1636-5F87-46BE-4843-2B5ED27F1AC8}"/>
              </a:ext>
            </a:extLst>
          </p:cNvPr>
          <p:cNvSpPr/>
          <p:nvPr userDrawn="1"/>
        </p:nvSpPr>
        <p:spPr>
          <a:xfrm>
            <a:off x="8321423" y="1830763"/>
            <a:ext cx="894312" cy="11716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C0EF31-9836-9034-7705-9BFC3550A159}"/>
              </a:ext>
            </a:extLst>
          </p:cNvPr>
          <p:cNvSpPr/>
          <p:nvPr userDrawn="1"/>
        </p:nvSpPr>
        <p:spPr>
          <a:xfrm>
            <a:off x="8321423" y="1830763"/>
            <a:ext cx="894312" cy="98184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F58982-A875-0620-6A18-5CD1A3B61E58}"/>
              </a:ext>
            </a:extLst>
          </p:cNvPr>
          <p:cNvSpPr/>
          <p:nvPr userDrawn="1"/>
        </p:nvSpPr>
        <p:spPr>
          <a:xfrm>
            <a:off x="8321424" y="1830763"/>
            <a:ext cx="894312" cy="7882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C10AF3-A8E2-00EA-958B-ABEA97F08D16}"/>
              </a:ext>
            </a:extLst>
          </p:cNvPr>
          <p:cNvSpPr/>
          <p:nvPr userDrawn="1"/>
        </p:nvSpPr>
        <p:spPr>
          <a:xfrm>
            <a:off x="9390455" y="1830763"/>
            <a:ext cx="894312" cy="174112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379A47-3CA2-F3C6-85E7-E531688A74BF}"/>
              </a:ext>
            </a:extLst>
          </p:cNvPr>
          <p:cNvSpPr/>
          <p:nvPr userDrawn="1"/>
        </p:nvSpPr>
        <p:spPr>
          <a:xfrm>
            <a:off x="9390455" y="1830763"/>
            <a:ext cx="894312" cy="155130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4A580C9-D9B7-D509-2DF3-74F392551C98}"/>
              </a:ext>
            </a:extLst>
          </p:cNvPr>
          <p:cNvSpPr/>
          <p:nvPr userDrawn="1"/>
        </p:nvSpPr>
        <p:spPr>
          <a:xfrm>
            <a:off x="9390455" y="1830763"/>
            <a:ext cx="894312" cy="13614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376541-F26A-FEA1-1587-92935610585C}"/>
              </a:ext>
            </a:extLst>
          </p:cNvPr>
          <p:cNvSpPr/>
          <p:nvPr userDrawn="1"/>
        </p:nvSpPr>
        <p:spPr>
          <a:xfrm>
            <a:off x="9390455" y="1830763"/>
            <a:ext cx="894312" cy="11716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7B22CA2-B1B8-97BD-7B10-10654F225AB0}"/>
              </a:ext>
            </a:extLst>
          </p:cNvPr>
          <p:cNvSpPr/>
          <p:nvPr userDrawn="1"/>
        </p:nvSpPr>
        <p:spPr>
          <a:xfrm>
            <a:off x="9390455" y="1830763"/>
            <a:ext cx="894312" cy="981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41EEF3-2E63-A950-E017-4B6491977FA3}"/>
              </a:ext>
            </a:extLst>
          </p:cNvPr>
          <p:cNvSpPr/>
          <p:nvPr userDrawn="1"/>
        </p:nvSpPr>
        <p:spPr>
          <a:xfrm>
            <a:off x="9390456" y="1830763"/>
            <a:ext cx="894312" cy="7882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6BED13-BA20-EAB9-818A-B2C1F5FA6AAF}"/>
              </a:ext>
            </a:extLst>
          </p:cNvPr>
          <p:cNvSpPr/>
          <p:nvPr userDrawn="1"/>
        </p:nvSpPr>
        <p:spPr>
          <a:xfrm>
            <a:off x="10459488" y="1830763"/>
            <a:ext cx="894312" cy="17411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847C48-3BDB-23BA-C959-3204793B3176}"/>
              </a:ext>
            </a:extLst>
          </p:cNvPr>
          <p:cNvSpPr/>
          <p:nvPr userDrawn="1"/>
        </p:nvSpPr>
        <p:spPr>
          <a:xfrm>
            <a:off x="10459488" y="1830763"/>
            <a:ext cx="894312" cy="15513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C32EFC7-6721-BB56-8970-FD59A2C5CDF2}"/>
              </a:ext>
            </a:extLst>
          </p:cNvPr>
          <p:cNvSpPr/>
          <p:nvPr userDrawn="1"/>
        </p:nvSpPr>
        <p:spPr>
          <a:xfrm>
            <a:off x="10459488" y="1830763"/>
            <a:ext cx="894312" cy="13614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19FEC4-436A-BEBA-B1F0-F59BC0EAB77C}"/>
              </a:ext>
            </a:extLst>
          </p:cNvPr>
          <p:cNvSpPr/>
          <p:nvPr userDrawn="1"/>
        </p:nvSpPr>
        <p:spPr>
          <a:xfrm>
            <a:off x="10459488" y="1830763"/>
            <a:ext cx="894312" cy="1171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5A8C6D-B277-0A3F-0C6C-B807522C8CD8}"/>
              </a:ext>
            </a:extLst>
          </p:cNvPr>
          <p:cNvSpPr/>
          <p:nvPr userDrawn="1"/>
        </p:nvSpPr>
        <p:spPr>
          <a:xfrm>
            <a:off x="10459488" y="1830763"/>
            <a:ext cx="894312" cy="981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E0E223A-E64A-B5CB-C43F-5D03AE3BE94E}"/>
              </a:ext>
            </a:extLst>
          </p:cNvPr>
          <p:cNvSpPr/>
          <p:nvPr userDrawn="1"/>
        </p:nvSpPr>
        <p:spPr>
          <a:xfrm>
            <a:off x="10459487" y="1830763"/>
            <a:ext cx="894312" cy="788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/>
            <a:endParaRPr lang="en-US" sz="135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787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0C052-A5D5-A3A7-5015-B8AD6BFA38B5}"/>
              </a:ext>
            </a:extLst>
          </p:cNvPr>
          <p:cNvSpPr txBox="1"/>
          <p:nvPr userDrawn="1"/>
        </p:nvSpPr>
        <p:spPr>
          <a:xfrm>
            <a:off x="667330" y="55003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by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BDC3D9-4956-070F-F72D-978CD8717498}"/>
              </a:ext>
            </a:extLst>
          </p:cNvPr>
          <p:cNvGrpSpPr/>
          <p:nvPr userDrawn="1"/>
        </p:nvGrpSpPr>
        <p:grpSpPr>
          <a:xfrm>
            <a:off x="757647" y="1021854"/>
            <a:ext cx="5325710" cy="549583"/>
            <a:chOff x="757647" y="1021854"/>
            <a:chExt cx="5325710" cy="54958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1B15682-086B-6549-3383-789D334FDAC4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49345AB-AD63-E181-3B5F-534FD2A982FA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FD9E41AE-A002-9005-E6E5-3580179613F9}"/>
              </a:ext>
            </a:extLst>
          </p:cNvPr>
          <p:cNvSpPr/>
          <p:nvPr userDrawn="1"/>
        </p:nvSpPr>
        <p:spPr>
          <a:xfrm>
            <a:off x="2105953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F46B88B0-8416-31F6-5282-9C6E196C9A56}"/>
              </a:ext>
            </a:extLst>
          </p:cNvPr>
          <p:cNvSpPr/>
          <p:nvPr userDrawn="1"/>
        </p:nvSpPr>
        <p:spPr>
          <a:xfrm>
            <a:off x="7387520" y="3289969"/>
            <a:ext cx="4804480" cy="292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B9E8C2-CD1B-F803-4119-F7DE75A32CC8}"/>
              </a:ext>
            </a:extLst>
          </p:cNvPr>
          <p:cNvSpPr txBox="1"/>
          <p:nvPr userDrawn="1"/>
        </p:nvSpPr>
        <p:spPr>
          <a:xfrm>
            <a:off x="66733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583D-5F52-5CCA-15D5-7930FA3C51C6}"/>
              </a:ext>
            </a:extLst>
          </p:cNvPr>
          <p:cNvSpPr txBox="1"/>
          <p:nvPr userDrawn="1"/>
        </p:nvSpPr>
        <p:spPr>
          <a:xfrm>
            <a:off x="66732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B69F-8B28-B3CE-9A02-F10F35E92CA5}"/>
              </a:ext>
            </a:extLst>
          </p:cNvPr>
          <p:cNvSpPr txBox="1"/>
          <p:nvPr userDrawn="1"/>
        </p:nvSpPr>
        <p:spPr>
          <a:xfrm>
            <a:off x="597660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858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presentationgo.com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410614-AD67-A1B8-2188-18AA53B12859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748174B-C7A3-7CB0-60BE-F217DB306B75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689C4C-F2D8-275E-34C5-D53400CB0FEB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CE954A-C5CF-833F-B550-534A538735A4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836CFB-B425-F952-7EC0-F257F88D0409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F2DC34CA-2B11-D3D8-1C3E-5C962AD37979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55AAA279-AE2A-8A5A-9892-A14475DA3DCC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36847CB-A8E6-F01E-04F6-121152D346B3}"/>
              </a:ext>
            </a:extLst>
          </p:cNvPr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9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790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E5F91A-C045-8080-A0BF-661C8A332F3A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838BA6-0E81-42FC-BA9D-E59707611A82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10A8BD-15E8-E5F8-83B0-B1211BF64F17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6636ED-538E-914B-8011-38A24C8084E4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0567FE-FB45-616B-8180-476C39211726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0" name="Shape">
                <a:extLst>
                  <a:ext uri="{FF2B5EF4-FFF2-40B4-BE49-F238E27FC236}">
                    <a16:creationId xmlns:a16="http://schemas.microsoft.com/office/drawing/2014/main" id="{7BBD3F98-3DE2-A4C3-6723-83DE8ED5042F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Shape">
                <a:extLst>
                  <a:ext uri="{FF2B5EF4-FFF2-40B4-BE49-F238E27FC236}">
                    <a16:creationId xmlns:a16="http://schemas.microsoft.com/office/drawing/2014/main" id="{5A4ECCA2-E5CC-DD21-DA27-A85F4D398922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65537A9-36A4-C362-0176-D7BC8A6F38F7}"/>
              </a:ext>
            </a:extLst>
          </p:cNvPr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855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140" y="1736889"/>
            <a:ext cx="10828421" cy="996686"/>
          </a:xfrm>
        </p:spPr>
        <p:txBody>
          <a:bodyPr>
            <a:normAutofit/>
          </a:bodyPr>
          <a:lstStyle/>
          <a:p>
            <a:r>
              <a:rPr lang="en-US" sz="4000" dirty="0"/>
              <a:t>Weather Disaster and Early warning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316" y="3157086"/>
            <a:ext cx="6622181" cy="22138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Faizan Sharif FA21-BSE-007</a:t>
            </a:r>
          </a:p>
          <a:p>
            <a:r>
              <a:rPr lang="en-US" dirty="0">
                <a:solidFill>
                  <a:schemeClr val="tx1"/>
                </a:solidFill>
              </a:rPr>
              <a:t>Salman Sharif FA21-BSE-056</a:t>
            </a:r>
          </a:p>
          <a:p>
            <a:r>
              <a:rPr lang="en-US" dirty="0">
                <a:solidFill>
                  <a:schemeClr val="tx1"/>
                </a:solidFill>
              </a:rPr>
              <a:t>Supervised By: Kalim Sattar</a:t>
            </a:r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F635-CF0C-6B50-8D68-F2057EFA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CF5E3-EF47-8321-6D86-B28BF601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41BBA9E-C27E-B71C-217C-08BCF0136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8464" y="1244476"/>
            <a:ext cx="864691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Limitations: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free weather APIs had request limits and data latency.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Location Detection: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precise GPS tracking and fallback for manual input was complex.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Notification Sync: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Timing push alerts reliably across devices required careful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Testing Real Disasters: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Simulating real-world disaster conditions without live events was difficult.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Connectivity Dependence: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access is essential for real-time data, limiting offline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Responsiveness: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smooth performance across various Android devices.</a:t>
            </a:r>
          </a:p>
        </p:txBody>
      </p:sp>
    </p:spTree>
    <p:extLst>
      <p:ext uri="{BB962C8B-B14F-4D97-AF65-F5344CB8AC3E}">
        <p14:creationId xmlns:p14="http://schemas.microsoft.com/office/powerpoint/2010/main" val="400122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0C15-C511-41A9-4C93-97025807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7029-2980-0EBB-EF85-12F1966C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User can Sign up / Login</a:t>
            </a:r>
          </a:p>
          <a:p>
            <a:r>
              <a:rPr lang="en-US" dirty="0">
                <a:solidFill>
                  <a:schemeClr val="tx1"/>
                </a:solidFill>
              </a:rPr>
              <a:t>Get the real time weather and Notifications</a:t>
            </a:r>
          </a:p>
          <a:p>
            <a:r>
              <a:rPr lang="en-US" dirty="0">
                <a:solidFill>
                  <a:schemeClr val="tx1"/>
                </a:solidFill>
              </a:rPr>
              <a:t>Detection of the cyclones on the based of historical data.</a:t>
            </a:r>
          </a:p>
          <a:p>
            <a:r>
              <a:rPr lang="en-US" dirty="0">
                <a:solidFill>
                  <a:schemeClr val="tx1"/>
                </a:solidFill>
              </a:rPr>
              <a:t>Notifications on the based of the Rains and floods</a:t>
            </a:r>
          </a:p>
          <a:p>
            <a:r>
              <a:rPr lang="en-US" dirty="0">
                <a:solidFill>
                  <a:schemeClr val="tx1"/>
                </a:solidFill>
              </a:rPr>
              <a:t>Give feedback about the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543BF-8C21-3B7D-B265-506C82CF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16FF8-6A75-904A-1A73-7D814A82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69670-5AA7-AF71-790B-4F67CCDD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0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D869-40AD-8403-E407-D3D27BFE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 Screen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0C9B87-BFB0-0D8C-420F-D023C936F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0337" y="1029904"/>
            <a:ext cx="3869355" cy="6198670"/>
          </a:xfrm>
        </p:spPr>
      </p:pic>
    </p:spTree>
    <p:extLst>
      <p:ext uri="{BB962C8B-B14F-4D97-AF65-F5344CB8AC3E}">
        <p14:creationId xmlns:p14="http://schemas.microsoft.com/office/powerpoint/2010/main" val="120309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AB3E-C0FF-2714-E252-F8C9739F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Signup Screen: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C4A5D8-2DC7-7105-C9E7-AC50625B2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729" y="1328738"/>
            <a:ext cx="2483318" cy="4898807"/>
          </a:xfrm>
        </p:spPr>
      </p:pic>
    </p:spTree>
    <p:extLst>
      <p:ext uri="{BB962C8B-B14F-4D97-AF65-F5344CB8AC3E}">
        <p14:creationId xmlns:p14="http://schemas.microsoft.com/office/powerpoint/2010/main" val="191219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1F955B-23AC-56B7-8677-217D8E9E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Screen: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8957FD-95A6-0091-B4ED-486794230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548" y="1197429"/>
            <a:ext cx="2648126" cy="5761636"/>
          </a:xfrm>
        </p:spPr>
      </p:pic>
    </p:spTree>
    <p:extLst>
      <p:ext uri="{BB962C8B-B14F-4D97-AF65-F5344CB8AC3E}">
        <p14:creationId xmlns:p14="http://schemas.microsoft.com/office/powerpoint/2010/main" val="222308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B6B9F-374A-FBE7-EC69-819895F0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1B829C-7BCE-43AD-BA0F-C80A7321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Cyclones Path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665641-C22E-A425-D50C-8F8C2232B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922" y="1080521"/>
            <a:ext cx="2515754" cy="5392737"/>
          </a:xfrm>
        </p:spPr>
      </p:pic>
    </p:spTree>
    <p:extLst>
      <p:ext uri="{BB962C8B-B14F-4D97-AF65-F5344CB8AC3E}">
        <p14:creationId xmlns:p14="http://schemas.microsoft.com/office/powerpoint/2010/main" val="108749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CE98C-A382-A085-8674-B9224208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20D25-3D9C-CED6-123C-399386B9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D7434-BBAD-539A-2BF9-07D2C914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B72A72-60BC-DDDA-01F2-2BD1896D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Methods: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206C6-D93C-D302-2DEF-54863389C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Manual Testing: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Tested core features on Android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Verified login, alerts, map display, and preferences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Functional Testing: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Simulated weather events to trigger real-time alerts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Checked GPS-based notification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Unit Testing: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Backend alert logic and data fetching tested in Python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1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F24F9-7AEB-7DA4-C204-6D3005C4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BABAE-025B-808F-93D3-744C15A7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F64F5-491B-271E-E32C-ACE0F771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4A6521-96FF-D629-8132-22D48913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89C8E-FA4E-2DEF-6639-8502553C9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Developed a real-time weather disaster alert app for Android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Integrated CMA &amp; OpenWeatherMap APIs for accurate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Implemented location-based, customizable alerts using Flutter &amp; Firebase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Designed a user-friendly UI with interactive maps and quick notifications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Here implemented the real time weather detail and notification of weather.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Cyclone detection through the historical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82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6781"/>
            <a:ext cx="5679832" cy="118537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CB89D-0D9C-4549-AD4E-9811C01F9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4569" y="1926781"/>
            <a:ext cx="4689231" cy="1185376"/>
          </a:xfrm>
        </p:spPr>
        <p:txBody>
          <a:bodyPr>
            <a:noAutofit/>
          </a:bodyPr>
          <a:lstStyle/>
          <a:p>
            <a:r>
              <a:rPr lang="en-US" noProof="1"/>
              <a:t>Any Question?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672B7600-67E3-4D97-B453-880E2742B982}" type="slidenum">
              <a:rPr lang="en-US" noProof="0" smtClean="0"/>
              <a:pPr lvl="0"/>
              <a:t>18</a:t>
            </a:fld>
            <a:endParaRPr lang="en-US" noProof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43EFA05-2201-14C0-FA42-B187048253E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78"/>
          <a:stretch>
            <a:fillRect/>
          </a:stretch>
        </p:blipFill>
        <p:spPr bwMode="auto">
          <a:xfrm>
            <a:off x="10020300" y="3890223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35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lvl="0"/>
            <a:r>
              <a:rPr lang="en-US" noProof="0"/>
              <a:t>Date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noProof="0"/>
              <a:t>Your Footer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672B7600-67E3-4D97-B453-880E2742B982}" type="slidenum">
              <a:rPr lang="en-US" noProof="0" smtClean="0"/>
              <a:pPr lvl="0"/>
              <a:t>2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304"/>
          </a:xfrm>
        </p:spPr>
        <p:txBody>
          <a:bodyPr>
            <a:normAutofit/>
          </a:bodyPr>
          <a:lstStyle/>
          <a:p>
            <a:r>
              <a:rPr lang="en-US" dirty="0"/>
              <a:t>Introduction: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CC65AB9-50BB-3C78-1BC7-CA48C12F2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05778"/>
            <a:ext cx="862343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🌪️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Weather-Related Disasters Are Increasing: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disasters like cyclones, floods, tornadoes, and heavy rainfall are becoming more frequent and intense due to climate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High-Risk Communities Are Vulnerable: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Millions of people living in disaster-prone areas lack access to real-time warnings, putting lives and property at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Is Underutilized in Disaster Response: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Despite the availability of smartphones and internet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access,most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alert systems fail to provide timely and targeted disaster notifications.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This Topic Matters:</a:t>
            </a:r>
            <a:b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early warning systems can drastically reduce casualties, enhance preparedness, and support emergency responders during critical events.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30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lvl="0"/>
            <a:r>
              <a:rPr lang="en-US" noProof="0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lvl="0"/>
            <a:r>
              <a:rPr lang="en-US" noProof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/>
            <a:fld id="{672B7600-67E3-4D97-B453-880E2742B982}" type="slidenum">
              <a:rPr lang="en-US" noProof="0" smtClean="0"/>
              <a:pPr lvl="0"/>
              <a:t>3</a:t>
            </a:fld>
            <a:endParaRPr lang="en-US" noProof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BD99799-0CCF-F0DF-2510-ABBC50C3E0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2152" y="1220801"/>
            <a:ext cx="1268237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Timely Alerts: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weather applications fail to provide real-time, location-specific alerts for disasters like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cyclones, floods, and tornadoes.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Specificity: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often give general forecasts, missing the critical details required for early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in high-risk zones.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Public Awareness &amp; Preparedness: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Without accurate and early warnings, people are unprepared to take life-saving actions during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extreme weather conditions.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Personalization: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Alerts are not tailored to individual needs or geographic locations, reducing their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BAAF-9216-0271-1DAF-CE0A2FB4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983C-2C8C-F623-1AA9-24C339D1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BCEC-2049-AA4B-8551-E4E794D4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78B9B-D6FB-8F2F-1F45-88845AF1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73FCFF-869D-58A7-1C2C-696393C08F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0021" y="1359022"/>
            <a:ext cx="103838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 Real-Time Alerts: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Notify users immediately of severe weather events like cyclones, floods, tornadoes, and heavy rain.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Location-Based Warnings: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personalized alerts based on users’ GPS or selected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Disaster Preparedness: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individuals and authorities take timely actions to minimize damage and save lives.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Trusted Data Sources: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reliable datasets from CMA and OpenWeatherMap for accurate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a User-Friendly Mobile App: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an intuitive interface for Android using Flutter, ensuring accessibility for all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Public Safety Initiatives: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 community response and planning through effective early warning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45238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8512-B5FF-29DE-C573-7E0E7EA4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DCA96-9853-C598-4C36-08E20A03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0C0F4-EF61-F408-2CDD-46F800BE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EA2E-6F8A-2496-A23C-C6EF612C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4DBD069-1715-5533-3558-EB0CC7C11D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6640"/>
            <a:ext cx="875111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Disaster Alerts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cyclones, tornadoes, floods, and heavy rainfall based on Historical weather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Location-Based Notifications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Customized alerts for user-selected or GPS-detected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(Android)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with Flutter for a responsive, cross-platform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Alert Preferences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choose which types of alerts they want to receive and their severity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🗺️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Weather Maps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representation of affected areas and storm paths.</a:t>
            </a:r>
          </a:p>
        </p:txBody>
      </p:sp>
    </p:spTree>
    <p:extLst>
      <p:ext uri="{BB962C8B-B14F-4D97-AF65-F5344CB8AC3E}">
        <p14:creationId xmlns:p14="http://schemas.microsoft.com/office/powerpoint/2010/main" val="251401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D453-66E3-4A79-4AEC-12EE3EE2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1402"/>
            <a:ext cx="8729312" cy="731519"/>
          </a:xfrm>
        </p:spPr>
        <p:txBody>
          <a:bodyPr/>
          <a:lstStyle/>
          <a:p>
            <a:r>
              <a:rPr lang="en-US" dirty="0"/>
              <a:t>Literature Review / Related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82D8-E8E1-20B6-F43A-A5B2CECF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A8BE-1FA1-FDEE-C991-204DD0D0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83E31-0A20-4B1E-07FE-3A961753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01CF05A-0B3A-A686-58EE-A8679C58D0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6640"/>
            <a:ext cx="735329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Personalized, Real-Time Alerts: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Immediate push notifications based on user preferences and live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Location-Aware Notifications: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GPS or manual location input for targeted warnings.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Focused on Life-Threatening Weather Events: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Specialized for cyclones, floods, tornadoes, and heavy rainfall.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User-Friendly Mobile App (Flutter):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interface optimized for Android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 of Reliable Data Sources: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data from CMA and OpenWeatherMap for high accuracy.</a:t>
            </a:r>
          </a:p>
        </p:txBody>
      </p:sp>
    </p:spTree>
    <p:extLst>
      <p:ext uri="{BB962C8B-B14F-4D97-AF65-F5344CB8AC3E}">
        <p14:creationId xmlns:p14="http://schemas.microsoft.com/office/powerpoint/2010/main" val="272407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C9DC-7B94-024A-8B39-7A4BEA1D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39D9-DCC6-68EA-FD4E-1D5B57A6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dirty="0">
                <a:solidFill>
                  <a:schemeClr val="tx1"/>
                </a:solidFill>
              </a:rPr>
              <a:t>mobile-based Weather Disaster and Early Warning Application</a:t>
            </a:r>
            <a:r>
              <a:rPr lang="en-US" sz="2000" dirty="0">
                <a:solidFill>
                  <a:schemeClr val="tx1"/>
                </a:solidFill>
              </a:rPr>
              <a:t> that delivers </a:t>
            </a:r>
            <a:r>
              <a:rPr lang="en-US" sz="2000" b="1" dirty="0">
                <a:solidFill>
                  <a:schemeClr val="tx1"/>
                </a:solidFill>
              </a:rPr>
              <a:t>real-time, location-specific alerts</a:t>
            </a:r>
            <a:r>
              <a:rPr lang="en-US" sz="2000" dirty="0">
                <a:solidFill>
                  <a:schemeClr val="tx1"/>
                </a:solidFill>
              </a:rPr>
              <a:t> for extreme weather conditions such as </a:t>
            </a:r>
            <a:r>
              <a:rPr lang="en-US" sz="2000" b="1" dirty="0">
                <a:solidFill>
                  <a:schemeClr val="tx1"/>
                </a:solidFill>
              </a:rPr>
              <a:t>cyclones, floods and heavy rainfall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Built using </a:t>
            </a:r>
            <a:r>
              <a:rPr lang="en-US" sz="2000" b="1" dirty="0">
                <a:solidFill>
                  <a:schemeClr val="tx1"/>
                </a:solidFill>
              </a:rPr>
              <a:t>Flutter (frontend)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Python (backend)</a:t>
            </a:r>
            <a:r>
              <a:rPr lang="en-US" sz="2000" dirty="0">
                <a:solidFill>
                  <a:schemeClr val="tx1"/>
                </a:solidFill>
              </a:rPr>
              <a:t>, the app integrates reliable weather data sources like </a:t>
            </a:r>
            <a:r>
              <a:rPr lang="en-US" sz="2000" b="1" dirty="0">
                <a:solidFill>
                  <a:schemeClr val="tx1"/>
                </a:solidFill>
              </a:rPr>
              <a:t>CMA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OpenWeatherMap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DBE0C-CC8A-7C13-2225-766987A7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8E4B-E872-315A-9A84-2C93933E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B155-4B96-AD44-68B4-7D1189CF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1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B725-2B0E-9657-84C2-D070DDFA6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2034"/>
            <a:ext cx="10515600" cy="750769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F28A7-4AE0-70B6-F7AE-4F23ED52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00FF-DF1E-9C39-71AF-530B7D4E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42D81-497E-39E4-B916-5B5427CE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4DF515E-D130-9D0E-3226-7282353AF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Flutter: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Cross-platform mobile app development (UI for Android)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(Flask):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Backend logic, data ingestion, and alert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Firestore for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 Auth for login/signup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 Cloud Messaging (FCM) for real-time push alerts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CMA &amp; OpenWeatherMap APIs: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Trusted sources for live weather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Maps API: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location tracking and interactive weather maps</a:t>
            </a:r>
          </a:p>
        </p:txBody>
      </p:sp>
    </p:spTree>
    <p:extLst>
      <p:ext uri="{BB962C8B-B14F-4D97-AF65-F5344CB8AC3E}">
        <p14:creationId xmlns:p14="http://schemas.microsoft.com/office/powerpoint/2010/main" val="276980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B386-4325-36E2-9909-6A9FCDC7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Implementation: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1ACB-3012-AA57-CDB4-1F756B1A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1E66-F197-A585-B9B1-79BCBA0D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2C06-005C-EF93-3DF6-855A8ADE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DF8F77D-E3F4-6136-286D-2C73FED0C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9641"/>
            <a:ext cx="853310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Alerts: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Fetched via Python backend from CMA &amp; OpenWeatherMap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using Firebase Auth (Email/Password login via Flutter).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Notifications: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Delivered using Firebase Cloud Messaging based on user location &amp;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Services: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via Google Maps API &amp; GPS for accurate, location-based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Alert Preferences: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 in Fire store; users choose alert types and severity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🗺️ Interactive Weather Maps: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Maps embedded in Flutter to show storms and red zones visually.</a:t>
            </a:r>
          </a:p>
        </p:txBody>
      </p:sp>
    </p:spTree>
    <p:extLst>
      <p:ext uri="{BB962C8B-B14F-4D97-AF65-F5344CB8AC3E}">
        <p14:creationId xmlns:p14="http://schemas.microsoft.com/office/powerpoint/2010/main" val="3437179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PGO - Soft Waves">
      <a:dk1>
        <a:srgbClr val="000000"/>
      </a:dk1>
      <a:lt1>
        <a:srgbClr val="FFFFFF"/>
      </a:lt1>
      <a:dk2>
        <a:srgbClr val="02000A"/>
      </a:dk2>
      <a:lt2>
        <a:srgbClr val="E7E6E6"/>
      </a:lt2>
      <a:accent1>
        <a:srgbClr val="F9AEE8"/>
      </a:accent1>
      <a:accent2>
        <a:srgbClr val="D0C9F3"/>
      </a:accent2>
      <a:accent3>
        <a:srgbClr val="87C8E3"/>
      </a:accent3>
      <a:accent4>
        <a:srgbClr val="FEFCFA"/>
      </a:accent4>
      <a:accent5>
        <a:srgbClr val="2C7DFD"/>
      </a:accent5>
      <a:accent6>
        <a:srgbClr val="DEE90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497_T_PGO_Soft-Waves.pptx" id="{9A275912-C19D-44C7-8926-02206B36150E}" vid="{60EDCF60-66BF-4FED-BD16-B6A739BBC80D}"/>
    </a:ext>
  </a:extLst>
</a:theme>
</file>

<file path=ppt/theme/theme2.xml><?xml version="1.0" encoding="utf-8"?>
<a:theme xmlns:a="http://schemas.openxmlformats.org/drawingml/2006/main" name="1_Designed by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497_T_PGO_Soft-Waves.pptx" id="{9A275912-C19D-44C7-8926-02206B36150E}" vid="{E534FA54-244F-44F6-B5BE-A85F281BD3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0497_T_PGO_Soft-Waves</Template>
  <TotalTime>99</TotalTime>
  <Words>1081</Words>
  <Application>Microsoft Office PowerPoint</Application>
  <PresentationFormat>Widescreen</PresentationFormat>
  <Paragraphs>131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PresentationGO</vt:lpstr>
      <vt:lpstr>1_Designed by PresentationGO</vt:lpstr>
      <vt:lpstr>Weather Disaster and Early warning application</vt:lpstr>
      <vt:lpstr>Introduction: </vt:lpstr>
      <vt:lpstr>Problem Statement</vt:lpstr>
      <vt:lpstr>Objective:</vt:lpstr>
      <vt:lpstr>Scope of the project:</vt:lpstr>
      <vt:lpstr>Literature Review / Related Work</vt:lpstr>
      <vt:lpstr>Proposed Solution:</vt:lpstr>
      <vt:lpstr>Technologies Used</vt:lpstr>
      <vt:lpstr>Feature Implementation:</vt:lpstr>
      <vt:lpstr>Challenges:</vt:lpstr>
      <vt:lpstr>Project Properties </vt:lpstr>
      <vt:lpstr>Login  Screen </vt:lpstr>
      <vt:lpstr>Signup Screen:</vt:lpstr>
      <vt:lpstr>Main Screen:</vt:lpstr>
      <vt:lpstr>Cyclones Path</vt:lpstr>
      <vt:lpstr>Testing Methods:</vt:lpstr>
      <vt:lpstr>Conclusion: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Faizi</dc:creator>
  <dc:description>© Copyright PresentationGO.com</dc:description>
  <cp:lastModifiedBy>Faizi</cp:lastModifiedBy>
  <cp:revision>16</cp:revision>
  <dcterms:created xsi:type="dcterms:W3CDTF">2025-05-26T15:14:12Z</dcterms:created>
  <dcterms:modified xsi:type="dcterms:W3CDTF">2025-05-27T04:35:09Z</dcterms:modified>
  <cp:category>Templates</cp:category>
</cp:coreProperties>
</file>