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40"/>
  </p:notesMasterIdLst>
  <p:sldIdLst>
    <p:sldId id="256" r:id="rId2"/>
    <p:sldId id="257" r:id="rId3"/>
    <p:sldId id="265" r:id="rId4"/>
    <p:sldId id="266" r:id="rId5"/>
    <p:sldId id="267" r:id="rId6"/>
    <p:sldId id="268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91" r:id="rId15"/>
    <p:sldId id="279" r:id="rId16"/>
    <p:sldId id="281" r:id="rId17"/>
    <p:sldId id="282" r:id="rId18"/>
    <p:sldId id="283" r:id="rId19"/>
    <p:sldId id="292" r:id="rId20"/>
    <p:sldId id="294" r:id="rId21"/>
    <p:sldId id="295" r:id="rId22"/>
    <p:sldId id="296" r:id="rId23"/>
    <p:sldId id="297" r:id="rId24"/>
    <p:sldId id="289" r:id="rId25"/>
    <p:sldId id="290" r:id="rId26"/>
    <p:sldId id="269" r:id="rId27"/>
    <p:sldId id="270" r:id="rId28"/>
    <p:sldId id="298" r:id="rId29"/>
    <p:sldId id="263" r:id="rId30"/>
    <p:sldId id="260" r:id="rId31"/>
    <p:sldId id="262" r:id="rId32"/>
    <p:sldId id="287" r:id="rId33"/>
    <p:sldId id="258" r:id="rId34"/>
    <p:sldId id="264" r:id="rId35"/>
    <p:sldId id="285" r:id="rId36"/>
    <p:sldId id="286" r:id="rId37"/>
    <p:sldId id="288" r:id="rId38"/>
    <p:sldId id="271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29BAE-048D-46C7-A270-187FF5839235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1825E-6505-45B5-9728-A667F90F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45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288F-1BA2-4270-9BEE-9F52DC8D685F}" type="datetime1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Sharma and S. Kumar,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A744-1F61-4D9B-ABB0-46E3CAC9CF2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24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3D5D-546A-41D4-AEC6-AD296018ED9B}" type="datetime1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Sharma and S. Kumar,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A744-1F61-4D9B-ABB0-46E3CAC9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1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6FB3-ABE2-4653-9EFF-3A8E5C3C7137}" type="datetime1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Sharma and S. Kumar,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A744-1F61-4D9B-ABB0-46E3CAC9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6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A7C2-D0E1-4895-AC0E-3E388F12310A}" type="datetime1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Sharma and S. Kumar,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A744-1F61-4D9B-ABB0-46E3CAC9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7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C636-6629-474D-8A3F-3D2674B2B186}" type="datetime1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Sharma and S. Kumar,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A744-1F61-4D9B-ABB0-46E3CAC9CF2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0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8843-1CC9-4CD3-A86F-2FEB78229E31}" type="datetime1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Sharma and S. Kumar,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A744-1F61-4D9B-ABB0-46E3CAC9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1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C012-4CED-483F-B9A2-FA0CBA4BFEF3}" type="datetime1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Sharma and S. Kumar,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A744-1F61-4D9B-ABB0-46E3CAC9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329F-3594-41D2-ABED-3EE7F3672DAE}" type="datetime1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Sharma and S. Kumar,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A744-1F61-4D9B-ABB0-46E3CAC9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4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06FF-6FB8-45AA-9F53-630BABC9C13B}" type="datetime1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H. Sharma and S. Kumar,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A744-1F61-4D9B-ABB0-46E3CAC9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7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18E1C79-BE25-48DC-816B-BCC3BF09619B}" type="datetime1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H. Sharma and S. Kumar,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D0A744-1F61-4D9B-ABB0-46E3CAC9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0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FCEC4-A9B4-4E1B-ADBF-9F18F1441C4C}" type="datetime1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Sharma and S. Kumar,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A744-1F61-4D9B-ABB0-46E3CAC9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4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446B38-B9D1-4EC2-A4CE-24948AD74488}" type="datetime1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H. Sharma and S. Kumar,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8D0A744-1F61-4D9B-ABB0-46E3CAC9CF2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39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swarthmore.edu/~meeden/cs63/f05/id3.html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evskrol.com/index.php/2020/07/25/decision-tre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C60F-836D-4F7C-BB2C-9A24A58F7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 Trees 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Gini 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524CE-2238-407C-8FA8-1BDCB3F50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811" y="4601210"/>
            <a:ext cx="8915399" cy="1126283"/>
          </a:xfrm>
        </p:spPr>
        <p:txBody>
          <a:bodyPr>
            <a:noAutofit/>
          </a:bodyPr>
          <a:lstStyle/>
          <a:p>
            <a:pPr algn="r"/>
            <a:endParaRPr lang="en-US" sz="1600" dirty="0"/>
          </a:p>
          <a:p>
            <a:pPr algn="r"/>
            <a:endParaRPr lang="en-US" sz="1600" dirty="0"/>
          </a:p>
          <a:p>
            <a:pPr algn="r"/>
            <a:r>
              <a:rPr lang="en-US" sz="1600" dirty="0" err="1"/>
              <a:t>Daarol</a:t>
            </a:r>
            <a:r>
              <a:rPr lang="en-US" sz="1600" dirty="0"/>
              <a:t>, </a:t>
            </a:r>
            <a:r>
              <a:rPr lang="en-US" sz="1600" dirty="0" err="1"/>
              <a:t>Frodese</a:t>
            </a:r>
            <a:endParaRPr lang="en-US" sz="1600" dirty="0"/>
          </a:p>
          <a:p>
            <a:pPr algn="r"/>
            <a:r>
              <a:rPr lang="en-US" sz="1600" dirty="0"/>
              <a:t>Hussain, </a:t>
            </a:r>
            <a:r>
              <a:rPr lang="en-US" sz="1600" dirty="0" err="1"/>
              <a:t>Faizan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10135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78D82C3B-F0FF-4463-93CD-C053D26F8A8E}"/>
              </a:ext>
            </a:extLst>
          </p:cNvPr>
          <p:cNvSpPr/>
          <p:nvPr/>
        </p:nvSpPr>
        <p:spPr>
          <a:xfrm>
            <a:off x="7687628" y="2761142"/>
            <a:ext cx="1665922" cy="6762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54B0E-E304-4753-A304-7F3E9F3E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– GINI INDEX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62C18D4-4BD7-4860-8A57-2663DA4EE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428" y="3569173"/>
            <a:ext cx="3998741" cy="1030086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3879E3E-575A-4A85-BA3D-2427EC06FF83}"/>
              </a:ext>
            </a:extLst>
          </p:cNvPr>
          <p:cNvSpPr/>
          <p:nvPr/>
        </p:nvSpPr>
        <p:spPr>
          <a:xfrm>
            <a:off x="7611428" y="3905129"/>
            <a:ext cx="3998740" cy="524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15ED45-F08C-4D7F-97CC-73F29A8313A1}"/>
              </a:ext>
            </a:extLst>
          </p:cNvPr>
          <p:cNvSpPr/>
          <p:nvPr/>
        </p:nvSpPr>
        <p:spPr>
          <a:xfrm>
            <a:off x="8686800" y="1971675"/>
            <a:ext cx="131445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FEVER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FCE133D-F094-4FAE-9A8D-FB5F380A5A88}"/>
              </a:ext>
            </a:extLst>
          </p:cNvPr>
          <p:cNvSpPr/>
          <p:nvPr/>
        </p:nvSpPr>
        <p:spPr>
          <a:xfrm>
            <a:off x="9505950" y="2841806"/>
            <a:ext cx="1228726" cy="506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1/2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5A8F31-89C8-4647-9D21-19DD72872789}"/>
              </a:ext>
            </a:extLst>
          </p:cNvPr>
          <p:cNvSpPr/>
          <p:nvPr/>
        </p:nvSpPr>
        <p:spPr>
          <a:xfrm>
            <a:off x="7848179" y="2833270"/>
            <a:ext cx="1324396" cy="514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2/0</a:t>
            </a:r>
            <a:r>
              <a:rPr lang="en-US" sz="1600" dirty="0"/>
              <a:t>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968CCE-DE67-4CEB-AEBC-54C735342644}"/>
              </a:ext>
            </a:extLst>
          </p:cNvPr>
          <p:cNvCxnSpPr>
            <a:cxnSpLocks/>
          </p:cNvCxnSpPr>
          <p:nvPr/>
        </p:nvCxnSpPr>
        <p:spPr>
          <a:xfrm>
            <a:off x="9620250" y="2428875"/>
            <a:ext cx="266700" cy="40439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E1543E8-F08F-4AE0-B1B5-6289F640CD21}"/>
              </a:ext>
            </a:extLst>
          </p:cNvPr>
          <p:cNvCxnSpPr>
            <a:cxnSpLocks/>
          </p:cNvCxnSpPr>
          <p:nvPr/>
        </p:nvCxnSpPr>
        <p:spPr>
          <a:xfrm flipH="1">
            <a:off x="8755380" y="2428875"/>
            <a:ext cx="217170" cy="40439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6ED49C3-143B-4088-A99F-CEC7068921D4}"/>
              </a:ext>
            </a:extLst>
          </p:cNvPr>
          <p:cNvSpPr txBox="1"/>
          <p:nvPr/>
        </p:nvSpPr>
        <p:spPr>
          <a:xfrm>
            <a:off x="9736285" y="2392948"/>
            <a:ext cx="92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130711-9E28-49C9-8A43-2AEAAC4E4807}"/>
              </a:ext>
            </a:extLst>
          </p:cNvPr>
          <p:cNvSpPr txBox="1"/>
          <p:nvPr/>
        </p:nvSpPr>
        <p:spPr>
          <a:xfrm>
            <a:off x="8285794" y="2380475"/>
            <a:ext cx="886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824E51-C24D-4D01-86AA-E6AD161C9213}"/>
              </a:ext>
            </a:extLst>
          </p:cNvPr>
          <p:cNvSpPr txBox="1"/>
          <p:nvPr/>
        </p:nvSpPr>
        <p:spPr>
          <a:xfrm>
            <a:off x="296640" y="1815563"/>
            <a:ext cx="73243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Finding the Gini Indices of Coughing and Headache relative to Fever data set</a:t>
            </a:r>
          </a:p>
          <a:p>
            <a:endParaRPr lang="en-US" dirty="0"/>
          </a:p>
          <a:p>
            <a:r>
              <a:rPr lang="en-US" dirty="0"/>
              <a:t>GINI(coughing) = 0.5</a:t>
            </a:r>
          </a:p>
          <a:p>
            <a:r>
              <a:rPr lang="en-US" b="1" dirty="0"/>
              <a:t>GINI(headache) = 0  (Note: 0 means it’s pure! This will be a leaf node)</a:t>
            </a:r>
          </a:p>
          <a:p>
            <a:r>
              <a:rPr lang="en-US" dirty="0"/>
              <a:t>                                          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475AD0-FA60-43D0-8DFF-3007449B604A}"/>
              </a:ext>
            </a:extLst>
          </p:cNvPr>
          <p:cNvSpPr/>
          <p:nvPr/>
        </p:nvSpPr>
        <p:spPr>
          <a:xfrm>
            <a:off x="8825560" y="4847228"/>
            <a:ext cx="1589380" cy="51460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COUGHING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FBC29CE-5995-4BBB-83E6-F0231D080B79}"/>
              </a:ext>
            </a:extLst>
          </p:cNvPr>
          <p:cNvSpPr/>
          <p:nvPr/>
        </p:nvSpPr>
        <p:spPr>
          <a:xfrm>
            <a:off x="9800577" y="5792728"/>
            <a:ext cx="1228726" cy="50607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1/0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B58F9C0-D642-4BF6-B5DD-95EC012A9CBF}"/>
              </a:ext>
            </a:extLst>
          </p:cNvPr>
          <p:cNvSpPr/>
          <p:nvPr/>
        </p:nvSpPr>
        <p:spPr>
          <a:xfrm>
            <a:off x="8142806" y="5784192"/>
            <a:ext cx="1324396" cy="51460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1/0</a:t>
            </a:r>
            <a:r>
              <a:rPr lang="en-US" sz="1600" dirty="0"/>
              <a:t>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EF549BA-34A8-42A0-B435-0A12FC2894E1}"/>
              </a:ext>
            </a:extLst>
          </p:cNvPr>
          <p:cNvCxnSpPr>
            <a:cxnSpLocks/>
          </p:cNvCxnSpPr>
          <p:nvPr/>
        </p:nvCxnSpPr>
        <p:spPr>
          <a:xfrm>
            <a:off x="9914877" y="5379797"/>
            <a:ext cx="266700" cy="40439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74239D1-C1ED-4B85-BDA9-CE090A504772}"/>
              </a:ext>
            </a:extLst>
          </p:cNvPr>
          <p:cNvCxnSpPr>
            <a:cxnSpLocks/>
          </p:cNvCxnSpPr>
          <p:nvPr/>
        </p:nvCxnSpPr>
        <p:spPr>
          <a:xfrm flipH="1">
            <a:off x="9050007" y="5379797"/>
            <a:ext cx="217170" cy="40439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30ACB86-DD61-4D6E-83FF-E9CB007A992C}"/>
              </a:ext>
            </a:extLst>
          </p:cNvPr>
          <p:cNvSpPr txBox="1"/>
          <p:nvPr/>
        </p:nvSpPr>
        <p:spPr>
          <a:xfrm>
            <a:off x="10030912" y="5343870"/>
            <a:ext cx="92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835ACB3-3F26-431B-92A2-D6F476FD5D5B}"/>
              </a:ext>
            </a:extLst>
          </p:cNvPr>
          <p:cNvSpPr txBox="1"/>
          <p:nvPr/>
        </p:nvSpPr>
        <p:spPr>
          <a:xfrm>
            <a:off x="8580421" y="5331397"/>
            <a:ext cx="886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EFB26D1-6CF6-41A4-8580-E85B93233849}"/>
              </a:ext>
            </a:extLst>
          </p:cNvPr>
          <p:cNvSpPr/>
          <p:nvPr/>
        </p:nvSpPr>
        <p:spPr>
          <a:xfrm>
            <a:off x="2043760" y="3196576"/>
            <a:ext cx="1589380" cy="51460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HEADACHE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E68B388-9B1A-41D5-8C7A-0C800DAD6AA5}"/>
              </a:ext>
            </a:extLst>
          </p:cNvPr>
          <p:cNvSpPr/>
          <p:nvPr/>
        </p:nvSpPr>
        <p:spPr>
          <a:xfrm>
            <a:off x="3018777" y="4142076"/>
            <a:ext cx="1228726" cy="50607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0/2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D738101-9B71-477C-952B-228B1A199763}"/>
              </a:ext>
            </a:extLst>
          </p:cNvPr>
          <p:cNvSpPr/>
          <p:nvPr/>
        </p:nvSpPr>
        <p:spPr>
          <a:xfrm>
            <a:off x="1361006" y="4133540"/>
            <a:ext cx="1324396" cy="51460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0/0</a:t>
            </a:r>
            <a:r>
              <a:rPr lang="en-US" sz="1600" dirty="0"/>
              <a:t> 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D519EA8-A078-4BF3-9BEF-79C801FAF145}"/>
              </a:ext>
            </a:extLst>
          </p:cNvPr>
          <p:cNvCxnSpPr>
            <a:cxnSpLocks/>
          </p:cNvCxnSpPr>
          <p:nvPr/>
        </p:nvCxnSpPr>
        <p:spPr>
          <a:xfrm>
            <a:off x="3133077" y="3729145"/>
            <a:ext cx="266700" cy="40439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A67F518-3310-4174-910E-97BD233B2FA6}"/>
              </a:ext>
            </a:extLst>
          </p:cNvPr>
          <p:cNvCxnSpPr>
            <a:cxnSpLocks/>
          </p:cNvCxnSpPr>
          <p:nvPr/>
        </p:nvCxnSpPr>
        <p:spPr>
          <a:xfrm flipH="1">
            <a:off x="2268207" y="3729145"/>
            <a:ext cx="217170" cy="40439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387375D-F235-483B-A014-F723CBF3421D}"/>
              </a:ext>
            </a:extLst>
          </p:cNvPr>
          <p:cNvSpPr txBox="1"/>
          <p:nvPr/>
        </p:nvSpPr>
        <p:spPr>
          <a:xfrm>
            <a:off x="3249112" y="3693218"/>
            <a:ext cx="92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12CF1CE-BD22-46E2-8551-2DD50415E630}"/>
              </a:ext>
            </a:extLst>
          </p:cNvPr>
          <p:cNvSpPr txBox="1"/>
          <p:nvPr/>
        </p:nvSpPr>
        <p:spPr>
          <a:xfrm>
            <a:off x="1798621" y="3680745"/>
            <a:ext cx="886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69299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20" grpId="0" animBg="1"/>
      <p:bldP spid="21" grpId="0" animBg="1"/>
      <p:bldP spid="22" grpId="0" animBg="1"/>
      <p:bldP spid="23" grpId="0" animBg="1"/>
      <p:bldP spid="26" grpId="0"/>
      <p:bldP spid="27" grpId="0"/>
      <p:bldP spid="33" grpId="0" animBg="1"/>
      <p:bldP spid="34" grpId="0" animBg="1"/>
      <p:bldP spid="35" grpId="0" animBg="1"/>
      <p:bldP spid="38" grpId="0"/>
      <p:bldP spid="39" grpId="0"/>
      <p:bldP spid="61" grpId="0" animBg="1"/>
      <p:bldP spid="62" grpId="0" animBg="1"/>
      <p:bldP spid="63" grpId="0" animBg="1"/>
      <p:bldP spid="66" grpId="0"/>
      <p:bldP spid="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BB7E6-0D4F-411A-827E-29E1A069B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– GINI INDEX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01DEB8-5ED4-4553-A456-83B290EE3BF6}"/>
              </a:ext>
            </a:extLst>
          </p:cNvPr>
          <p:cNvSpPr txBox="1"/>
          <p:nvPr/>
        </p:nvSpPr>
        <p:spPr>
          <a:xfrm>
            <a:off x="828675" y="1828799"/>
            <a:ext cx="744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Therefore, this will be our current decision tree: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D364A3D-8F54-4985-A205-6D7ECBEC1A00}"/>
              </a:ext>
            </a:extLst>
          </p:cNvPr>
          <p:cNvSpPr/>
          <p:nvPr/>
        </p:nvSpPr>
        <p:spPr>
          <a:xfrm>
            <a:off x="4924425" y="2289570"/>
            <a:ext cx="131445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FEVER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C38174F-555D-43F7-AF24-8AA041D3373B}"/>
              </a:ext>
            </a:extLst>
          </p:cNvPr>
          <p:cNvSpPr/>
          <p:nvPr/>
        </p:nvSpPr>
        <p:spPr>
          <a:xfrm>
            <a:off x="5581650" y="3143954"/>
            <a:ext cx="1856419" cy="506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1/2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D5CDB8C-4715-41DE-84B4-B203220E1213}"/>
              </a:ext>
            </a:extLst>
          </p:cNvPr>
          <p:cNvSpPr/>
          <p:nvPr/>
        </p:nvSpPr>
        <p:spPr>
          <a:xfrm>
            <a:off x="3553781" y="3110467"/>
            <a:ext cx="1856419" cy="514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HEADACHE</a:t>
            </a:r>
            <a:r>
              <a:rPr lang="en-US" sz="1600" dirty="0"/>
              <a:t>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2D01806-C857-4233-A5E0-92009AEFFF82}"/>
              </a:ext>
            </a:extLst>
          </p:cNvPr>
          <p:cNvCxnSpPr>
            <a:cxnSpLocks/>
          </p:cNvCxnSpPr>
          <p:nvPr/>
        </p:nvCxnSpPr>
        <p:spPr>
          <a:xfrm>
            <a:off x="5857875" y="2746770"/>
            <a:ext cx="266700" cy="40439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901725C-08C8-4242-B078-ECD257D53C44}"/>
              </a:ext>
            </a:extLst>
          </p:cNvPr>
          <p:cNvCxnSpPr>
            <a:cxnSpLocks/>
          </p:cNvCxnSpPr>
          <p:nvPr/>
        </p:nvCxnSpPr>
        <p:spPr>
          <a:xfrm flipH="1">
            <a:off x="4993005" y="2746770"/>
            <a:ext cx="217170" cy="40439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923EB70-4CFB-47D2-BE1B-260B1614BD9C}"/>
              </a:ext>
            </a:extLst>
          </p:cNvPr>
          <p:cNvSpPr txBox="1"/>
          <p:nvPr/>
        </p:nvSpPr>
        <p:spPr>
          <a:xfrm>
            <a:off x="5973910" y="2710843"/>
            <a:ext cx="92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CA70BED-7C9A-4D6B-94D9-EFF9EA06F286}"/>
              </a:ext>
            </a:extLst>
          </p:cNvPr>
          <p:cNvSpPr txBox="1"/>
          <p:nvPr/>
        </p:nvSpPr>
        <p:spPr>
          <a:xfrm>
            <a:off x="4523419" y="2698370"/>
            <a:ext cx="886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06CE326-1985-49FF-BA04-AFB762C1EF76}"/>
              </a:ext>
            </a:extLst>
          </p:cNvPr>
          <p:cNvCxnSpPr>
            <a:cxnSpLocks/>
          </p:cNvCxnSpPr>
          <p:nvPr/>
        </p:nvCxnSpPr>
        <p:spPr>
          <a:xfrm>
            <a:off x="4523419" y="3625072"/>
            <a:ext cx="266700" cy="40439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337DFC0-B74B-4502-BE91-18B4C2587690}"/>
              </a:ext>
            </a:extLst>
          </p:cNvPr>
          <p:cNvSpPr/>
          <p:nvPr/>
        </p:nvSpPr>
        <p:spPr>
          <a:xfrm>
            <a:off x="4628183" y="3644019"/>
            <a:ext cx="4010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NO 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D7891DB-31B0-446B-BF68-0C8E615D469A}"/>
              </a:ext>
            </a:extLst>
          </p:cNvPr>
          <p:cNvSpPr/>
          <p:nvPr/>
        </p:nvSpPr>
        <p:spPr>
          <a:xfrm>
            <a:off x="4372030" y="4100358"/>
            <a:ext cx="131445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FLU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BC8F3D0-E15B-4C84-86E6-BAE547AB477D}"/>
              </a:ext>
            </a:extLst>
          </p:cNvPr>
          <p:cNvSpPr txBox="1"/>
          <p:nvPr/>
        </p:nvSpPr>
        <p:spPr>
          <a:xfrm>
            <a:off x="6649399" y="292580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7CE25DF-03C6-42B1-897E-95C1F48E1D9D}"/>
              </a:ext>
            </a:extLst>
          </p:cNvPr>
          <p:cNvSpPr txBox="1"/>
          <p:nvPr/>
        </p:nvSpPr>
        <p:spPr>
          <a:xfrm>
            <a:off x="5516710" y="198240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FB25267-C3C2-4FED-AE67-E2A58E05F07C}"/>
              </a:ext>
            </a:extLst>
          </p:cNvPr>
          <p:cNvSpPr txBox="1"/>
          <p:nvPr/>
        </p:nvSpPr>
        <p:spPr>
          <a:xfrm>
            <a:off x="3418522" y="286884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2</a:t>
            </a:r>
          </a:p>
        </p:txBody>
      </p:sp>
    </p:spTree>
    <p:extLst>
      <p:ext uri="{BB962C8B-B14F-4D97-AF65-F5344CB8AC3E}">
        <p14:creationId xmlns:p14="http://schemas.microsoft.com/office/powerpoint/2010/main" val="357797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2" grpId="0"/>
      <p:bldP spid="43" grpId="0"/>
      <p:bldP spid="4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BB92-AD95-48F9-84BD-B05A9214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– GINI INDEX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917EF9-9BF6-4E7F-9637-2447D15F015F}"/>
              </a:ext>
            </a:extLst>
          </p:cNvPr>
          <p:cNvSpPr/>
          <p:nvPr/>
        </p:nvSpPr>
        <p:spPr>
          <a:xfrm>
            <a:off x="9344502" y="2590509"/>
            <a:ext cx="1665922" cy="6762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2FA9194-731D-42D3-A9AD-C4B0C7918F78}"/>
              </a:ext>
            </a:extLst>
          </p:cNvPr>
          <p:cNvSpPr/>
          <p:nvPr/>
        </p:nvSpPr>
        <p:spPr>
          <a:xfrm>
            <a:off x="8743950" y="1809750"/>
            <a:ext cx="131445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FEVER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4620DB8-23C2-4160-8159-72E6B708EDAE}"/>
              </a:ext>
            </a:extLst>
          </p:cNvPr>
          <p:cNvSpPr/>
          <p:nvPr/>
        </p:nvSpPr>
        <p:spPr>
          <a:xfrm>
            <a:off x="9563100" y="2679881"/>
            <a:ext cx="1228726" cy="506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1/2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ABBA09-BA10-489A-8636-B4DF2AA74507}"/>
              </a:ext>
            </a:extLst>
          </p:cNvPr>
          <p:cNvSpPr/>
          <p:nvPr/>
        </p:nvSpPr>
        <p:spPr>
          <a:xfrm>
            <a:off x="7905329" y="2671345"/>
            <a:ext cx="1324396" cy="514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2/0</a:t>
            </a:r>
            <a:r>
              <a:rPr lang="en-US" sz="1600" dirty="0"/>
              <a:t>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1EC424-6B7A-4051-9830-D0AEAECE5876}"/>
              </a:ext>
            </a:extLst>
          </p:cNvPr>
          <p:cNvCxnSpPr>
            <a:cxnSpLocks/>
          </p:cNvCxnSpPr>
          <p:nvPr/>
        </p:nvCxnSpPr>
        <p:spPr>
          <a:xfrm>
            <a:off x="9677400" y="2266950"/>
            <a:ext cx="266700" cy="40439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52D36C-FBA2-440C-916C-FBC8765CC8B9}"/>
              </a:ext>
            </a:extLst>
          </p:cNvPr>
          <p:cNvCxnSpPr>
            <a:cxnSpLocks/>
          </p:cNvCxnSpPr>
          <p:nvPr/>
        </p:nvCxnSpPr>
        <p:spPr>
          <a:xfrm flipH="1">
            <a:off x="8812530" y="2266950"/>
            <a:ext cx="217170" cy="40439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0D228C9-E539-448D-AFD3-0B5217A273F5}"/>
              </a:ext>
            </a:extLst>
          </p:cNvPr>
          <p:cNvSpPr txBox="1"/>
          <p:nvPr/>
        </p:nvSpPr>
        <p:spPr>
          <a:xfrm>
            <a:off x="9793435" y="2231023"/>
            <a:ext cx="92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(0)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7743BC-7240-4503-9BFE-C0507F18F40C}"/>
              </a:ext>
            </a:extLst>
          </p:cNvPr>
          <p:cNvSpPr txBox="1"/>
          <p:nvPr/>
        </p:nvSpPr>
        <p:spPr>
          <a:xfrm>
            <a:off x="8342944" y="2218550"/>
            <a:ext cx="886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 (1)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8908DE-FDEF-4697-8603-2E1805165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729" y="3605331"/>
            <a:ext cx="3998741" cy="1030086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276B891-05D8-4971-A4B3-7F4ECC1CCFC6}"/>
              </a:ext>
            </a:extLst>
          </p:cNvPr>
          <p:cNvSpPr/>
          <p:nvPr/>
        </p:nvSpPr>
        <p:spPr>
          <a:xfrm>
            <a:off x="7563729" y="3781128"/>
            <a:ext cx="3998740" cy="170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1E316-B2DE-4F84-B203-C4636AA6C29E}"/>
              </a:ext>
            </a:extLst>
          </p:cNvPr>
          <p:cNvSpPr/>
          <p:nvPr/>
        </p:nvSpPr>
        <p:spPr>
          <a:xfrm>
            <a:off x="7535154" y="4464641"/>
            <a:ext cx="3998740" cy="170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900A76A-232F-45B0-954F-EA51D2B5ADBC}"/>
              </a:ext>
            </a:extLst>
          </p:cNvPr>
          <p:cNvSpPr/>
          <p:nvPr/>
        </p:nvSpPr>
        <p:spPr>
          <a:xfrm>
            <a:off x="8825560" y="4847228"/>
            <a:ext cx="1589380" cy="51460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COUGHING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ED59C3A-EB80-4505-B216-682E8594F2E5}"/>
              </a:ext>
            </a:extLst>
          </p:cNvPr>
          <p:cNvSpPr/>
          <p:nvPr/>
        </p:nvSpPr>
        <p:spPr>
          <a:xfrm>
            <a:off x="9800577" y="5792728"/>
            <a:ext cx="1228726" cy="50607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0/0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A7667C1-0C1E-4454-9281-61CE299D27C3}"/>
              </a:ext>
            </a:extLst>
          </p:cNvPr>
          <p:cNvSpPr/>
          <p:nvPr/>
        </p:nvSpPr>
        <p:spPr>
          <a:xfrm>
            <a:off x="8142806" y="5784192"/>
            <a:ext cx="1324396" cy="51460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3/0</a:t>
            </a:r>
            <a:r>
              <a:rPr lang="en-US" sz="1600" dirty="0"/>
              <a:t>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3ACC16-E6ED-4A0C-A6AC-4955CE3EF3D9}"/>
              </a:ext>
            </a:extLst>
          </p:cNvPr>
          <p:cNvCxnSpPr>
            <a:cxnSpLocks/>
          </p:cNvCxnSpPr>
          <p:nvPr/>
        </p:nvCxnSpPr>
        <p:spPr>
          <a:xfrm>
            <a:off x="9914877" y="5379797"/>
            <a:ext cx="266700" cy="40439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903818-C590-4FE7-B015-FCECB2244910}"/>
              </a:ext>
            </a:extLst>
          </p:cNvPr>
          <p:cNvCxnSpPr>
            <a:cxnSpLocks/>
          </p:cNvCxnSpPr>
          <p:nvPr/>
        </p:nvCxnSpPr>
        <p:spPr>
          <a:xfrm flipH="1">
            <a:off x="9050007" y="5379797"/>
            <a:ext cx="217170" cy="40439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B749177-1CA0-4199-8AEB-71E232AAA076}"/>
              </a:ext>
            </a:extLst>
          </p:cNvPr>
          <p:cNvSpPr txBox="1"/>
          <p:nvPr/>
        </p:nvSpPr>
        <p:spPr>
          <a:xfrm>
            <a:off x="10030912" y="5343870"/>
            <a:ext cx="92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(0)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776BFA-AB87-434D-BC19-A63880FD88A7}"/>
              </a:ext>
            </a:extLst>
          </p:cNvPr>
          <p:cNvSpPr txBox="1"/>
          <p:nvPr/>
        </p:nvSpPr>
        <p:spPr>
          <a:xfrm>
            <a:off x="8580421" y="5331397"/>
            <a:ext cx="886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 (1)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47C193-3342-457E-AD85-4D220066159C}"/>
              </a:ext>
            </a:extLst>
          </p:cNvPr>
          <p:cNvSpPr/>
          <p:nvPr/>
        </p:nvSpPr>
        <p:spPr>
          <a:xfrm>
            <a:off x="971550" y="20463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GINI(coughing) = 0  </a:t>
            </a:r>
          </a:p>
          <a:p>
            <a:r>
              <a:rPr lang="en-US" b="1" dirty="0"/>
              <a:t>(Note: 0 means it’s pure! This will be a leaf node)</a:t>
            </a:r>
          </a:p>
        </p:txBody>
      </p:sp>
    </p:spTree>
    <p:extLst>
      <p:ext uri="{BB962C8B-B14F-4D97-AF65-F5344CB8AC3E}">
        <p14:creationId xmlns:p14="http://schemas.microsoft.com/office/powerpoint/2010/main" val="49883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9" grpId="0"/>
      <p:bldP spid="10" grpId="0"/>
      <p:bldP spid="12" grpId="0" animBg="1"/>
      <p:bldP spid="13" grpId="0" animBg="1"/>
      <p:bldP spid="16" grpId="0" animBg="1"/>
      <p:bldP spid="17" grpId="0" animBg="1"/>
      <p:bldP spid="18" grpId="0" animBg="1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83781-BE20-4419-B402-1E2E357E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– GINI INDEX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57AF109-51A3-4D74-8F5D-487DED6DB8E5}"/>
              </a:ext>
            </a:extLst>
          </p:cNvPr>
          <p:cNvSpPr/>
          <p:nvPr/>
        </p:nvSpPr>
        <p:spPr>
          <a:xfrm>
            <a:off x="4924425" y="2289570"/>
            <a:ext cx="131445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FEVER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CE429AE-60E5-4F7C-91CE-DB8D853CB4F0}"/>
              </a:ext>
            </a:extLst>
          </p:cNvPr>
          <p:cNvSpPr/>
          <p:nvPr/>
        </p:nvSpPr>
        <p:spPr>
          <a:xfrm>
            <a:off x="5668333" y="3166196"/>
            <a:ext cx="1733550" cy="506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COUGHING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F8CE796-AD17-4600-A745-5CCFBED7172E}"/>
              </a:ext>
            </a:extLst>
          </p:cNvPr>
          <p:cNvSpPr/>
          <p:nvPr/>
        </p:nvSpPr>
        <p:spPr>
          <a:xfrm>
            <a:off x="3553781" y="3110467"/>
            <a:ext cx="1856419" cy="514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HEADACHE</a:t>
            </a:r>
            <a:r>
              <a:rPr lang="en-US" sz="1600" dirty="0"/>
              <a:t>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E71D45-59FB-4E36-9763-2CCCE8956898}"/>
              </a:ext>
            </a:extLst>
          </p:cNvPr>
          <p:cNvCxnSpPr>
            <a:cxnSpLocks/>
          </p:cNvCxnSpPr>
          <p:nvPr/>
        </p:nvCxnSpPr>
        <p:spPr>
          <a:xfrm>
            <a:off x="5857875" y="2746770"/>
            <a:ext cx="266700" cy="40439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BDFC02-AFBB-4275-9C62-7DDDE90FCD6E}"/>
              </a:ext>
            </a:extLst>
          </p:cNvPr>
          <p:cNvCxnSpPr>
            <a:cxnSpLocks/>
          </p:cNvCxnSpPr>
          <p:nvPr/>
        </p:nvCxnSpPr>
        <p:spPr>
          <a:xfrm flipH="1">
            <a:off x="4993005" y="2746770"/>
            <a:ext cx="217170" cy="40439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DD08124-307F-448D-A198-A1A8EFD952CF}"/>
              </a:ext>
            </a:extLst>
          </p:cNvPr>
          <p:cNvSpPr txBox="1"/>
          <p:nvPr/>
        </p:nvSpPr>
        <p:spPr>
          <a:xfrm>
            <a:off x="5973910" y="2710843"/>
            <a:ext cx="92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NO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9ED4B5-F2CE-482F-8534-4637345C8B4F}"/>
              </a:ext>
            </a:extLst>
          </p:cNvPr>
          <p:cNvSpPr txBox="1"/>
          <p:nvPr/>
        </p:nvSpPr>
        <p:spPr>
          <a:xfrm>
            <a:off x="4523419" y="2698370"/>
            <a:ext cx="886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8EFC32-E337-4731-A53E-DBE18C828A81}"/>
              </a:ext>
            </a:extLst>
          </p:cNvPr>
          <p:cNvCxnSpPr>
            <a:cxnSpLocks/>
          </p:cNvCxnSpPr>
          <p:nvPr/>
        </p:nvCxnSpPr>
        <p:spPr>
          <a:xfrm>
            <a:off x="4523419" y="3625072"/>
            <a:ext cx="266700" cy="40439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A74FCE5-8328-4C2C-B708-91CE27A15898}"/>
              </a:ext>
            </a:extLst>
          </p:cNvPr>
          <p:cNvSpPr/>
          <p:nvPr/>
        </p:nvSpPr>
        <p:spPr>
          <a:xfrm>
            <a:off x="4628183" y="3644019"/>
            <a:ext cx="3690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NO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263ED7C-9B31-4252-B4DD-01F769CA13A5}"/>
              </a:ext>
            </a:extLst>
          </p:cNvPr>
          <p:cNvSpPr/>
          <p:nvPr/>
        </p:nvSpPr>
        <p:spPr>
          <a:xfrm>
            <a:off x="4285294" y="4067363"/>
            <a:ext cx="131445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FLU (2/0)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1AD35F-E657-4E65-BF98-23AD96F31D81}"/>
              </a:ext>
            </a:extLst>
          </p:cNvPr>
          <p:cNvSpPr txBox="1"/>
          <p:nvPr/>
        </p:nvSpPr>
        <p:spPr>
          <a:xfrm>
            <a:off x="6781802" y="287701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B2F3F5-1157-43D2-AAF0-EF4ADAD1EAEC}"/>
              </a:ext>
            </a:extLst>
          </p:cNvPr>
          <p:cNvSpPr txBox="1"/>
          <p:nvPr/>
        </p:nvSpPr>
        <p:spPr>
          <a:xfrm>
            <a:off x="5516710" y="198240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29693F-72D2-4F36-BD38-C6EFE4A572F9}"/>
              </a:ext>
            </a:extLst>
          </p:cNvPr>
          <p:cNvSpPr txBox="1"/>
          <p:nvPr/>
        </p:nvSpPr>
        <p:spPr>
          <a:xfrm>
            <a:off x="3418522" y="286884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B80F33-0004-43FE-A1ED-B8E4B54D967A}"/>
              </a:ext>
            </a:extLst>
          </p:cNvPr>
          <p:cNvCxnSpPr>
            <a:cxnSpLocks/>
          </p:cNvCxnSpPr>
          <p:nvPr/>
        </p:nvCxnSpPr>
        <p:spPr>
          <a:xfrm>
            <a:off x="6500488" y="3732977"/>
            <a:ext cx="266700" cy="40439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F9C6276-9ADE-4E56-80B0-4D4090694502}"/>
              </a:ext>
            </a:extLst>
          </p:cNvPr>
          <p:cNvSpPr txBox="1"/>
          <p:nvPr/>
        </p:nvSpPr>
        <p:spPr>
          <a:xfrm>
            <a:off x="6757335" y="3753793"/>
            <a:ext cx="886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5BFD652-D5FB-4694-AA51-EFE188614E43}"/>
              </a:ext>
            </a:extLst>
          </p:cNvPr>
          <p:cNvSpPr/>
          <p:nvPr/>
        </p:nvSpPr>
        <p:spPr>
          <a:xfrm>
            <a:off x="6249349" y="4153001"/>
            <a:ext cx="131445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FLU (3/0)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B5F467-F688-4D34-8BF6-AC7F166A5C8B}"/>
              </a:ext>
            </a:extLst>
          </p:cNvPr>
          <p:cNvSpPr txBox="1"/>
          <p:nvPr/>
        </p:nvSpPr>
        <p:spPr>
          <a:xfrm>
            <a:off x="913684" y="5504033"/>
            <a:ext cx="683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Doesn’t really make sense for this example as we only used N = 5</a:t>
            </a:r>
          </a:p>
        </p:txBody>
      </p:sp>
    </p:spTree>
    <p:extLst>
      <p:ext uri="{BB962C8B-B14F-4D97-AF65-F5344CB8AC3E}">
        <p14:creationId xmlns:p14="http://schemas.microsoft.com/office/powerpoint/2010/main" val="223228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8" grpId="0"/>
      <p:bldP spid="9" grpId="0"/>
      <p:bldP spid="13" grpId="0" animBg="1"/>
      <p:bldP spid="20" grpId="0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B7C11-9280-4F1D-9586-0880B0F70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266E9A-E52B-48B0-A4F6-3934A40B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459785"/>
            <a:ext cx="5460989" cy="365125"/>
          </a:xfrm>
        </p:spPr>
        <p:txBody>
          <a:bodyPr/>
          <a:lstStyle/>
          <a:p>
            <a:r>
              <a:rPr lang="en-US" dirty="0"/>
              <a:t>N. </a:t>
            </a:r>
            <a:r>
              <a:rPr lang="en-US" dirty="0" err="1"/>
              <a:t>Grabois</a:t>
            </a:r>
            <a:r>
              <a:rPr lang="en-US" dirty="0"/>
              <a:t>, ‘Id3 Pseudocode’, </a:t>
            </a:r>
            <a:r>
              <a:rPr lang="en-US" dirty="0">
                <a:hlinkClick r:id="rId2"/>
              </a:rPr>
              <a:t>https://www.cs.swarthmore.edu/~meeden/cs63/f05/id3.html</a:t>
            </a:r>
            <a:r>
              <a:rPr lang="en-US" dirty="0"/>
              <a:t>, 2005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D88175-D0DC-49F1-A588-FD96CCC8B6E0}"/>
              </a:ext>
            </a:extLst>
          </p:cNvPr>
          <p:cNvSpPr/>
          <p:nvPr/>
        </p:nvSpPr>
        <p:spPr>
          <a:xfrm>
            <a:off x="890733" y="1737360"/>
            <a:ext cx="857548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gini</a:t>
            </a:r>
            <a:r>
              <a:rPr lang="en-US" sz="1200" b="1" dirty="0">
                <a:latin typeface="Consolas" panose="020B0609020204030204" pitchFamily="49" charset="0"/>
              </a:rPr>
              <a:t>(examples, attributes)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Assume that the </a:t>
            </a:r>
            <a:r>
              <a:rPr lang="en-US" sz="1200" dirty="0" err="1">
                <a:latin typeface="Consolas" panose="020B0609020204030204" pitchFamily="49" charset="0"/>
              </a:rPr>
              <a:t>targetAttribute</a:t>
            </a:r>
            <a:r>
              <a:rPr lang="en-US" sz="1200" dirty="0">
                <a:latin typeface="Consolas" panose="020B0609020204030204" pitchFamily="49" charset="0"/>
              </a:rPr>
              <a:t>, which is the 	attribute whose value is to be predicted by the 	tree, is a class variable. '‘’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node = </a:t>
            </a:r>
            <a:r>
              <a:rPr lang="en-US" sz="1200" dirty="0" err="1">
                <a:latin typeface="Consolas" panose="020B0609020204030204" pitchFamily="49" charset="0"/>
              </a:rPr>
              <a:t>DecisionTreeNode</a:t>
            </a:r>
            <a:r>
              <a:rPr lang="en-US" sz="1200" dirty="0">
                <a:latin typeface="Consolas" panose="020B0609020204030204" pitchFamily="49" charset="0"/>
              </a:rPr>
              <a:t>(examples) 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# handle target attributes with arbitrary labels dictionary = </a:t>
            </a:r>
            <a:r>
              <a:rPr lang="en-US" sz="1200" dirty="0" err="1">
                <a:latin typeface="Consolas" panose="020B0609020204030204" pitchFamily="49" charset="0"/>
              </a:rPr>
              <a:t>summarizeExamples</a:t>
            </a:r>
            <a:r>
              <a:rPr lang="en-US" sz="1200" dirty="0">
                <a:latin typeface="Consolas" panose="020B0609020204030204" pitchFamily="49" charset="0"/>
              </a:rPr>
              <a:t>(examples, </a:t>
            </a:r>
            <a:r>
              <a:rPr lang="en-US" sz="1200" dirty="0" err="1">
                <a:latin typeface="Consolas" panose="020B0609020204030204" pitchFamily="49" charset="0"/>
              </a:rPr>
              <a:t>targetAttribute</a:t>
            </a:r>
            <a:r>
              <a:rPr lang="en-US" sz="12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for key in dictionary: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if dictionary[key] == total number of examples 	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err="1">
                <a:latin typeface="Consolas" panose="020B0609020204030204" pitchFamily="49" charset="0"/>
              </a:rPr>
              <a:t>node.label</a:t>
            </a:r>
            <a:r>
              <a:rPr lang="en-US" sz="1200" dirty="0">
                <a:latin typeface="Consolas" panose="020B0609020204030204" pitchFamily="49" charset="0"/>
              </a:rPr>
              <a:t> = key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return node 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# test for number of examples to avoid overfitting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if attributes is empty or number of examples &lt; minimum allowed per branch: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err="1">
                <a:latin typeface="Consolas" panose="020B0609020204030204" pitchFamily="49" charset="0"/>
              </a:rPr>
              <a:t>node.label</a:t>
            </a:r>
            <a:r>
              <a:rPr lang="en-US" sz="1200" dirty="0">
                <a:latin typeface="Consolas" panose="020B0609020204030204" pitchFamily="49" charset="0"/>
              </a:rPr>
              <a:t> = most common value in examples   #(</a:t>
            </a:r>
            <a:r>
              <a:rPr lang="en-US" sz="1200" dirty="0" err="1">
                <a:latin typeface="Consolas" panose="020B0609020204030204" pitchFamily="49" charset="0"/>
              </a:rPr>
              <a:t>occurences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return node 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bestA</a:t>
            </a:r>
            <a:r>
              <a:rPr lang="en-US" sz="1200" dirty="0">
                <a:latin typeface="Consolas" panose="020B0609020204030204" pitchFamily="49" charset="0"/>
              </a:rPr>
              <a:t> = the attribute with the least </a:t>
            </a:r>
            <a:r>
              <a:rPr lang="en-US" sz="1200" dirty="0" err="1">
                <a:latin typeface="Consolas" panose="020B0609020204030204" pitchFamily="49" charset="0"/>
              </a:rPr>
              <a:t>gini</a:t>
            </a:r>
            <a:r>
              <a:rPr lang="en-US" sz="1200" dirty="0">
                <a:latin typeface="Consolas" panose="020B0609020204030204" pitchFamily="49" charset="0"/>
              </a:rPr>
              <a:t> index value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node.decision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bestA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for each possible value v of </a:t>
            </a:r>
            <a:r>
              <a:rPr lang="en-US" sz="1200" dirty="0" err="1">
                <a:latin typeface="Consolas" panose="020B0609020204030204" pitchFamily="49" charset="0"/>
              </a:rPr>
              <a:t>bestA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subset = the subset of examples that have value v for </a:t>
            </a:r>
            <a:r>
              <a:rPr lang="en-US" sz="1200" dirty="0" err="1">
                <a:latin typeface="Consolas" panose="020B0609020204030204" pitchFamily="49" charset="0"/>
              </a:rPr>
              <a:t>bestA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if subset is not empty: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b="1" dirty="0" err="1">
                <a:latin typeface="Consolas" panose="020B0609020204030204" pitchFamily="49" charset="0"/>
              </a:rPr>
              <a:t>node.addBranch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gini</a:t>
            </a:r>
            <a:r>
              <a:rPr lang="en-US" sz="1200" b="1" dirty="0">
                <a:latin typeface="Consolas" panose="020B0609020204030204" pitchFamily="49" charset="0"/>
              </a:rPr>
              <a:t>(subset, </a:t>
            </a:r>
            <a:r>
              <a:rPr lang="en-US" sz="1200" b="1" dirty="0" err="1">
                <a:latin typeface="Consolas" panose="020B0609020204030204" pitchFamily="49" charset="0"/>
              </a:rPr>
              <a:t>targetAttribute</a:t>
            </a:r>
            <a:r>
              <a:rPr lang="en-US" sz="1200" b="1" dirty="0">
                <a:latin typeface="Consolas" panose="020B0609020204030204" pitchFamily="49" charset="0"/>
              </a:rPr>
              <a:t>, attributes-</a:t>
            </a:r>
            <a:r>
              <a:rPr lang="en-US" sz="1200" b="1" dirty="0" err="1">
                <a:latin typeface="Consolas" panose="020B0609020204030204" pitchFamily="49" charset="0"/>
              </a:rPr>
              <a:t>bestA</a:t>
            </a:r>
            <a:r>
              <a:rPr lang="en-US" sz="1200" b="1" dirty="0">
                <a:latin typeface="Consolas" panose="020B0609020204030204" pitchFamily="49" charset="0"/>
              </a:rPr>
              <a:t>))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return node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11511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EBDD-F108-48B2-B71C-772800055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FIELDS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FF408D-FE37-4DB2-B55D-3E4D97F19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79680" y="6448424"/>
            <a:ext cx="7232639" cy="328861"/>
          </a:xfrm>
        </p:spPr>
        <p:txBody>
          <a:bodyPr/>
          <a:lstStyle/>
          <a:p>
            <a:r>
              <a:rPr lang="en-US" sz="1000" dirty="0"/>
              <a:t>[5] H. SHARMA AND s. Kumar, ‘A Survey on decision tree algorithms of classification in data mining’, </a:t>
            </a:r>
            <a:r>
              <a:rPr lang="en-US" sz="1000" dirty="0" err="1"/>
              <a:t>srmu</a:t>
            </a:r>
            <a:r>
              <a:rPr lang="en-US" sz="1000" dirty="0"/>
              <a:t> </a:t>
            </a:r>
            <a:r>
              <a:rPr lang="en-US" sz="1000" dirty="0" err="1"/>
              <a:t>india</a:t>
            </a:r>
            <a:r>
              <a:rPr lang="en-US" sz="1000" dirty="0"/>
              <a:t>, 2016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06DB2-6132-40E4-A7BF-37634CDB1474}"/>
              </a:ext>
            </a:extLst>
          </p:cNvPr>
          <p:cNvSpPr txBox="1"/>
          <p:nvPr/>
        </p:nvSpPr>
        <p:spPr>
          <a:xfrm>
            <a:off x="1097280" y="1914525"/>
            <a:ext cx="10199370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Visualization of business models (credit cards / loans / etc.)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Engineering – quality control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Health – early diagnosis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8474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7AC5E4-F1B9-473E-9E50-0F28EC80F41C}"/>
              </a:ext>
            </a:extLst>
          </p:cNvPr>
          <p:cNvSpPr txBox="1"/>
          <p:nvPr/>
        </p:nvSpPr>
        <p:spPr>
          <a:xfrm>
            <a:off x="1500909" y="1264414"/>
            <a:ext cx="91901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Identifying the underlying effects of </a:t>
            </a:r>
          </a:p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COVID – 19 Pandemic </a:t>
            </a:r>
          </a:p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on students’ drop rates</a:t>
            </a:r>
          </a:p>
        </p:txBody>
      </p:sp>
    </p:spTree>
    <p:extLst>
      <p:ext uri="{BB962C8B-B14F-4D97-AF65-F5344CB8AC3E}">
        <p14:creationId xmlns:p14="http://schemas.microsoft.com/office/powerpoint/2010/main" val="1795770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EBDD-F108-48B2-B71C-772800055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06DB2-6132-40E4-A7BF-37634CDB1474}"/>
              </a:ext>
            </a:extLst>
          </p:cNvPr>
          <p:cNvSpPr txBox="1"/>
          <p:nvPr/>
        </p:nvSpPr>
        <p:spPr>
          <a:xfrm>
            <a:off x="956310" y="1816417"/>
            <a:ext cx="10199370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2000" dirty="0"/>
              <a:t>We asked students to answer a form via Google Forms.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ED611E-B071-487C-83A7-4BE09F2A5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80" y="2322709"/>
            <a:ext cx="4194540" cy="38038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FBFFF9-B493-4F7D-8787-7BBE6EE10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573" y="2322709"/>
            <a:ext cx="4644107" cy="321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74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EBDD-F108-48B2-B71C-772800055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06DB2-6132-40E4-A7BF-37634CDB1474}"/>
              </a:ext>
            </a:extLst>
          </p:cNvPr>
          <p:cNvSpPr txBox="1"/>
          <p:nvPr/>
        </p:nvSpPr>
        <p:spPr>
          <a:xfrm>
            <a:off x="956310" y="1816417"/>
            <a:ext cx="10199370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2000" dirty="0"/>
              <a:t>A preview of our results: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7042E6-C79D-4CBD-9779-A728A544C779}"/>
              </a:ext>
            </a:extLst>
          </p:cNvPr>
          <p:cNvSpPr txBox="1"/>
          <p:nvPr/>
        </p:nvSpPr>
        <p:spPr>
          <a:xfrm>
            <a:off x="4555331" y="5625243"/>
            <a:ext cx="3081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 = 40 and M = 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2C64C2-D66A-4145-B37D-7A0614C99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667" y="2322709"/>
            <a:ext cx="6002655" cy="314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70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BE16-E823-4BCD-B14D-C2B98D9DA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the Decision Tree By Hand- Brief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95DBB0-7AB3-40D1-9108-AD5E2F461113}"/>
              </a:ext>
            </a:extLst>
          </p:cNvPr>
          <p:cNvSpPr txBox="1"/>
          <p:nvPr/>
        </p:nvSpPr>
        <p:spPr>
          <a:xfrm>
            <a:off x="1184366" y="1780903"/>
            <a:ext cx="10058400" cy="27847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>
                <a:cs typeface="Calibri"/>
              </a:rPr>
              <a:t>Created using the questions we had asked for the data set and their results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>
                <a:cs typeface="Calibri"/>
              </a:rPr>
              <a:t>Used to predict whether a student will drop a class or not</a:t>
            </a:r>
          </a:p>
          <a:p>
            <a:pPr>
              <a:lnSpc>
                <a:spcPct val="200000"/>
              </a:lnSpc>
            </a:pPr>
            <a:endParaRPr lang="en-US" dirty="0">
              <a:cs typeface="Calibri"/>
            </a:endParaRPr>
          </a:p>
          <a:p>
            <a:pPr>
              <a:lnSpc>
                <a:spcPct val="200000"/>
              </a:lnSpc>
            </a:pPr>
            <a:r>
              <a:rPr lang="en-US" dirty="0">
                <a:cs typeface="Calibri"/>
              </a:rPr>
              <a:t>First, we chose which question will become the root node</a:t>
            </a:r>
          </a:p>
          <a:p>
            <a:pPr>
              <a:lnSpc>
                <a:spcPct val="200000"/>
              </a:lnSpc>
            </a:pPr>
            <a:r>
              <a:rPr lang="en-US" dirty="0">
                <a:cs typeface="Calibri"/>
              </a:rPr>
              <a:t>- Check how well each question can predict if the student will drop a class or not</a:t>
            </a:r>
          </a:p>
        </p:txBody>
      </p:sp>
    </p:spTree>
    <p:extLst>
      <p:ext uri="{BB962C8B-B14F-4D97-AF65-F5344CB8AC3E}">
        <p14:creationId xmlns:p14="http://schemas.microsoft.com/office/powerpoint/2010/main" val="362793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EC040-6153-474A-831E-CF47B43AF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DECISION TREES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226E0D-8885-4528-AF49-9CCB8D9DE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7661" y="6457484"/>
            <a:ext cx="6232514" cy="365125"/>
          </a:xfrm>
        </p:spPr>
        <p:txBody>
          <a:bodyPr/>
          <a:lstStyle/>
          <a:p>
            <a:r>
              <a:rPr lang="en-US" sz="1000" dirty="0"/>
              <a:t>H. Patel and P. Prajapati, ‘study and analysis of decision-based classification algorithms’, </a:t>
            </a:r>
            <a:r>
              <a:rPr lang="en-US" sz="1000" dirty="0" err="1"/>
              <a:t>cust</a:t>
            </a:r>
            <a:r>
              <a:rPr lang="en-US" sz="1000" dirty="0"/>
              <a:t>, 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814D0-A2A0-4D6A-A59C-65A9033FE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18404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Decision trees: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 mimic the humans’ decision-making process by answering a series of question(s) and arriving at a </a:t>
            </a:r>
            <a:r>
              <a:rPr lang="en-US" sz="1600" b="1" dirty="0"/>
              <a:t>decision</a:t>
            </a:r>
            <a:r>
              <a:rPr lang="en-US" sz="1600" dirty="0"/>
              <a:t>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 asks a question and classifies (branches out) based on the </a:t>
            </a:r>
            <a:r>
              <a:rPr lang="en-US" sz="1600" b="1" dirty="0"/>
              <a:t>answer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800" b="1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3761FA1-3B7E-4CEC-B87D-F576564C2F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15125" y="2065098"/>
            <a:ext cx="4166562" cy="32154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16E9FF-9100-4B0E-B39A-1EDD3CB7F6BC}"/>
              </a:ext>
            </a:extLst>
          </p:cNvPr>
          <p:cNvSpPr txBox="1"/>
          <p:nvPr/>
        </p:nvSpPr>
        <p:spPr>
          <a:xfrm>
            <a:off x="6798156" y="5530031"/>
            <a:ext cx="4000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Figure 1: Decision Tree </a:t>
            </a:r>
          </a:p>
          <a:p>
            <a:pPr algn="ctr"/>
            <a:r>
              <a:rPr lang="en-US" sz="1050" dirty="0"/>
              <a:t>Adapted from [1]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D71B006-ED84-4997-A6F8-53E2F75B8218}"/>
              </a:ext>
            </a:extLst>
          </p:cNvPr>
          <p:cNvSpPr txBox="1">
            <a:spLocks/>
          </p:cNvSpPr>
          <p:nvPr/>
        </p:nvSpPr>
        <p:spPr>
          <a:xfrm>
            <a:off x="1097279" y="3794549"/>
            <a:ext cx="4937760" cy="1840441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/>
              <a:t>Parts of a Decision Tree: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dirty="0"/>
              <a:t> </a:t>
            </a:r>
            <a:r>
              <a:rPr lang="en-US" sz="1600" dirty="0"/>
              <a:t>root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dirty="0"/>
              <a:t> </a:t>
            </a:r>
            <a:r>
              <a:rPr lang="en-US" sz="1600" dirty="0"/>
              <a:t>internal nodes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 edges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dirty="0"/>
              <a:t> </a:t>
            </a:r>
            <a:r>
              <a:rPr lang="en-US" sz="1600" dirty="0"/>
              <a:t>leaf nodes / leaves – single </a:t>
            </a:r>
            <a:r>
              <a:rPr lang="en-US" sz="1600" b="1" dirty="0"/>
              <a:t>classification</a:t>
            </a:r>
            <a:r>
              <a:rPr lang="en-US" sz="1600" dirty="0"/>
              <a:t> on every leaf</a:t>
            </a:r>
            <a:endParaRPr lang="en-US" sz="1600" b="1" dirty="0"/>
          </a:p>
          <a:p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A01010D-D3EC-4F90-81F3-DA2884E035EE}"/>
              </a:ext>
            </a:extLst>
          </p:cNvPr>
          <p:cNvSpPr/>
          <p:nvPr/>
        </p:nvSpPr>
        <p:spPr>
          <a:xfrm>
            <a:off x="9267824" y="2013542"/>
            <a:ext cx="1171575" cy="6762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ABF8743-2027-4A6A-8C58-C0190F996585}"/>
              </a:ext>
            </a:extLst>
          </p:cNvPr>
          <p:cNvSpPr/>
          <p:nvPr/>
        </p:nvSpPr>
        <p:spPr>
          <a:xfrm>
            <a:off x="8829675" y="2952750"/>
            <a:ext cx="657225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9199934-065C-48F2-B0D9-F6839A187D45}"/>
              </a:ext>
            </a:extLst>
          </p:cNvPr>
          <p:cNvSpPr/>
          <p:nvPr/>
        </p:nvSpPr>
        <p:spPr>
          <a:xfrm>
            <a:off x="7368213" y="3686175"/>
            <a:ext cx="899487" cy="5048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4D96045-9F6D-442F-928C-351D960774C6}"/>
              </a:ext>
            </a:extLst>
          </p:cNvPr>
          <p:cNvSpPr/>
          <p:nvPr/>
        </p:nvSpPr>
        <p:spPr>
          <a:xfrm>
            <a:off x="6715125" y="4763382"/>
            <a:ext cx="1866900" cy="5048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DF72DA9-8908-48CA-A932-C0A5E7033011}"/>
              </a:ext>
            </a:extLst>
          </p:cNvPr>
          <p:cNvSpPr/>
          <p:nvPr/>
        </p:nvSpPr>
        <p:spPr>
          <a:xfrm>
            <a:off x="8096250" y="3686175"/>
            <a:ext cx="1866900" cy="5048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30FED1A-6CB6-4AC2-AC7A-1BB8D11FEE2C}"/>
              </a:ext>
            </a:extLst>
          </p:cNvPr>
          <p:cNvSpPr/>
          <p:nvPr/>
        </p:nvSpPr>
        <p:spPr>
          <a:xfrm>
            <a:off x="10029825" y="2939251"/>
            <a:ext cx="768831" cy="48974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4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4" grpId="0" animBg="1"/>
      <p:bldP spid="24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5" grpId="0" animBg="1"/>
      <p:bldP spid="4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6724E4-009B-44F6-B993-23BCFDF2C177}"/>
              </a:ext>
            </a:extLst>
          </p:cNvPr>
          <p:cNvSpPr/>
          <p:nvPr/>
        </p:nvSpPr>
        <p:spPr>
          <a:xfrm>
            <a:off x="7363098" y="585650"/>
            <a:ext cx="1384662" cy="722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cs typeface="Calibri"/>
              </a:rPr>
              <a:t>Are you passing all your classes with a C- or above?</a:t>
            </a:r>
            <a:endParaRPr lang="en-US" sz="1200" dirty="0">
              <a:cs typeface="Calibri"/>
            </a:endParaRPr>
          </a:p>
          <a:p>
            <a:pPr algn="ctr"/>
            <a:r>
              <a:rPr lang="en-US" sz="1200">
                <a:cs typeface="Calibri"/>
              </a:rPr>
              <a:t>(question 2)</a:t>
            </a:r>
            <a:endParaRPr lang="en-US" sz="1200" dirty="0">
              <a:cs typeface="Calibri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C1C458-CBCA-4E10-AF0B-D3B7C7F8E538}"/>
              </a:ext>
            </a:extLst>
          </p:cNvPr>
          <p:cNvCxnSpPr/>
          <p:nvPr/>
        </p:nvCxnSpPr>
        <p:spPr>
          <a:xfrm>
            <a:off x="8716464" y="1320708"/>
            <a:ext cx="487680" cy="727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3585011-900B-468F-9A56-B8493EBAB51C}"/>
              </a:ext>
            </a:extLst>
          </p:cNvPr>
          <p:cNvSpPr txBox="1"/>
          <p:nvPr/>
        </p:nvSpPr>
        <p:spPr>
          <a:xfrm rot="3300000">
            <a:off x="8789668" y="1430927"/>
            <a:ext cx="496390" cy="3780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No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2C689C-7207-45F8-A33D-FEFE6FFAFEBE}"/>
              </a:ext>
            </a:extLst>
          </p:cNvPr>
          <p:cNvCxnSpPr/>
          <p:nvPr/>
        </p:nvCxnSpPr>
        <p:spPr>
          <a:xfrm flipH="1">
            <a:off x="6994888" y="1323429"/>
            <a:ext cx="596537" cy="775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E975F1B-E254-44A1-BA5A-8B573B08691F}"/>
              </a:ext>
            </a:extLst>
          </p:cNvPr>
          <p:cNvSpPr txBox="1"/>
          <p:nvPr/>
        </p:nvSpPr>
        <p:spPr>
          <a:xfrm rot="-3120000">
            <a:off x="6895553" y="1430927"/>
            <a:ext cx="496390" cy="3780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Yes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A4452B-FA49-46D8-9EE8-6D41BDBB5292}"/>
              </a:ext>
            </a:extLst>
          </p:cNvPr>
          <p:cNvSpPr/>
          <p:nvPr/>
        </p:nvSpPr>
        <p:spPr>
          <a:xfrm>
            <a:off x="6323512" y="2110739"/>
            <a:ext cx="914400" cy="8708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cs typeface="Calibri"/>
              </a:rPr>
              <a:t>Drops A </a:t>
            </a:r>
            <a:r>
              <a:rPr lang="en-US" sz="1200">
                <a:cs typeface="Calibri"/>
              </a:rPr>
              <a:t>Class</a:t>
            </a:r>
          </a:p>
          <a:p>
            <a:pPr algn="ctr"/>
            <a:endParaRPr lang="en-US" sz="1200" dirty="0">
              <a:cs typeface="Calibri"/>
            </a:endParaRPr>
          </a:p>
          <a:p>
            <a:pPr algn="ctr"/>
            <a:endParaRPr lang="en-US" sz="1200" dirty="0">
              <a:cs typeface="Calibri"/>
            </a:endParaRPr>
          </a:p>
          <a:p>
            <a:pPr algn="ctr"/>
            <a:endParaRPr lang="en-US" sz="1200" dirty="0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FB5754-9A62-4E01-B2EE-4DD46D263739}"/>
              </a:ext>
            </a:extLst>
          </p:cNvPr>
          <p:cNvSpPr txBox="1"/>
          <p:nvPr/>
        </p:nvSpPr>
        <p:spPr>
          <a:xfrm>
            <a:off x="6309632" y="2329812"/>
            <a:ext cx="5312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Yes</a:t>
            </a:r>
            <a:endParaRPr lang="en-US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BA5B10-3756-4B13-979E-1B7CF0C12C8E}"/>
              </a:ext>
            </a:extLst>
          </p:cNvPr>
          <p:cNvSpPr txBox="1"/>
          <p:nvPr/>
        </p:nvSpPr>
        <p:spPr>
          <a:xfrm>
            <a:off x="6797312" y="2360292"/>
            <a:ext cx="5312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No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886FA6-1AC6-4687-924E-2E422443E8DE}"/>
              </a:ext>
            </a:extLst>
          </p:cNvPr>
          <p:cNvSpPr txBox="1"/>
          <p:nvPr/>
        </p:nvSpPr>
        <p:spPr>
          <a:xfrm>
            <a:off x="6292214" y="2612840"/>
            <a:ext cx="5312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4</a:t>
            </a:r>
            <a:endParaRPr lang="en-US" dirty="0"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13AE6C-51F0-4DF3-B0F7-3B2BE2F6B33B}"/>
              </a:ext>
            </a:extLst>
          </p:cNvPr>
          <p:cNvSpPr txBox="1"/>
          <p:nvPr/>
        </p:nvSpPr>
        <p:spPr>
          <a:xfrm>
            <a:off x="6779895" y="2612840"/>
            <a:ext cx="5312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24</a:t>
            </a:r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0237797-C0AA-4491-BE9D-C5E3FA50BD9D}"/>
              </a:ext>
            </a:extLst>
          </p:cNvPr>
          <p:cNvSpPr/>
          <p:nvPr/>
        </p:nvSpPr>
        <p:spPr>
          <a:xfrm>
            <a:off x="8766266" y="2058487"/>
            <a:ext cx="914400" cy="8708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cs typeface="Calibri"/>
              </a:rPr>
              <a:t>Drops A </a:t>
            </a:r>
            <a:r>
              <a:rPr lang="en-US" sz="1200">
                <a:cs typeface="Calibri"/>
              </a:rPr>
              <a:t>Class</a:t>
            </a:r>
          </a:p>
          <a:p>
            <a:pPr algn="ctr"/>
            <a:endParaRPr lang="en-US" sz="1200" dirty="0">
              <a:cs typeface="Calibri"/>
            </a:endParaRPr>
          </a:p>
          <a:p>
            <a:pPr algn="ctr"/>
            <a:endParaRPr lang="en-US" sz="1200" dirty="0">
              <a:cs typeface="Calibri"/>
            </a:endParaRPr>
          </a:p>
          <a:p>
            <a:pPr algn="ctr"/>
            <a:endParaRPr lang="en-US" sz="1200" dirty="0"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E29C51-D0F5-48A7-90C5-2C12C568AC36}"/>
              </a:ext>
            </a:extLst>
          </p:cNvPr>
          <p:cNvSpPr txBox="1"/>
          <p:nvPr/>
        </p:nvSpPr>
        <p:spPr>
          <a:xfrm>
            <a:off x="8765449" y="2281914"/>
            <a:ext cx="5312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Yes</a:t>
            </a:r>
            <a:endParaRPr lang="en-US" dirty="0">
              <a:cs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B77963-88AF-4624-8FC3-13A8BBB66D2D}"/>
              </a:ext>
            </a:extLst>
          </p:cNvPr>
          <p:cNvSpPr txBox="1"/>
          <p:nvPr/>
        </p:nvSpPr>
        <p:spPr>
          <a:xfrm>
            <a:off x="9222649" y="2281914"/>
            <a:ext cx="5312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No</a:t>
            </a:r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3B89C2-F546-4766-A2F9-F4782CFFA00D}"/>
              </a:ext>
            </a:extLst>
          </p:cNvPr>
          <p:cNvSpPr txBox="1"/>
          <p:nvPr/>
        </p:nvSpPr>
        <p:spPr>
          <a:xfrm>
            <a:off x="8804637" y="2547525"/>
            <a:ext cx="5312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1</a:t>
            </a:r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55D58A-AA35-4287-9C6F-6A3001B458CF}"/>
              </a:ext>
            </a:extLst>
          </p:cNvPr>
          <p:cNvSpPr txBox="1"/>
          <p:nvPr/>
        </p:nvSpPr>
        <p:spPr>
          <a:xfrm>
            <a:off x="9222649" y="2560589"/>
            <a:ext cx="5312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11</a:t>
            </a:r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5F3A3A7-AE4C-402E-A3BB-E96542ED37C6}"/>
              </a:ext>
            </a:extLst>
          </p:cNvPr>
          <p:cNvSpPr/>
          <p:nvPr/>
        </p:nvSpPr>
        <p:spPr>
          <a:xfrm>
            <a:off x="1911532" y="3590107"/>
            <a:ext cx="1384662" cy="722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cs typeface="Calibri"/>
              </a:rPr>
              <a:t>Are you dependent </a:t>
            </a:r>
            <a:r>
              <a:rPr lang="en-US" sz="1200">
                <a:cs typeface="Calibri"/>
              </a:rPr>
              <a:t>or independent?</a:t>
            </a:r>
          </a:p>
          <a:p>
            <a:pPr algn="ctr"/>
            <a:r>
              <a:rPr lang="en-US" sz="1200">
                <a:cs typeface="Calibri"/>
              </a:rPr>
              <a:t>(question 3)</a:t>
            </a:r>
            <a:endParaRPr lang="en-US" sz="1200" dirty="0">
              <a:cs typeface="Calibri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AE4AB04-AB2F-4479-98DB-2B3034A7FF18}"/>
              </a:ext>
            </a:extLst>
          </p:cNvPr>
          <p:cNvCxnSpPr/>
          <p:nvPr/>
        </p:nvCxnSpPr>
        <p:spPr>
          <a:xfrm>
            <a:off x="3264898" y="4325165"/>
            <a:ext cx="487680" cy="727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014F87D-1636-4464-8964-79F91AEA58A2}"/>
              </a:ext>
            </a:extLst>
          </p:cNvPr>
          <p:cNvSpPr txBox="1"/>
          <p:nvPr/>
        </p:nvSpPr>
        <p:spPr>
          <a:xfrm rot="3300000">
            <a:off x="3124585" y="4544755"/>
            <a:ext cx="100584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/>
              <a:t>Independent</a:t>
            </a:r>
            <a:endParaRPr lang="en-US" sz="1200">
              <a:cs typeface="Calibri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90E0BB9-E692-41D2-A373-F2C699C8697D}"/>
              </a:ext>
            </a:extLst>
          </p:cNvPr>
          <p:cNvCxnSpPr/>
          <p:nvPr/>
        </p:nvCxnSpPr>
        <p:spPr>
          <a:xfrm flipH="1">
            <a:off x="1543322" y="4327886"/>
            <a:ext cx="596537" cy="775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8DE9C73-D055-4297-BE49-069032CF5978}"/>
              </a:ext>
            </a:extLst>
          </p:cNvPr>
          <p:cNvSpPr txBox="1"/>
          <p:nvPr/>
        </p:nvSpPr>
        <p:spPr>
          <a:xfrm rot="-3120000">
            <a:off x="1015807" y="4532764"/>
            <a:ext cx="131934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Dependent</a:t>
            </a:r>
            <a:endParaRPr lang="en-US" sz="1200">
              <a:cs typeface="Calibri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F17EB37-E6DE-447C-990C-40ABC2DE3381}"/>
              </a:ext>
            </a:extLst>
          </p:cNvPr>
          <p:cNvSpPr/>
          <p:nvPr/>
        </p:nvSpPr>
        <p:spPr>
          <a:xfrm>
            <a:off x="871946" y="5115196"/>
            <a:ext cx="914400" cy="8708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cs typeface="Calibri"/>
              </a:rPr>
              <a:t>Drops A </a:t>
            </a:r>
            <a:r>
              <a:rPr lang="en-US" sz="1200">
                <a:cs typeface="Calibri"/>
              </a:rPr>
              <a:t>Class</a:t>
            </a:r>
          </a:p>
          <a:p>
            <a:pPr algn="ctr"/>
            <a:endParaRPr lang="en-US" sz="1200" dirty="0">
              <a:cs typeface="Calibri"/>
            </a:endParaRPr>
          </a:p>
          <a:p>
            <a:pPr algn="ctr"/>
            <a:endParaRPr lang="en-US" sz="1200" dirty="0">
              <a:cs typeface="Calibri"/>
            </a:endParaRPr>
          </a:p>
          <a:p>
            <a:pPr algn="ctr"/>
            <a:endParaRPr lang="en-US" sz="1200" dirty="0">
              <a:cs typeface="Calibri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B8AD59-C57F-4EB4-9959-B7BE457C923E}"/>
              </a:ext>
            </a:extLst>
          </p:cNvPr>
          <p:cNvSpPr txBox="1"/>
          <p:nvPr/>
        </p:nvSpPr>
        <p:spPr>
          <a:xfrm>
            <a:off x="858066" y="5334269"/>
            <a:ext cx="5312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Yes</a:t>
            </a:r>
            <a:endParaRPr lang="en-US" dirty="0">
              <a:cs typeface="Calibri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765E364-BE43-41CB-8172-CF4ECA749A76}"/>
              </a:ext>
            </a:extLst>
          </p:cNvPr>
          <p:cNvSpPr txBox="1"/>
          <p:nvPr/>
        </p:nvSpPr>
        <p:spPr>
          <a:xfrm>
            <a:off x="1345746" y="5364749"/>
            <a:ext cx="5312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No</a:t>
            </a:r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76A0959-D0BF-49FE-B859-82004AB2C028}"/>
              </a:ext>
            </a:extLst>
          </p:cNvPr>
          <p:cNvSpPr txBox="1"/>
          <p:nvPr/>
        </p:nvSpPr>
        <p:spPr>
          <a:xfrm>
            <a:off x="840648" y="5617297"/>
            <a:ext cx="5312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4</a:t>
            </a:r>
            <a:endParaRPr lang="en-US" dirty="0">
              <a:cs typeface="Calibri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F7AA4C2-1F1E-4A0A-8186-551A82C4949E}"/>
              </a:ext>
            </a:extLst>
          </p:cNvPr>
          <p:cNvSpPr txBox="1"/>
          <p:nvPr/>
        </p:nvSpPr>
        <p:spPr>
          <a:xfrm>
            <a:off x="1328329" y="5617297"/>
            <a:ext cx="5312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28</a:t>
            </a:r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FB6B59D-7189-4083-AFE9-0CABF7D74DAE}"/>
              </a:ext>
            </a:extLst>
          </p:cNvPr>
          <p:cNvSpPr/>
          <p:nvPr/>
        </p:nvSpPr>
        <p:spPr>
          <a:xfrm>
            <a:off x="3314700" y="5062944"/>
            <a:ext cx="914400" cy="8708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cs typeface="Calibri"/>
              </a:rPr>
              <a:t>Drops A </a:t>
            </a:r>
            <a:r>
              <a:rPr lang="en-US" sz="1200">
                <a:cs typeface="Calibri"/>
              </a:rPr>
              <a:t>Class</a:t>
            </a:r>
          </a:p>
          <a:p>
            <a:pPr algn="ctr"/>
            <a:endParaRPr lang="en-US" sz="1200" dirty="0">
              <a:cs typeface="Calibri"/>
            </a:endParaRPr>
          </a:p>
          <a:p>
            <a:pPr algn="ctr"/>
            <a:endParaRPr lang="en-US" sz="1200" dirty="0">
              <a:cs typeface="Calibri"/>
            </a:endParaRPr>
          </a:p>
          <a:p>
            <a:pPr algn="ctr"/>
            <a:endParaRPr lang="en-US" sz="1200" dirty="0">
              <a:cs typeface="Calibri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9E42F57-3E43-480B-B495-B328271A8650}"/>
              </a:ext>
            </a:extLst>
          </p:cNvPr>
          <p:cNvSpPr txBox="1"/>
          <p:nvPr/>
        </p:nvSpPr>
        <p:spPr>
          <a:xfrm>
            <a:off x="3313883" y="5286371"/>
            <a:ext cx="5312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Yes</a:t>
            </a:r>
            <a:endParaRPr lang="en-US" dirty="0">
              <a:cs typeface="Calibri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D7AD47-A9A5-456C-B82F-54B605478437}"/>
              </a:ext>
            </a:extLst>
          </p:cNvPr>
          <p:cNvSpPr txBox="1"/>
          <p:nvPr/>
        </p:nvSpPr>
        <p:spPr>
          <a:xfrm>
            <a:off x="3771083" y="5286371"/>
            <a:ext cx="5312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No</a:t>
            </a:r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8DD908-CE71-4411-8906-1BAB38D70459}"/>
              </a:ext>
            </a:extLst>
          </p:cNvPr>
          <p:cNvSpPr txBox="1"/>
          <p:nvPr/>
        </p:nvSpPr>
        <p:spPr>
          <a:xfrm>
            <a:off x="3353071" y="5551982"/>
            <a:ext cx="5312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1</a:t>
            </a:r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BB72BA0-BEAF-4559-9250-E86D121466F9}"/>
              </a:ext>
            </a:extLst>
          </p:cNvPr>
          <p:cNvSpPr txBox="1"/>
          <p:nvPr/>
        </p:nvSpPr>
        <p:spPr>
          <a:xfrm>
            <a:off x="3771083" y="5565046"/>
            <a:ext cx="5312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7</a:t>
            </a:r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E77205D-F933-4762-A764-BB2381BCC145}"/>
              </a:ext>
            </a:extLst>
          </p:cNvPr>
          <p:cNvSpPr/>
          <p:nvPr/>
        </p:nvSpPr>
        <p:spPr>
          <a:xfrm>
            <a:off x="1754777" y="603068"/>
            <a:ext cx="1384662" cy="722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cs typeface="Calibri"/>
              </a:rPr>
              <a:t>Do you rely on a scholarship/grant to pay </a:t>
            </a:r>
            <a:r>
              <a:rPr lang="en-US" sz="1200">
                <a:cs typeface="Calibri"/>
              </a:rPr>
              <a:t>for tuition? (question 1)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A7C5CA1-CCA9-4ECC-8D14-C85CB7B9F362}"/>
              </a:ext>
            </a:extLst>
          </p:cNvPr>
          <p:cNvCxnSpPr/>
          <p:nvPr/>
        </p:nvCxnSpPr>
        <p:spPr>
          <a:xfrm>
            <a:off x="3108143" y="1338126"/>
            <a:ext cx="487680" cy="727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0B696D0-BAE4-4655-8A87-13EB3EAC401C}"/>
              </a:ext>
            </a:extLst>
          </p:cNvPr>
          <p:cNvSpPr txBox="1"/>
          <p:nvPr/>
        </p:nvSpPr>
        <p:spPr>
          <a:xfrm rot="3300000">
            <a:off x="3181347" y="1448345"/>
            <a:ext cx="496390" cy="3780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No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A3E9ECC-5DDD-4277-9F35-491EB6F82398}"/>
              </a:ext>
            </a:extLst>
          </p:cNvPr>
          <p:cNvCxnSpPr/>
          <p:nvPr/>
        </p:nvCxnSpPr>
        <p:spPr>
          <a:xfrm flipH="1">
            <a:off x="1386567" y="1340847"/>
            <a:ext cx="596537" cy="775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7B9D0DC-877F-4477-A308-559B6C2AD467}"/>
              </a:ext>
            </a:extLst>
          </p:cNvPr>
          <p:cNvSpPr txBox="1"/>
          <p:nvPr/>
        </p:nvSpPr>
        <p:spPr>
          <a:xfrm rot="-3120000">
            <a:off x="1287232" y="1448345"/>
            <a:ext cx="496390" cy="3780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Yes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B6DE2F97-0A8E-4527-AD96-6FA5C2E06F27}"/>
              </a:ext>
            </a:extLst>
          </p:cNvPr>
          <p:cNvSpPr/>
          <p:nvPr/>
        </p:nvSpPr>
        <p:spPr>
          <a:xfrm>
            <a:off x="715191" y="2128157"/>
            <a:ext cx="914400" cy="8708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cs typeface="Calibri"/>
              </a:rPr>
              <a:t>Drops A </a:t>
            </a:r>
            <a:r>
              <a:rPr lang="en-US" sz="1200">
                <a:cs typeface="Calibri"/>
              </a:rPr>
              <a:t>Class</a:t>
            </a:r>
          </a:p>
          <a:p>
            <a:pPr algn="ctr"/>
            <a:endParaRPr lang="en-US" sz="1200" dirty="0">
              <a:cs typeface="Calibri"/>
            </a:endParaRPr>
          </a:p>
          <a:p>
            <a:pPr algn="ctr"/>
            <a:endParaRPr lang="en-US" sz="1200" dirty="0">
              <a:cs typeface="Calibri"/>
            </a:endParaRPr>
          </a:p>
          <a:p>
            <a:pPr algn="ctr"/>
            <a:endParaRPr lang="en-US" sz="1200" dirty="0">
              <a:cs typeface="Calibri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DA6A4B3-C636-45AE-A14A-A41308CB8DB4}"/>
              </a:ext>
            </a:extLst>
          </p:cNvPr>
          <p:cNvSpPr txBox="1"/>
          <p:nvPr/>
        </p:nvSpPr>
        <p:spPr>
          <a:xfrm>
            <a:off x="701311" y="2347230"/>
            <a:ext cx="5312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Yes</a:t>
            </a:r>
            <a:endParaRPr lang="en-US" dirty="0">
              <a:cs typeface="Calibri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A2706FB-5D7B-4053-821F-3A6489B6530F}"/>
              </a:ext>
            </a:extLst>
          </p:cNvPr>
          <p:cNvSpPr txBox="1"/>
          <p:nvPr/>
        </p:nvSpPr>
        <p:spPr>
          <a:xfrm>
            <a:off x="1188991" y="2377710"/>
            <a:ext cx="5312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No</a:t>
            </a:r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7D482A7-1708-4E72-B566-34051CEFF68D}"/>
              </a:ext>
            </a:extLst>
          </p:cNvPr>
          <p:cNvSpPr txBox="1"/>
          <p:nvPr/>
        </p:nvSpPr>
        <p:spPr>
          <a:xfrm>
            <a:off x="683893" y="2630258"/>
            <a:ext cx="5312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4</a:t>
            </a:r>
            <a:endParaRPr lang="en-US" dirty="0">
              <a:cs typeface="Calibri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140A515-D6F5-44A7-80AD-23CBC98299B1}"/>
              </a:ext>
            </a:extLst>
          </p:cNvPr>
          <p:cNvSpPr txBox="1"/>
          <p:nvPr/>
        </p:nvSpPr>
        <p:spPr>
          <a:xfrm>
            <a:off x="1171574" y="2630258"/>
            <a:ext cx="5312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20</a:t>
            </a:r>
            <a:endParaRPr lang="en-US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72E0F5E6-2DD8-43C4-8797-5D8387A2B20B}"/>
              </a:ext>
            </a:extLst>
          </p:cNvPr>
          <p:cNvSpPr/>
          <p:nvPr/>
        </p:nvSpPr>
        <p:spPr>
          <a:xfrm>
            <a:off x="3157945" y="2075905"/>
            <a:ext cx="914400" cy="8708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cs typeface="Calibri"/>
              </a:rPr>
              <a:t>Drops A </a:t>
            </a:r>
            <a:r>
              <a:rPr lang="en-US" sz="1200">
                <a:cs typeface="Calibri"/>
              </a:rPr>
              <a:t>Class</a:t>
            </a:r>
          </a:p>
          <a:p>
            <a:pPr algn="ctr"/>
            <a:endParaRPr lang="en-US" sz="1200" dirty="0">
              <a:cs typeface="Calibri"/>
            </a:endParaRPr>
          </a:p>
          <a:p>
            <a:pPr algn="ctr"/>
            <a:endParaRPr lang="en-US" sz="1200" dirty="0">
              <a:cs typeface="Calibri"/>
            </a:endParaRPr>
          </a:p>
          <a:p>
            <a:pPr algn="ctr"/>
            <a:endParaRPr lang="en-US" sz="1200" dirty="0">
              <a:cs typeface="Calibri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823BC35-775A-4796-AAA3-CA603CD974E8}"/>
              </a:ext>
            </a:extLst>
          </p:cNvPr>
          <p:cNvSpPr txBox="1"/>
          <p:nvPr/>
        </p:nvSpPr>
        <p:spPr>
          <a:xfrm>
            <a:off x="3157128" y="2299332"/>
            <a:ext cx="5312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Yes</a:t>
            </a:r>
            <a:endParaRPr lang="en-US" dirty="0">
              <a:cs typeface="Calibri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916148-4BD6-4233-8C84-4FB7AE8814CA}"/>
              </a:ext>
            </a:extLst>
          </p:cNvPr>
          <p:cNvSpPr txBox="1"/>
          <p:nvPr/>
        </p:nvSpPr>
        <p:spPr>
          <a:xfrm>
            <a:off x="3614328" y="2299332"/>
            <a:ext cx="5312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No</a:t>
            </a:r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9FE49B2-43A6-4595-A59A-F9AC9EF222F9}"/>
              </a:ext>
            </a:extLst>
          </p:cNvPr>
          <p:cNvSpPr txBox="1"/>
          <p:nvPr/>
        </p:nvSpPr>
        <p:spPr>
          <a:xfrm>
            <a:off x="3196316" y="2564943"/>
            <a:ext cx="5312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1</a:t>
            </a:r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2C4B08B-FFB5-4587-96A2-F2808EBB33DE}"/>
              </a:ext>
            </a:extLst>
          </p:cNvPr>
          <p:cNvSpPr txBox="1"/>
          <p:nvPr/>
        </p:nvSpPr>
        <p:spPr>
          <a:xfrm>
            <a:off x="3614328" y="2578007"/>
            <a:ext cx="5312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15</a:t>
            </a:r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AAB47897-0100-43A8-8988-088714558094}"/>
              </a:ext>
            </a:extLst>
          </p:cNvPr>
          <p:cNvSpPr/>
          <p:nvPr/>
        </p:nvSpPr>
        <p:spPr>
          <a:xfrm>
            <a:off x="7382420" y="3574596"/>
            <a:ext cx="1384662" cy="722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cs typeface="Calibri"/>
              </a:rPr>
              <a:t>How well do you think you are doing in your classes?</a:t>
            </a:r>
          </a:p>
          <a:p>
            <a:pPr algn="ctr"/>
            <a:r>
              <a:rPr lang="en-US" sz="1100" dirty="0">
                <a:cs typeface="Calibri"/>
              </a:rPr>
              <a:t>(question 4)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AAB0A3BC-ACB5-4865-B8E9-182EB1877414}"/>
              </a:ext>
            </a:extLst>
          </p:cNvPr>
          <p:cNvCxnSpPr/>
          <p:nvPr/>
        </p:nvCxnSpPr>
        <p:spPr>
          <a:xfrm>
            <a:off x="8735786" y="4309654"/>
            <a:ext cx="487680" cy="727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3">
            <a:extLst>
              <a:ext uri="{FF2B5EF4-FFF2-40B4-BE49-F238E27FC236}">
                <a16:creationId xmlns:a16="http://schemas.microsoft.com/office/drawing/2014/main" id="{5F18BC4A-5544-4FE0-B828-B83ADE2B6AAB}"/>
              </a:ext>
            </a:extLst>
          </p:cNvPr>
          <p:cNvSpPr txBox="1"/>
          <p:nvPr/>
        </p:nvSpPr>
        <p:spPr>
          <a:xfrm rot="3300000">
            <a:off x="8707150" y="4473632"/>
            <a:ext cx="805543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1-2(bad)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8DFB827-B96D-4414-B977-1658B24C565F}"/>
              </a:ext>
            </a:extLst>
          </p:cNvPr>
          <p:cNvCxnSpPr/>
          <p:nvPr/>
        </p:nvCxnSpPr>
        <p:spPr>
          <a:xfrm flipH="1">
            <a:off x="7014210" y="4312375"/>
            <a:ext cx="596537" cy="775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5">
            <a:extLst>
              <a:ext uri="{FF2B5EF4-FFF2-40B4-BE49-F238E27FC236}">
                <a16:creationId xmlns:a16="http://schemas.microsoft.com/office/drawing/2014/main" id="{265493F3-5947-4CB7-8DBA-27591CFD1330}"/>
              </a:ext>
            </a:extLst>
          </p:cNvPr>
          <p:cNvSpPr txBox="1"/>
          <p:nvPr/>
        </p:nvSpPr>
        <p:spPr>
          <a:xfrm rot="-3120000">
            <a:off x="6742799" y="4365616"/>
            <a:ext cx="1084218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3-5(good)</a:t>
            </a:r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98C35D21-F07F-439F-A054-194D2BFF8A8E}"/>
              </a:ext>
            </a:extLst>
          </p:cNvPr>
          <p:cNvSpPr/>
          <p:nvPr/>
        </p:nvSpPr>
        <p:spPr>
          <a:xfrm>
            <a:off x="6342834" y="5099685"/>
            <a:ext cx="914400" cy="8708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cs typeface="Calibri"/>
              </a:rPr>
              <a:t>Drops A </a:t>
            </a:r>
            <a:r>
              <a:rPr lang="en-US" sz="1200">
                <a:cs typeface="Calibri"/>
              </a:rPr>
              <a:t>Class</a:t>
            </a:r>
          </a:p>
          <a:p>
            <a:pPr algn="ctr"/>
            <a:endParaRPr lang="en-US" sz="1200" dirty="0">
              <a:cs typeface="Calibri"/>
            </a:endParaRPr>
          </a:p>
          <a:p>
            <a:pPr algn="ctr"/>
            <a:endParaRPr lang="en-US" sz="1200" dirty="0">
              <a:cs typeface="Calibri"/>
            </a:endParaRPr>
          </a:p>
          <a:p>
            <a:pPr algn="ctr"/>
            <a:endParaRPr lang="en-US" sz="1200" dirty="0">
              <a:cs typeface="Calibri"/>
            </a:endParaRPr>
          </a:p>
        </p:txBody>
      </p:sp>
      <p:sp>
        <p:nvSpPr>
          <p:cNvPr id="204" name="TextBox 7">
            <a:extLst>
              <a:ext uri="{FF2B5EF4-FFF2-40B4-BE49-F238E27FC236}">
                <a16:creationId xmlns:a16="http://schemas.microsoft.com/office/drawing/2014/main" id="{AC7667C3-D39A-4E41-95A9-35FA8181920A}"/>
              </a:ext>
            </a:extLst>
          </p:cNvPr>
          <p:cNvSpPr txBox="1"/>
          <p:nvPr/>
        </p:nvSpPr>
        <p:spPr>
          <a:xfrm>
            <a:off x="6328954" y="5318758"/>
            <a:ext cx="531223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Yes</a:t>
            </a:r>
          </a:p>
        </p:txBody>
      </p:sp>
      <p:sp>
        <p:nvSpPr>
          <p:cNvPr id="205" name="TextBox 8">
            <a:extLst>
              <a:ext uri="{FF2B5EF4-FFF2-40B4-BE49-F238E27FC236}">
                <a16:creationId xmlns:a16="http://schemas.microsoft.com/office/drawing/2014/main" id="{5EB3A39E-B193-4CB1-B570-9DA23C8DC637}"/>
              </a:ext>
            </a:extLst>
          </p:cNvPr>
          <p:cNvSpPr txBox="1"/>
          <p:nvPr/>
        </p:nvSpPr>
        <p:spPr>
          <a:xfrm>
            <a:off x="6816634" y="5349238"/>
            <a:ext cx="531223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No</a:t>
            </a:r>
            <a:endParaRPr lang="en-US"/>
          </a:p>
        </p:txBody>
      </p:sp>
      <p:sp>
        <p:nvSpPr>
          <p:cNvPr id="206" name="TextBox 9">
            <a:extLst>
              <a:ext uri="{FF2B5EF4-FFF2-40B4-BE49-F238E27FC236}">
                <a16:creationId xmlns:a16="http://schemas.microsoft.com/office/drawing/2014/main" id="{9F7D6945-9FC7-4BF7-BE4C-96058734DFF0}"/>
              </a:ext>
            </a:extLst>
          </p:cNvPr>
          <p:cNvSpPr txBox="1"/>
          <p:nvPr/>
        </p:nvSpPr>
        <p:spPr>
          <a:xfrm>
            <a:off x="6311536" y="5601786"/>
            <a:ext cx="531223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3</a:t>
            </a:r>
          </a:p>
        </p:txBody>
      </p:sp>
      <p:sp>
        <p:nvSpPr>
          <p:cNvPr id="207" name="TextBox 10">
            <a:extLst>
              <a:ext uri="{FF2B5EF4-FFF2-40B4-BE49-F238E27FC236}">
                <a16:creationId xmlns:a16="http://schemas.microsoft.com/office/drawing/2014/main" id="{22182D02-1A00-44A4-9DD7-C498ECB09E58}"/>
              </a:ext>
            </a:extLst>
          </p:cNvPr>
          <p:cNvSpPr txBox="1"/>
          <p:nvPr/>
        </p:nvSpPr>
        <p:spPr>
          <a:xfrm>
            <a:off x="6799217" y="5601786"/>
            <a:ext cx="531223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17</a:t>
            </a:r>
            <a:endParaRPr lang="en-US" dirty="0"/>
          </a:p>
        </p:txBody>
      </p:sp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01A50EA3-40D0-4C24-ADF7-67C9298D5421}"/>
              </a:ext>
            </a:extLst>
          </p:cNvPr>
          <p:cNvSpPr/>
          <p:nvPr/>
        </p:nvSpPr>
        <p:spPr>
          <a:xfrm>
            <a:off x="8785588" y="5047433"/>
            <a:ext cx="914400" cy="8708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cs typeface="Calibri"/>
              </a:rPr>
              <a:t>Drops A </a:t>
            </a:r>
            <a:r>
              <a:rPr lang="en-US" sz="1200">
                <a:cs typeface="Calibri"/>
              </a:rPr>
              <a:t>Class</a:t>
            </a:r>
          </a:p>
          <a:p>
            <a:pPr algn="ctr"/>
            <a:endParaRPr lang="en-US" sz="1200" dirty="0">
              <a:cs typeface="Calibri"/>
            </a:endParaRPr>
          </a:p>
          <a:p>
            <a:pPr algn="ctr"/>
            <a:endParaRPr lang="en-US" sz="1200" dirty="0">
              <a:cs typeface="Calibri"/>
            </a:endParaRPr>
          </a:p>
          <a:p>
            <a:pPr algn="ctr"/>
            <a:endParaRPr lang="en-US" sz="1200" dirty="0">
              <a:cs typeface="Calibri"/>
            </a:endParaRPr>
          </a:p>
        </p:txBody>
      </p:sp>
      <p:sp>
        <p:nvSpPr>
          <p:cNvPr id="209" name="TextBox 12">
            <a:extLst>
              <a:ext uri="{FF2B5EF4-FFF2-40B4-BE49-F238E27FC236}">
                <a16:creationId xmlns:a16="http://schemas.microsoft.com/office/drawing/2014/main" id="{BD19AAA9-3E2F-493F-BE38-AA7207638F07}"/>
              </a:ext>
            </a:extLst>
          </p:cNvPr>
          <p:cNvSpPr txBox="1"/>
          <p:nvPr/>
        </p:nvSpPr>
        <p:spPr>
          <a:xfrm>
            <a:off x="8784771" y="5270860"/>
            <a:ext cx="531223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Yes</a:t>
            </a:r>
            <a:endParaRPr lang="en-US" dirty="0">
              <a:cs typeface="Calibri"/>
            </a:endParaRPr>
          </a:p>
        </p:txBody>
      </p:sp>
      <p:sp>
        <p:nvSpPr>
          <p:cNvPr id="210" name="TextBox 13">
            <a:extLst>
              <a:ext uri="{FF2B5EF4-FFF2-40B4-BE49-F238E27FC236}">
                <a16:creationId xmlns:a16="http://schemas.microsoft.com/office/drawing/2014/main" id="{CEEDA024-E906-4298-B0FF-3F3C9B0CB2A3}"/>
              </a:ext>
            </a:extLst>
          </p:cNvPr>
          <p:cNvSpPr txBox="1"/>
          <p:nvPr/>
        </p:nvSpPr>
        <p:spPr>
          <a:xfrm>
            <a:off x="9241971" y="5270860"/>
            <a:ext cx="531223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No</a:t>
            </a:r>
            <a:endParaRPr lang="en-US" dirty="0"/>
          </a:p>
        </p:txBody>
      </p:sp>
      <p:sp>
        <p:nvSpPr>
          <p:cNvPr id="211" name="TextBox 14">
            <a:extLst>
              <a:ext uri="{FF2B5EF4-FFF2-40B4-BE49-F238E27FC236}">
                <a16:creationId xmlns:a16="http://schemas.microsoft.com/office/drawing/2014/main" id="{729566EC-2C23-4EC0-991C-F8DB01D21D1E}"/>
              </a:ext>
            </a:extLst>
          </p:cNvPr>
          <p:cNvSpPr txBox="1"/>
          <p:nvPr/>
        </p:nvSpPr>
        <p:spPr>
          <a:xfrm>
            <a:off x="8823959" y="5536471"/>
            <a:ext cx="531223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212" name="TextBox 15">
            <a:extLst>
              <a:ext uri="{FF2B5EF4-FFF2-40B4-BE49-F238E27FC236}">
                <a16:creationId xmlns:a16="http://schemas.microsoft.com/office/drawing/2014/main" id="{26EC177B-8C17-42E4-AF44-2705191004F0}"/>
              </a:ext>
            </a:extLst>
          </p:cNvPr>
          <p:cNvSpPr txBox="1"/>
          <p:nvPr/>
        </p:nvSpPr>
        <p:spPr>
          <a:xfrm>
            <a:off x="9241971" y="5549535"/>
            <a:ext cx="531223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700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01DCD2-C0E6-491E-997B-64786B9A80BE}"/>
              </a:ext>
            </a:extLst>
          </p:cNvPr>
          <p:cNvSpPr txBox="1"/>
          <p:nvPr/>
        </p:nvSpPr>
        <p:spPr>
          <a:xfrm>
            <a:off x="613954" y="448492"/>
            <a:ext cx="10859587" cy="50007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>
                <a:cs typeface="Calibri"/>
              </a:rPr>
              <a:t>All the leaf nodes created are impure</a:t>
            </a:r>
            <a:endParaRPr lang="en-US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>
                <a:cs typeface="Calibri"/>
              </a:rPr>
              <a:t>To measure impurity, we must use gini impurity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>
                <a:cs typeface="Calibri"/>
              </a:rPr>
              <a:t>Gini impurity for each node = 1- (probability of "yes")^2 - (probability of "no")^2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>
                <a:cs typeface="Calibri"/>
              </a:rPr>
              <a:t>Total gini impurity : Weighted average of the leaf node impurities</a:t>
            </a:r>
            <a:endParaRPr lang="en-US" dirty="0">
              <a:cs typeface="Calibri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endParaRPr lang="en-US" dirty="0">
              <a:cs typeface="Calibri"/>
            </a:endParaRPr>
          </a:p>
          <a:p>
            <a:pPr>
              <a:lnSpc>
                <a:spcPct val="200000"/>
              </a:lnSpc>
            </a:pPr>
            <a:r>
              <a:rPr lang="en-US">
                <a:cs typeface="Calibri"/>
              </a:rPr>
              <a:t>Gini Impurity for question 1:</a:t>
            </a:r>
          </a:p>
          <a:p>
            <a:pPr>
              <a:lnSpc>
                <a:spcPct val="200000"/>
              </a:lnSpc>
            </a:pPr>
            <a:r>
              <a:rPr lang="en-US">
                <a:cs typeface="Calibri"/>
              </a:rPr>
              <a:t>Left node: 1 - (4/24)^2 - (20/24)^2 = ?</a:t>
            </a:r>
          </a:p>
          <a:p>
            <a:pPr>
              <a:lnSpc>
                <a:spcPct val="200000"/>
              </a:lnSpc>
            </a:pPr>
            <a:r>
              <a:rPr lang="en-US">
                <a:ea typeface="+mn-lt"/>
                <a:cs typeface="+mn-lt"/>
              </a:rPr>
              <a:t>Right node: 1 - (1/16)^2 - (15/16)^2 = ?</a:t>
            </a:r>
          </a:p>
          <a:p>
            <a:pPr>
              <a:lnSpc>
                <a:spcPct val="200000"/>
              </a:lnSpc>
            </a:pPr>
            <a:r>
              <a:rPr lang="en-US">
                <a:cs typeface="Calibri"/>
              </a:rPr>
              <a:t>Total gini Impurity: ((24/40) * ?) + ((16/40) * ?)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0522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79099A-D1E0-4972-BEFC-C9A6664395D6}"/>
              </a:ext>
            </a:extLst>
          </p:cNvPr>
          <p:cNvSpPr txBox="1"/>
          <p:nvPr/>
        </p:nvSpPr>
        <p:spPr>
          <a:xfrm>
            <a:off x="95794" y="0"/>
            <a:ext cx="6000206" cy="61087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ea typeface="+mn-lt"/>
                <a:cs typeface="+mn-lt"/>
              </a:rPr>
              <a:t>Gini Impurity for question 2:</a:t>
            </a:r>
          </a:p>
          <a:p>
            <a:pPr>
              <a:lnSpc>
                <a:spcPct val="200000"/>
              </a:lnSpc>
            </a:pPr>
            <a:r>
              <a:rPr lang="en-US" dirty="0">
                <a:ea typeface="+mn-lt"/>
                <a:cs typeface="+mn-lt"/>
              </a:rPr>
              <a:t>Left node: 1 - (4/28)^2 - (24/28)^2 = ?</a:t>
            </a:r>
          </a:p>
          <a:p>
            <a:pPr>
              <a:lnSpc>
                <a:spcPct val="200000"/>
              </a:lnSpc>
            </a:pPr>
            <a:r>
              <a:rPr lang="en-US" dirty="0">
                <a:ea typeface="+mn-lt"/>
                <a:cs typeface="+mn-lt"/>
              </a:rPr>
              <a:t>Right node: 1 - (1/12)^2 - (11/12)^2 = ?</a:t>
            </a:r>
          </a:p>
          <a:p>
            <a:pPr>
              <a:lnSpc>
                <a:spcPct val="200000"/>
              </a:lnSpc>
            </a:pPr>
            <a:r>
              <a:rPr lang="en-US" dirty="0">
                <a:ea typeface="+mn-lt"/>
                <a:cs typeface="+mn-lt"/>
              </a:rPr>
              <a:t>Total </a:t>
            </a:r>
            <a:r>
              <a:rPr lang="en-US" dirty="0" err="1">
                <a:ea typeface="+mn-lt"/>
                <a:cs typeface="+mn-lt"/>
              </a:rPr>
              <a:t>gini</a:t>
            </a:r>
            <a:r>
              <a:rPr lang="en-US" dirty="0">
                <a:ea typeface="+mn-lt"/>
                <a:cs typeface="+mn-lt"/>
              </a:rPr>
              <a:t> Impurity: ((28/40) * ?) + ((12/40) * ?) = ?</a:t>
            </a:r>
          </a:p>
          <a:p>
            <a:pPr>
              <a:lnSpc>
                <a:spcPct val="2000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ct val="200000"/>
              </a:lnSpc>
            </a:pPr>
            <a:r>
              <a:rPr lang="en-US" dirty="0">
                <a:ea typeface="+mn-lt"/>
                <a:cs typeface="+mn-lt"/>
              </a:rPr>
              <a:t>Gini Impurity for question 4:</a:t>
            </a:r>
          </a:p>
          <a:p>
            <a:pPr>
              <a:lnSpc>
                <a:spcPct val="200000"/>
              </a:lnSpc>
            </a:pPr>
            <a:r>
              <a:rPr lang="en-US" dirty="0">
                <a:ea typeface="+mn-lt"/>
                <a:cs typeface="+mn-lt"/>
              </a:rPr>
              <a:t>Left node: 1 - (3/20)^2 - (17/20)^2 = ?</a:t>
            </a:r>
          </a:p>
          <a:p>
            <a:pPr>
              <a:lnSpc>
                <a:spcPct val="200000"/>
              </a:lnSpc>
            </a:pPr>
            <a:r>
              <a:rPr lang="en-US" dirty="0">
                <a:ea typeface="+mn-lt"/>
                <a:cs typeface="+mn-lt"/>
              </a:rPr>
              <a:t>Right node: 1 - (2/20)^2 - (18/20)^2 = ?</a:t>
            </a:r>
          </a:p>
          <a:p>
            <a:pPr>
              <a:lnSpc>
                <a:spcPct val="200000"/>
              </a:lnSpc>
            </a:pPr>
            <a:r>
              <a:rPr lang="en-US" dirty="0">
                <a:ea typeface="+mn-lt"/>
                <a:cs typeface="+mn-lt"/>
              </a:rPr>
              <a:t>Total </a:t>
            </a:r>
            <a:r>
              <a:rPr lang="en-US" dirty="0" err="1">
                <a:ea typeface="+mn-lt"/>
                <a:cs typeface="+mn-lt"/>
              </a:rPr>
              <a:t>gini</a:t>
            </a:r>
            <a:r>
              <a:rPr lang="en-US" dirty="0">
                <a:ea typeface="+mn-lt"/>
                <a:cs typeface="+mn-lt"/>
              </a:rPr>
              <a:t> Impurity: ((20/40) * ?) + ((20/40) * ?) = ?</a:t>
            </a:r>
            <a:endParaRPr lang="en-US" dirty="0">
              <a:cs typeface="Calibri"/>
            </a:endParaRPr>
          </a:p>
          <a:p>
            <a:pPr>
              <a:lnSpc>
                <a:spcPct val="2000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984C3B-5B9E-45A2-B4D8-F6217B039464}"/>
              </a:ext>
            </a:extLst>
          </p:cNvPr>
          <p:cNvSpPr txBox="1"/>
          <p:nvPr/>
        </p:nvSpPr>
        <p:spPr>
          <a:xfrm>
            <a:off x="5878285" y="0"/>
            <a:ext cx="6000206" cy="3892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>
                <a:ea typeface="+mn-lt"/>
                <a:cs typeface="+mn-lt"/>
              </a:rPr>
              <a:t>Gini Impurity for question 3: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200000"/>
              </a:lnSpc>
            </a:pPr>
            <a:r>
              <a:rPr lang="en-US">
                <a:ea typeface="+mn-lt"/>
                <a:cs typeface="+mn-lt"/>
              </a:rPr>
              <a:t>Left node: 1 - (4/32)^2 - (28/32)^2 = ?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200000"/>
              </a:lnSpc>
            </a:pPr>
            <a:r>
              <a:rPr lang="en-US">
                <a:ea typeface="+mn-lt"/>
                <a:cs typeface="+mn-lt"/>
              </a:rPr>
              <a:t>Right node: 1 - (1/8)^2 - (7/8)^2 = ?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200000"/>
              </a:lnSpc>
            </a:pPr>
            <a:r>
              <a:rPr lang="en-US">
                <a:ea typeface="+mn-lt"/>
                <a:cs typeface="+mn-lt"/>
              </a:rPr>
              <a:t>Total gini Impurity: ((32/40) * ?) + ((8/40) * ?) = ?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2000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ct val="2000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ct val="20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3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91A4CA-0DFE-4673-BB69-F022ECE3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Sharma and S. Kumar,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1888F3-24BB-4378-9DED-CB3DF3C72FD3}"/>
              </a:ext>
            </a:extLst>
          </p:cNvPr>
          <p:cNvSpPr txBox="1"/>
          <p:nvPr/>
        </p:nvSpPr>
        <p:spPr>
          <a:xfrm>
            <a:off x="605246" y="500743"/>
            <a:ext cx="10485119" cy="16767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>
                <a:cs typeface="Calibri"/>
              </a:rPr>
              <a:t>Find the lowest gini impurity and make that the root node</a:t>
            </a:r>
            <a:endParaRPr lang="en-US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>
                <a:cs typeface="Calibri"/>
              </a:rPr>
              <a:t>Follow this method of gini impurity comparison to expand on each child of the root node until nearly all leaf nodes are pure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72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BE16-E823-4BCD-B14D-C2B98D9DA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– Building the Decision 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53309D-4FEE-4D19-8BCE-52F9E7254C88}"/>
              </a:ext>
            </a:extLst>
          </p:cNvPr>
          <p:cNvSpPr txBox="1"/>
          <p:nvPr/>
        </p:nvSpPr>
        <p:spPr>
          <a:xfrm>
            <a:off x="1097280" y="1896655"/>
            <a:ext cx="306371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Language used: Python</a:t>
            </a:r>
          </a:p>
          <a:p>
            <a:r>
              <a:rPr lang="en-US" sz="2000" b="1" dirty="0"/>
              <a:t>Environment: </a:t>
            </a:r>
            <a:r>
              <a:rPr lang="en-US" sz="2000" b="1" dirty="0" err="1"/>
              <a:t>Jupyter</a:t>
            </a:r>
            <a:endParaRPr lang="en-US" sz="2000" b="1" dirty="0"/>
          </a:p>
          <a:p>
            <a:r>
              <a:rPr lang="en-US" sz="2000" b="1" dirty="0"/>
              <a:t>Runtime: 0.57174833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5D38FAA-BA40-4ED8-B73A-91D2F9EE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3995" y="6458039"/>
            <a:ext cx="5004969" cy="365125"/>
          </a:xfrm>
        </p:spPr>
        <p:txBody>
          <a:bodyPr/>
          <a:lstStyle/>
          <a:p>
            <a:r>
              <a:rPr lang="en-US" sz="1000" dirty="0"/>
              <a:t>[6] </a:t>
            </a:r>
            <a:r>
              <a:rPr lang="en-US" sz="1000" dirty="0" err="1"/>
              <a:t>Rishavbb</a:t>
            </a:r>
            <a:r>
              <a:rPr lang="en-US" sz="1000" dirty="0"/>
              <a:t>, 'Decision Tree Implementation using Gini Index', github.com, (2018)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C2BFEE-C561-43F3-88E6-4D573B94C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721" y="1896655"/>
            <a:ext cx="3588459" cy="376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66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48A83-8551-4A50-AB0F-955D745A3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8AB277-C362-49F2-8C30-5304A7BFC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154" y="1896655"/>
            <a:ext cx="6077817" cy="438591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63A38-10B2-4C89-B08D-6DAB46CD0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8" y="6422976"/>
            <a:ext cx="4822804" cy="365125"/>
          </a:xfrm>
        </p:spPr>
        <p:txBody>
          <a:bodyPr/>
          <a:lstStyle/>
          <a:p>
            <a:r>
              <a:rPr lang="en-US"/>
              <a:t>https://scikit-learn.org/stable/modules/tree.html#tree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46A11D-A657-4C5E-955A-149E315CD408}"/>
              </a:ext>
            </a:extLst>
          </p:cNvPr>
          <p:cNvSpPr txBox="1"/>
          <p:nvPr/>
        </p:nvSpPr>
        <p:spPr>
          <a:xfrm>
            <a:off x="1097280" y="1896655"/>
            <a:ext cx="306371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Language used: Python</a:t>
            </a:r>
          </a:p>
          <a:p>
            <a:r>
              <a:rPr lang="en-US" sz="2000" b="1" dirty="0"/>
              <a:t>Environment: </a:t>
            </a:r>
            <a:r>
              <a:rPr lang="en-US" sz="2000" b="1" dirty="0" err="1"/>
              <a:t>Jupyter</a:t>
            </a:r>
            <a:endParaRPr lang="en-US" sz="2000" b="1" dirty="0"/>
          </a:p>
          <a:p>
            <a:r>
              <a:rPr lang="en-US" sz="2000" b="1" dirty="0"/>
              <a:t>Runtime: 0.57174833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275FD9-CF78-4F23-9A47-4E759F6F3851}"/>
              </a:ext>
            </a:extLst>
          </p:cNvPr>
          <p:cNvSpPr txBox="1"/>
          <p:nvPr/>
        </p:nvSpPr>
        <p:spPr>
          <a:xfrm>
            <a:off x="1097280" y="3857695"/>
            <a:ext cx="3063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*Note: badly skewed data due to survey being taken by students in other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460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4F138-C321-4BF2-B8E2-04EDB1C06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we chose these features: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8A179-0323-46E3-B014-B9AF435558A0}"/>
              </a:ext>
            </a:extLst>
          </p:cNvPr>
          <p:cNvSpPr txBox="1"/>
          <p:nvPr/>
        </p:nvSpPr>
        <p:spPr>
          <a:xfrm>
            <a:off x="2181225" y="2895600"/>
            <a:ext cx="6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F59935-6F75-40BF-B0F2-309D0A1B4488}"/>
              </a:ext>
            </a:extLst>
          </p:cNvPr>
          <p:cNvSpPr/>
          <p:nvPr/>
        </p:nvSpPr>
        <p:spPr>
          <a:xfrm>
            <a:off x="1028700" y="1993314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E16E2D9-2FF9-4217-A65B-16DBE7E249D7}"/>
              </a:ext>
            </a:extLst>
          </p:cNvPr>
          <p:cNvSpPr txBox="1">
            <a:spLocks/>
          </p:cNvSpPr>
          <p:nvPr/>
        </p:nvSpPr>
        <p:spPr>
          <a:xfrm>
            <a:off x="1097280" y="1864784"/>
            <a:ext cx="10161270" cy="409613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1800" b="1" dirty="0"/>
              <a:t>Scholarship / Grant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dirty="0"/>
              <a:t>Pass / Failure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dirty="0"/>
              <a:t>Dependency / Independency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dirty="0"/>
              <a:t>Being able to perform well in online class </a:t>
            </a:r>
            <a:r>
              <a:rPr lang="en-US" sz="1800" i="1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717024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4F138-C321-4BF2-B8E2-04EDB1C06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research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8A179-0323-46E3-B014-B9AF435558A0}"/>
              </a:ext>
            </a:extLst>
          </p:cNvPr>
          <p:cNvSpPr txBox="1"/>
          <p:nvPr/>
        </p:nvSpPr>
        <p:spPr>
          <a:xfrm>
            <a:off x="2181225" y="2895600"/>
            <a:ext cx="6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F59935-6F75-40BF-B0F2-309D0A1B4488}"/>
              </a:ext>
            </a:extLst>
          </p:cNvPr>
          <p:cNvSpPr/>
          <p:nvPr/>
        </p:nvSpPr>
        <p:spPr>
          <a:xfrm>
            <a:off x="1028700" y="1993314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E16E2D9-2FF9-4217-A65B-16DBE7E249D7}"/>
              </a:ext>
            </a:extLst>
          </p:cNvPr>
          <p:cNvSpPr txBox="1">
            <a:spLocks/>
          </p:cNvSpPr>
          <p:nvPr/>
        </p:nvSpPr>
        <p:spPr>
          <a:xfrm>
            <a:off x="1097280" y="1864784"/>
            <a:ext cx="10161270" cy="409613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5E3A40-3137-4CBA-B669-EA73A0A39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791163"/>
            <a:ext cx="9077325" cy="18426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84B001-B295-4BD1-BAC1-6B7D2E07B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4103543"/>
            <a:ext cx="6705600" cy="1695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05CE7A-4E7C-4244-BC28-95DD2F1C94B9}"/>
              </a:ext>
            </a:extLst>
          </p:cNvPr>
          <p:cNvSpPr txBox="1"/>
          <p:nvPr/>
        </p:nvSpPr>
        <p:spPr>
          <a:xfrm>
            <a:off x="9233861" y="5665207"/>
            <a:ext cx="192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and many more.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1F96AA-F32D-4A34-943A-1B89E396274A}"/>
              </a:ext>
            </a:extLst>
          </p:cNvPr>
          <p:cNvSpPr txBox="1"/>
          <p:nvPr/>
        </p:nvSpPr>
        <p:spPr>
          <a:xfrm>
            <a:off x="3997806" y="3570460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Figure 5</a:t>
            </a:r>
          </a:p>
          <a:p>
            <a:pPr algn="ctr"/>
            <a:r>
              <a:rPr lang="en-US" sz="900" dirty="0"/>
              <a:t>Adapted from [5]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23EAB9-2CC6-45B8-95B0-AD053C6C55DD}"/>
              </a:ext>
            </a:extLst>
          </p:cNvPr>
          <p:cNvSpPr txBox="1"/>
          <p:nvPr/>
        </p:nvSpPr>
        <p:spPr>
          <a:xfrm>
            <a:off x="4095750" y="5806786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Figure 6</a:t>
            </a:r>
          </a:p>
          <a:p>
            <a:pPr algn="ctr"/>
            <a:r>
              <a:rPr lang="en-US" sz="900" dirty="0"/>
              <a:t>Adapted from [6]</a:t>
            </a:r>
          </a:p>
        </p:txBody>
      </p:sp>
    </p:spTree>
    <p:extLst>
      <p:ext uri="{BB962C8B-B14F-4D97-AF65-F5344CB8AC3E}">
        <p14:creationId xmlns:p14="http://schemas.microsoft.com/office/powerpoint/2010/main" val="1094232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6E606-AE82-4AF5-9A28-43364315E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contribution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64FDB2-7F7F-4B9D-98F1-E90D7D670391}"/>
              </a:ext>
            </a:extLst>
          </p:cNvPr>
          <p:cNvSpPr txBox="1"/>
          <p:nvPr/>
        </p:nvSpPr>
        <p:spPr>
          <a:xfrm>
            <a:off x="914400" y="1950719"/>
            <a:ext cx="101422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It is known that students have been dropping classes due to corona.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This could be used as an argument as to why some colleges/universities should allow students to drop classes without any repercussions.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Universities are taking into consideration that there are other factors caused by the COVID-19 Pandemic. </a:t>
            </a:r>
          </a:p>
        </p:txBody>
      </p:sp>
    </p:spTree>
    <p:extLst>
      <p:ext uri="{BB962C8B-B14F-4D97-AF65-F5344CB8AC3E}">
        <p14:creationId xmlns:p14="http://schemas.microsoft.com/office/powerpoint/2010/main" val="2748147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42283F-BB4A-4E75-91F5-BCA1092B1565}"/>
              </a:ext>
            </a:extLst>
          </p:cNvPr>
          <p:cNvSpPr txBox="1"/>
          <p:nvPr/>
        </p:nvSpPr>
        <p:spPr>
          <a:xfrm>
            <a:off x="1500909" y="1681020"/>
            <a:ext cx="91901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Decision Trees and Gini Index</a:t>
            </a:r>
          </a:p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vs. </a:t>
            </a:r>
          </a:p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Other Algorithms</a:t>
            </a:r>
          </a:p>
        </p:txBody>
      </p:sp>
    </p:spTree>
    <p:extLst>
      <p:ext uri="{BB962C8B-B14F-4D97-AF65-F5344CB8AC3E}">
        <p14:creationId xmlns:p14="http://schemas.microsoft.com/office/powerpoint/2010/main" val="1455363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79730-0BB3-4637-8FE9-540E06B29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322B-1BB4-41CB-87AB-35D1436DFB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Leaf Nodes can be: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dirty="0"/>
              <a:t> </a:t>
            </a:r>
            <a:r>
              <a:rPr lang="en-US" sz="1600" dirty="0"/>
              <a:t>categorical – as shown on the example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dirty="0"/>
              <a:t> </a:t>
            </a:r>
            <a:r>
              <a:rPr lang="en-US" sz="1600" dirty="0"/>
              <a:t>or numerical – </a:t>
            </a:r>
            <a:r>
              <a:rPr lang="en-US" sz="1600" dirty="0" err="1"/>
              <a:t>e.g</a:t>
            </a:r>
            <a:r>
              <a:rPr lang="en-US" sz="1600" dirty="0"/>
              <a:t> “on a scale of 1-10”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 it can be a mix of both!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b="1" dirty="0"/>
          </a:p>
          <a:p>
            <a:endParaRPr lang="en-US" sz="1600" b="1" dirty="0"/>
          </a:p>
          <a:p>
            <a:pPr>
              <a:buFont typeface="Wingdings" panose="05000000000000000000" pitchFamily="2" charset="2"/>
              <a:buChar char="v"/>
            </a:pPr>
            <a:endParaRPr lang="en-US" sz="1600" b="1" dirty="0"/>
          </a:p>
          <a:p>
            <a:endParaRPr lang="en-US" b="1" dirty="0"/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E809B39E-8F19-48D8-B666-659DE0DBCB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1323" y="1924050"/>
            <a:ext cx="4739425" cy="365760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56B2163-7C8D-4FC9-88DA-267307CE7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9387" y="6445984"/>
            <a:ext cx="6753225" cy="365125"/>
          </a:xfrm>
        </p:spPr>
        <p:txBody>
          <a:bodyPr/>
          <a:lstStyle/>
          <a:p>
            <a:r>
              <a:rPr lang="en-US" sz="1000" dirty="0"/>
              <a:t>H. Patel and P. Prajapati, ‘study and analysis of decision-based classification algorithms’, </a:t>
            </a:r>
            <a:r>
              <a:rPr lang="en-US" sz="1000" dirty="0" err="1"/>
              <a:t>cust</a:t>
            </a:r>
            <a:r>
              <a:rPr lang="en-US" sz="1000" dirty="0"/>
              <a:t>, 2018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17DD6C-FB0A-4CCA-BCC7-FC9F19D5ED5F}"/>
              </a:ext>
            </a:extLst>
          </p:cNvPr>
          <p:cNvSpPr/>
          <p:nvPr/>
        </p:nvSpPr>
        <p:spPr>
          <a:xfrm>
            <a:off x="6353175" y="5076825"/>
            <a:ext cx="1866900" cy="5048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2CBBB1-74F0-43F4-8C49-FA4900B1B31C}"/>
              </a:ext>
            </a:extLst>
          </p:cNvPr>
          <p:cNvSpPr/>
          <p:nvPr/>
        </p:nvSpPr>
        <p:spPr>
          <a:xfrm>
            <a:off x="7867650" y="3839259"/>
            <a:ext cx="1866900" cy="5048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083477-ECDD-43F9-BB24-14F9AFCE79E2}"/>
              </a:ext>
            </a:extLst>
          </p:cNvPr>
          <p:cNvSpPr/>
          <p:nvPr/>
        </p:nvSpPr>
        <p:spPr>
          <a:xfrm>
            <a:off x="9886949" y="2947035"/>
            <a:ext cx="904875" cy="48196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9AD5AD-FE73-4032-9880-615588FC500C}"/>
              </a:ext>
            </a:extLst>
          </p:cNvPr>
          <p:cNvSpPr txBox="1"/>
          <p:nvPr/>
        </p:nvSpPr>
        <p:spPr>
          <a:xfrm>
            <a:off x="6920248" y="5581650"/>
            <a:ext cx="4000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Figure 1: Decision Tree </a:t>
            </a:r>
          </a:p>
          <a:p>
            <a:pPr algn="ctr"/>
            <a:r>
              <a:rPr lang="en-US" sz="1050" dirty="0"/>
              <a:t>Adapted from [1]</a:t>
            </a:r>
          </a:p>
        </p:txBody>
      </p:sp>
    </p:spTree>
    <p:extLst>
      <p:ext uri="{BB962C8B-B14F-4D97-AF65-F5344CB8AC3E}">
        <p14:creationId xmlns:p14="http://schemas.microsoft.com/office/powerpoint/2010/main" val="250405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9BA30D-781B-4A24-BA5D-63052A24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GINI INDEX vs. Other Algorithms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278B2C-C585-4CA6-81C8-4517CF0E2A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ID3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Uses Information Gain / Entropy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 splits data by first looking for higher entropy value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CONS: can’t handle numeric data or missing                 </a:t>
            </a:r>
          </a:p>
          <a:p>
            <a:pPr marL="0" indent="0">
              <a:buNone/>
            </a:pPr>
            <a:r>
              <a:rPr lang="en-US" sz="1800" dirty="0"/>
              <a:t>                values.</a:t>
            </a:r>
          </a:p>
          <a:p>
            <a:pPr marL="0" indent="0">
              <a:buNone/>
            </a:pPr>
            <a:r>
              <a:rPr lang="en-US" sz="1800" dirty="0"/>
              <a:t>              : slower than Gini Index as it uses log in       	computation.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C3A4A7-AB54-47CF-9EA6-40C05CED5A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 Uses GINI INDEX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 splits data by looking for the LOWEST </a:t>
            </a:r>
            <a:r>
              <a:rPr lang="en-US" sz="1800" dirty="0" err="1"/>
              <a:t>gini</a:t>
            </a:r>
            <a:r>
              <a:rPr lang="en-US" sz="1800" dirty="0"/>
              <a:t> index.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 easier to compute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 this can handle numeric data by computing    adjacent data points’ averages.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 inexpensive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382C70-0B92-4926-842F-7DD7EA08D4D2}"/>
              </a:ext>
            </a:extLst>
          </p:cNvPr>
          <p:cNvSpPr/>
          <p:nvPr/>
        </p:nvSpPr>
        <p:spPr>
          <a:xfrm>
            <a:off x="1097280" y="1845735"/>
            <a:ext cx="4937760" cy="4023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4A8283-6881-4073-94D9-739ADAF511D8}"/>
              </a:ext>
            </a:extLst>
          </p:cNvPr>
          <p:cNvSpPr/>
          <p:nvPr/>
        </p:nvSpPr>
        <p:spPr>
          <a:xfrm>
            <a:off x="6217920" y="1845734"/>
            <a:ext cx="4937760" cy="4023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83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9BA30D-781B-4A24-BA5D-63052A24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GINI INDEX vs. Other Algorithms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278B2C-C585-4CA6-81C8-4517CF0E2A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C4.5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A better version of ID3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PROS: can handle numeric data</a:t>
            </a:r>
          </a:p>
          <a:p>
            <a:pPr marL="0" indent="0">
              <a:buNone/>
            </a:pPr>
            <a:r>
              <a:rPr lang="en-US" sz="1800" dirty="0"/>
              <a:t>               can handle missing data very well</a:t>
            </a:r>
          </a:p>
          <a:p>
            <a:pPr marL="0" indent="0">
              <a:buNone/>
            </a:pPr>
            <a:r>
              <a:rPr lang="en-US" sz="1800" dirty="0"/>
              <a:t>               can work both continuous and discrete data</a:t>
            </a:r>
          </a:p>
          <a:p>
            <a:pPr marL="0" indent="0">
              <a:buNone/>
            </a:pPr>
            <a:r>
              <a:rPr lang="en-US" sz="1800" dirty="0"/>
              <a:t>               more AI-like – can have a training set Decision tree induction CEASES when the number of instances to be split reaches a certain threshold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C3A4A7-AB54-47CF-9EA6-40C05CED5A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CART</a:t>
            </a:r>
          </a:p>
          <a:p>
            <a:r>
              <a:rPr lang="en-US" sz="1800" dirty="0"/>
              <a:t>Pros: easier for a simple decision tree</a:t>
            </a:r>
          </a:p>
          <a:p>
            <a:pPr marL="0" indent="0">
              <a:buNone/>
            </a:pPr>
            <a:r>
              <a:rPr lang="en-US" sz="1800" dirty="0"/>
              <a:t>  Cons: only favors data with larger partitions </a:t>
            </a:r>
          </a:p>
          <a:p>
            <a:pPr marL="0" indent="0" algn="ctr">
              <a:buNone/>
            </a:pPr>
            <a:r>
              <a:rPr lang="en-US" sz="1800" dirty="0"/>
              <a:t>            does not really handle the issue of incomplete     data very well </a:t>
            </a:r>
          </a:p>
          <a:p>
            <a:r>
              <a:rPr lang="en-US" sz="1800" dirty="0"/>
              <a:t>         often biased regarding splits on a higher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180CEF-65D7-4F52-B66A-DAA9CACCFB03}"/>
              </a:ext>
            </a:extLst>
          </p:cNvPr>
          <p:cNvSpPr/>
          <p:nvPr/>
        </p:nvSpPr>
        <p:spPr>
          <a:xfrm>
            <a:off x="1097280" y="1845735"/>
            <a:ext cx="4937760" cy="4023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DF0FAF-EFF8-4677-B78B-9E7338B762A7}"/>
              </a:ext>
            </a:extLst>
          </p:cNvPr>
          <p:cNvSpPr/>
          <p:nvPr/>
        </p:nvSpPr>
        <p:spPr>
          <a:xfrm>
            <a:off x="6209604" y="1845734"/>
            <a:ext cx="4937760" cy="4023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572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95A3-A796-490D-A420-4C45EC85A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Difference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3CA7093-CEE6-4074-B9EF-FED56DA41439}"/>
              </a:ext>
            </a:extLst>
          </p:cNvPr>
          <p:cNvSpPr txBox="1">
            <a:spLocks/>
          </p:cNvSpPr>
          <p:nvPr/>
        </p:nvSpPr>
        <p:spPr>
          <a:xfrm>
            <a:off x="1158239" y="1853243"/>
            <a:ext cx="493776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ID3 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0E1ECE-A2A6-482D-BE90-6F1264BC606B}"/>
              </a:ext>
            </a:extLst>
          </p:cNvPr>
          <p:cNvSpPr/>
          <p:nvPr/>
        </p:nvSpPr>
        <p:spPr>
          <a:xfrm>
            <a:off x="1158238" y="1853243"/>
            <a:ext cx="10058399" cy="4023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6F04BF-8592-4803-8E83-51AEF8CCF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869" y="2440935"/>
            <a:ext cx="4257675" cy="2847975"/>
          </a:xfrm>
          <a:prstGeom prst="rect">
            <a:avLst/>
          </a:prstGeom>
        </p:spPr>
      </p:pic>
      <p:sp>
        <p:nvSpPr>
          <p:cNvPr id="15" name="Footer Placeholder 6">
            <a:extLst>
              <a:ext uri="{FF2B5EF4-FFF2-40B4-BE49-F238E27FC236}">
                <a16:creationId xmlns:a16="http://schemas.microsoft.com/office/drawing/2014/main" id="{9485EFA9-773B-4A71-910B-8A4C96B1F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7119" y="6456785"/>
            <a:ext cx="5004969" cy="365125"/>
          </a:xfrm>
        </p:spPr>
        <p:txBody>
          <a:bodyPr/>
          <a:lstStyle/>
          <a:p>
            <a:r>
              <a:rPr lang="en-US" sz="1000" dirty="0"/>
              <a:t>[6] </a:t>
            </a:r>
            <a:r>
              <a:rPr lang="en-US" sz="1000" dirty="0" err="1"/>
              <a:t>Rishavbb</a:t>
            </a:r>
            <a:r>
              <a:rPr lang="en-US" sz="1000" dirty="0"/>
              <a:t>, 'Decision Tree Implementation using Gini Index', github.com, (2018)</a:t>
            </a:r>
          </a:p>
        </p:txBody>
      </p:sp>
    </p:spTree>
    <p:extLst>
      <p:ext uri="{BB962C8B-B14F-4D97-AF65-F5344CB8AC3E}">
        <p14:creationId xmlns:p14="http://schemas.microsoft.com/office/powerpoint/2010/main" val="23068350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F0601-75EE-46A7-A945-8689D127A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7879E-22D4-4A5F-9A63-D01F682A6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</a:rPr>
              <a:t>An NP – Complete Problem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</a:rPr>
              <a:t>Greedy approach</a:t>
            </a:r>
          </a:p>
          <a:p>
            <a:pPr marL="0" indent="0">
              <a:buClr>
                <a:srgbClr val="C00000"/>
              </a:buClr>
              <a:buNone/>
            </a:pPr>
            <a:endParaRPr lang="en-US" sz="18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sz="1800" b="1" dirty="0">
                <a:solidFill>
                  <a:schemeClr val="bg2">
                    <a:lumMod val="10000"/>
                  </a:schemeClr>
                </a:solidFill>
              </a:rPr>
              <a:t>Other Decision Tree Induction Algorithms: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QUEST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CAL 5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MARS 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CHAID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… and many more!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C3062B-9332-4E67-BBC5-72CA429D7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1054" y="6437745"/>
            <a:ext cx="5781963" cy="387165"/>
          </a:xfrm>
        </p:spPr>
        <p:txBody>
          <a:bodyPr/>
          <a:lstStyle/>
          <a:p>
            <a:r>
              <a:rPr lang="en-US" sz="1000" dirty="0"/>
              <a:t>L. </a:t>
            </a:r>
            <a:r>
              <a:rPr lang="en-US" sz="1000" dirty="0" err="1"/>
              <a:t>Rokach</a:t>
            </a:r>
            <a:r>
              <a:rPr lang="en-US" sz="1000" dirty="0"/>
              <a:t> and o. </a:t>
            </a:r>
            <a:r>
              <a:rPr lang="en-US" sz="1000" dirty="0" err="1"/>
              <a:t>maimon</a:t>
            </a:r>
            <a:r>
              <a:rPr lang="en-US" sz="1000" dirty="0"/>
              <a:t>, ‘chapter 9 – decision trees’, </a:t>
            </a:r>
            <a:r>
              <a:rPr lang="en-US" sz="1000" dirty="0" err="1"/>
              <a:t>tel-aviv</a:t>
            </a:r>
            <a:r>
              <a:rPr lang="en-US" sz="1000" dirty="0"/>
              <a:t> university, 2005</a:t>
            </a:r>
          </a:p>
        </p:txBody>
      </p:sp>
    </p:spTree>
    <p:extLst>
      <p:ext uri="{BB962C8B-B14F-4D97-AF65-F5344CB8AC3E}">
        <p14:creationId xmlns:p14="http://schemas.microsoft.com/office/powerpoint/2010/main" val="3848538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45970-E7F4-46AA-B2C9-7E62A682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85B1-3E95-4401-A1EF-16DB5C50C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845734"/>
            <a:ext cx="10355580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[1] H. Patel and P. Prajapati, “Study and Analysis of Decision Based Classification Algorithms”, International Journal of Computer Sciences and Engineering, Vol. 6, no. 10, pp. 74-78, Oct. 2018. [Online]. Available: : https://www.researchgate.net/publication/330138092 [Accessed November 27, 2020].</a:t>
            </a:r>
          </a:p>
          <a:p>
            <a:pPr marL="0" indent="0">
              <a:buNone/>
            </a:pPr>
            <a:r>
              <a:rPr lang="en-US" dirty="0"/>
              <a:t> [2] C. Hansen, “Decision Tree Explained (Classification),” Machine Learning, September 15, 2020.                               [Online]. Available: https://mlfromscratch.com/decision-tree-classification/#/ [Accessed November 19, 2020].</a:t>
            </a:r>
          </a:p>
          <a:p>
            <a:pPr marL="0" indent="0">
              <a:buNone/>
            </a:pPr>
            <a:r>
              <a:rPr lang="en-US" dirty="0"/>
              <a:t> [3] A. </a:t>
            </a:r>
            <a:r>
              <a:rPr lang="en-US" dirty="0" err="1"/>
              <a:t>Ponraj</a:t>
            </a:r>
            <a:r>
              <a:rPr lang="en-US" dirty="0"/>
              <a:t>, “Decision Tree,” DEV SKROL Data Science Tutorials and Articles for Beginners, July 25, 2020. [Online]. Available: https://devskrol.com/index.php/2020/07/25/decision-tree/ [Accessed November 19, 2020].</a:t>
            </a:r>
          </a:p>
          <a:p>
            <a:pPr marL="0" indent="0">
              <a:buNone/>
            </a:pPr>
            <a:r>
              <a:rPr lang="en-US" dirty="0"/>
              <a:t> [4] H. Jiawei and M. </a:t>
            </a:r>
            <a:r>
              <a:rPr lang="en-US" dirty="0" err="1"/>
              <a:t>Kamber</a:t>
            </a:r>
            <a:r>
              <a:rPr lang="en-US" dirty="0"/>
              <a:t>, “Classification and Prediction,” Slides for Data Mining: Concepts and Techniques – Chapter 7, Intelligent Database Systems Research Lab: Simon Fraser University, Canada, </a:t>
            </a:r>
            <a:r>
              <a:rPr lang="en-US" i="1" dirty="0"/>
              <a:t>date unknown. </a:t>
            </a:r>
            <a:r>
              <a:rPr lang="en-US" dirty="0"/>
              <a:t>[Online]. Available: www.itu.dk/people/pagh/ADBT06/classification.pdf [Accessed November 17, 2020]. </a:t>
            </a:r>
          </a:p>
        </p:txBody>
      </p:sp>
    </p:spTree>
    <p:extLst>
      <p:ext uri="{BB962C8B-B14F-4D97-AF65-F5344CB8AC3E}">
        <p14:creationId xmlns:p14="http://schemas.microsoft.com/office/powerpoint/2010/main" val="12735022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C0C56-7C01-4503-A416-0245C9814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B7285-CADC-4F4E-8FD0-57F5070BB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5" y="1847850"/>
            <a:ext cx="10433685" cy="4021244"/>
          </a:xfrm>
        </p:spPr>
        <p:txBody>
          <a:bodyPr>
            <a:normAutofit/>
          </a:bodyPr>
          <a:lstStyle/>
          <a:p>
            <a:r>
              <a:rPr lang="en-US" dirty="0"/>
              <a:t>[5] H. Sharma and S. Kumar, “A Survey on Decision Tree Algorithms of Classification in Data Mining”, International Journal of Science and Research, Vol. 5, no. 4, pp. 2094-2097, April 2016. [Online]. Available: https://www.researchgate.net/publication/324941161_A_Survey_on_Decision_Tree_Algorithms_of_Classification_in_Data_Mining [Accessed November 25, 2020].</a:t>
            </a:r>
          </a:p>
          <a:p>
            <a:r>
              <a:rPr lang="en-US" dirty="0"/>
              <a:t>[6] </a:t>
            </a:r>
            <a:r>
              <a:rPr lang="en-US" dirty="0" err="1"/>
              <a:t>Rishavbb</a:t>
            </a:r>
            <a:r>
              <a:rPr lang="en-US" dirty="0"/>
              <a:t> (2018) </a:t>
            </a:r>
            <a:r>
              <a:rPr lang="en-US" dirty="0" err="1"/>
              <a:t>D_Tree_Implementation</a:t>
            </a:r>
            <a:r>
              <a:rPr lang="en-US" dirty="0"/>
              <a:t> [Source code] https://github.com/rishavbb/D_Tree_Implementation.</a:t>
            </a:r>
          </a:p>
          <a:p>
            <a:r>
              <a:rPr lang="en-US" dirty="0"/>
              <a:t>[7] Abigail Hess, “Some students are considering dropping out of college because of coronavirus,” CNBC, April 30, 2020. [Online]. Available: https://www.cnbc.com/2020/04/28/students-are-dropping-out-of-college-because-of-coronavirus.html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7041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D837-B8A8-4CE0-B2DF-A3938CB2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EF457-DB39-455E-BE6F-1D4014EE6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[8] Lindsay Schnell, “COVID-19 pushes college students to drop out, which could devastate economy and their lives,” USA Today, October 19, 2020. [Online]. Available: https://www.usatoday.com/story/news/nation/2020/10/16/covid-community-college-students-drop-out-economy/5927050002/ [Accessed November 29, 2020].</a:t>
            </a:r>
          </a:p>
          <a:p>
            <a:r>
              <a:rPr lang="en-US" dirty="0"/>
              <a:t>M. </a:t>
            </a:r>
            <a:r>
              <a:rPr lang="en-US" dirty="0" err="1"/>
              <a:t>Sciandra</a:t>
            </a:r>
            <a:r>
              <a:rPr lang="en-US" dirty="0"/>
              <a:t>, A. </a:t>
            </a:r>
            <a:r>
              <a:rPr lang="en-US" dirty="0" err="1"/>
              <a:t>Plaia</a:t>
            </a:r>
            <a:r>
              <a:rPr lang="en-US" dirty="0"/>
              <a:t> and V. </a:t>
            </a:r>
            <a:r>
              <a:rPr lang="en-US" dirty="0" err="1"/>
              <a:t>Capursi</a:t>
            </a:r>
            <a:r>
              <a:rPr lang="en-US" dirty="0"/>
              <a:t>, "Classification trees for multivariate ordinal response: an application to Student Evaluation Teaching," Quality and Quantity, vol. 51, (2), pp. 641-655, 2017. Available: https://libproxy.csun.edu/login?url=https://www-proquest-com.libproxy.csun.edu/docview/1871764420?accountid=7285. [Accessed November 29, 2020].</a:t>
            </a:r>
          </a:p>
          <a:p>
            <a:r>
              <a:rPr lang="en-US" dirty="0"/>
              <a:t>S. Tahsildar, “Gini Index for Decision Trees,” </a:t>
            </a:r>
            <a:r>
              <a:rPr lang="en-US" dirty="0" err="1"/>
              <a:t>QuantInsti’s</a:t>
            </a:r>
            <a:r>
              <a:rPr lang="en-US" dirty="0"/>
              <a:t> Blog on Algo Trading and Quantitative Finance, April 18, 2019. [Online]. Available: https://blog.quantinsti.com/gini-index/#Gini-Index  [Accessed November 08, 2020].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6057E-1AAD-45D1-B2E6-30349F66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Sharma and S. Kumar, </a:t>
            </a:r>
          </a:p>
        </p:txBody>
      </p:sp>
    </p:spTree>
    <p:extLst>
      <p:ext uri="{BB962C8B-B14F-4D97-AF65-F5344CB8AC3E}">
        <p14:creationId xmlns:p14="http://schemas.microsoft.com/office/powerpoint/2010/main" val="3128942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761A-7379-43F0-935B-34BD1C2F2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B856A-45D4-4546-AEC2-D449FE3D6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Rokach</a:t>
            </a:r>
            <a:r>
              <a:rPr lang="en-US" dirty="0"/>
              <a:t>, </a:t>
            </a:r>
            <a:r>
              <a:rPr lang="en-US" dirty="0" err="1"/>
              <a:t>Lior</a:t>
            </a:r>
            <a:r>
              <a:rPr lang="en-US" dirty="0"/>
              <a:t> &amp; </a:t>
            </a:r>
            <a:r>
              <a:rPr lang="en-US" dirty="0" err="1"/>
              <a:t>Maimon</a:t>
            </a:r>
            <a:r>
              <a:rPr lang="en-US" dirty="0"/>
              <a:t>, “Chapter 9 – Decision Trees,” Data Mining and Knowledge Discovery Handbook, pp. 165-192, 2005. Available: www.ise.bgu.ac.il/faculty/liorr/hbchap9.pdf [Accessed November 14, 2020].</a:t>
            </a:r>
          </a:p>
          <a:p>
            <a:r>
              <a:rPr lang="en-US" dirty="0"/>
              <a:t>N. </a:t>
            </a:r>
            <a:r>
              <a:rPr lang="en-US" dirty="0" err="1"/>
              <a:t>Grabois</a:t>
            </a:r>
            <a:r>
              <a:rPr lang="en-US" dirty="0"/>
              <a:t>, “ID3 Pseudocode,”  Available: https://www.cs.swarthmore.edu/~meeden/cs63/f05/id3.html [Accessed December 3, 2020].</a:t>
            </a:r>
          </a:p>
          <a:p>
            <a:r>
              <a:rPr lang="en-US" dirty="0"/>
              <a:t>F. </a:t>
            </a:r>
            <a:r>
              <a:rPr lang="en-US" dirty="0" err="1"/>
              <a:t>Pedregosa</a:t>
            </a:r>
            <a:r>
              <a:rPr lang="en-US" dirty="0"/>
              <a:t>, et al., “</a:t>
            </a:r>
            <a:r>
              <a:rPr lang="en-US" dirty="0" err="1"/>
              <a:t>Scikit</a:t>
            </a:r>
            <a:r>
              <a:rPr lang="en-US" dirty="0"/>
              <a:t>-learn: Machine Learning in {P}</a:t>
            </a:r>
            <a:r>
              <a:rPr lang="en-US" dirty="0" err="1"/>
              <a:t>ython</a:t>
            </a:r>
            <a:r>
              <a:rPr lang="en-US" dirty="0"/>
              <a:t>”, Available: https://scikit-learn.org/stable/modules/tree.html#tree [Accessed: December 3, 2020].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668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07F1C6-54EF-4A7E-ACFB-D921B1841F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 &amp; 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684C0C-2097-4375-8E2C-8AFFD1DF54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683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70134F-CDAB-40CD-925D-C092A75B2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MAKING EXAMPLE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580C44-1181-406D-B09D-8D3E929EC1EA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10170796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Given the following raw data set, how do we turn it into a meaningful decision tree that can help predict outcomes?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pPr marL="0" indent="0">
              <a:buFont typeface="Calibri" panose="020F0502020204030204" pitchFamily="34" charset="0"/>
              <a:buNone/>
            </a:pPr>
            <a:endParaRPr lang="en-US" sz="2800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Standard Notation: N = 5 and M = 4 features, </a:t>
            </a:r>
          </a:p>
          <a:p>
            <a:pPr marL="0" indent="0">
              <a:buNone/>
            </a:pPr>
            <a:r>
              <a:rPr lang="en-US" dirty="0"/>
              <a:t>		   where N denotes # of observations and M is # of features.</a:t>
            </a:r>
          </a:p>
          <a:p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83C86B-F4F9-4C25-9B03-5F291D7BF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2743200"/>
            <a:ext cx="6324600" cy="15049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CEC979-97BE-4F29-A86E-14EFF23018CE}"/>
              </a:ext>
            </a:extLst>
          </p:cNvPr>
          <p:cNvSpPr txBox="1"/>
          <p:nvPr/>
        </p:nvSpPr>
        <p:spPr>
          <a:xfrm>
            <a:off x="3933825" y="4248150"/>
            <a:ext cx="4000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Figure 2: Building a Classification Tree</a:t>
            </a:r>
          </a:p>
          <a:p>
            <a:pPr algn="ctr"/>
            <a:r>
              <a:rPr lang="en-US" sz="1050" dirty="0"/>
              <a:t>Adapted from [2]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CC10F06-8075-4805-8161-74DAEB7A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5048240" cy="365125"/>
          </a:xfrm>
        </p:spPr>
        <p:txBody>
          <a:bodyPr/>
          <a:lstStyle/>
          <a:p>
            <a:r>
              <a:rPr lang="en-US" sz="1000" dirty="0"/>
              <a:t>c. Hansen ‘decision tree explained (classification)’, university of Denmark, 2020</a:t>
            </a:r>
          </a:p>
        </p:txBody>
      </p:sp>
    </p:spTree>
    <p:extLst>
      <p:ext uri="{BB962C8B-B14F-4D97-AF65-F5344CB8AC3E}">
        <p14:creationId xmlns:p14="http://schemas.microsoft.com/office/powerpoint/2010/main" val="236995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B100A-D3FF-40B0-B44E-717A03B3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 and GINI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328F9-179C-4B81-A60B-47B598BB09FB}"/>
              </a:ext>
            </a:extLst>
          </p:cNvPr>
          <p:cNvSpPr txBox="1">
            <a:spLocks/>
          </p:cNvSpPr>
          <p:nvPr/>
        </p:nvSpPr>
        <p:spPr>
          <a:xfrm>
            <a:off x="1097280" y="1864784"/>
            <a:ext cx="3579495" cy="409613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1800" dirty="0"/>
              <a:t>How do we decide which row/feature should be on the root node?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1800" b="1" dirty="0"/>
              <a:t>GINI INDEX – </a:t>
            </a:r>
            <a:r>
              <a:rPr lang="en-US" sz="1800" dirty="0"/>
              <a:t>this is a measurement used to quantify the </a:t>
            </a:r>
            <a:r>
              <a:rPr lang="en-US" sz="1800" b="1" dirty="0"/>
              <a:t>purity</a:t>
            </a:r>
            <a:r>
              <a:rPr lang="en-US" sz="1800" dirty="0"/>
              <a:t> of a node in a decision tree.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1800" dirty="0"/>
          </a:p>
          <a:p>
            <a:pPr marL="0" indent="0">
              <a:buFont typeface="Calibri" panose="020F0502020204030204" pitchFamily="34" charset="0"/>
              <a:buNone/>
            </a:pPr>
            <a:endParaRPr lang="en-US" sz="1800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1800" i="1" dirty="0"/>
              <a:t>*how well an M Feature defines a classification (leaf node)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DEFB21-F9AA-44D1-AA60-D1797F6DE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1864784"/>
            <a:ext cx="4400550" cy="2647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A138BE-315B-4914-82BD-89458E06F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2025" y="1737360"/>
            <a:ext cx="3124200" cy="388143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2062F61-727E-42ED-BD48-BC1F1EF90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90850" y="6445984"/>
            <a:ext cx="6210300" cy="365125"/>
          </a:xfrm>
        </p:spPr>
        <p:txBody>
          <a:bodyPr/>
          <a:lstStyle/>
          <a:p>
            <a:r>
              <a:rPr lang="en-US" sz="1000" dirty="0"/>
              <a:t>A. </a:t>
            </a:r>
            <a:r>
              <a:rPr lang="en-US" sz="1000" dirty="0" err="1"/>
              <a:t>ponraj</a:t>
            </a:r>
            <a:r>
              <a:rPr lang="en-US" sz="1000" dirty="0"/>
              <a:t>, ‘decision tree’, </a:t>
            </a:r>
            <a:r>
              <a:rPr lang="en-US" sz="1000" dirty="0">
                <a:hlinkClick r:id="rId4"/>
              </a:rPr>
              <a:t>https://devskrol.com/index.php/2020/07/25/decision-tree/</a:t>
            </a:r>
            <a:r>
              <a:rPr lang="en-US" sz="1000" dirty="0"/>
              <a:t>, 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9EE914-9D83-42B3-9222-19964E52BD7D}"/>
              </a:ext>
            </a:extLst>
          </p:cNvPr>
          <p:cNvSpPr txBox="1"/>
          <p:nvPr/>
        </p:nvSpPr>
        <p:spPr>
          <a:xfrm>
            <a:off x="6798156" y="5530031"/>
            <a:ext cx="4000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Figure 3: Decision Tree Splitting </a:t>
            </a:r>
          </a:p>
          <a:p>
            <a:pPr algn="ctr"/>
            <a:r>
              <a:rPr lang="en-US" sz="1050" dirty="0"/>
              <a:t>Adapted from [3]</a:t>
            </a:r>
          </a:p>
        </p:txBody>
      </p:sp>
    </p:spTree>
    <p:extLst>
      <p:ext uri="{BB962C8B-B14F-4D97-AF65-F5344CB8AC3E}">
        <p14:creationId xmlns:p14="http://schemas.microsoft.com/office/powerpoint/2010/main" val="126656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FEAF-AD62-4A6E-8559-E953F1BA8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– GINI INDEX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31C46D-6D6B-4579-BCD0-571D106BB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925" y="1895475"/>
            <a:ext cx="4563319" cy="1085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0E15E7-275D-48EE-917D-7F3158109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5175" y="6456094"/>
            <a:ext cx="5581650" cy="365125"/>
          </a:xfrm>
        </p:spPr>
        <p:txBody>
          <a:bodyPr/>
          <a:lstStyle/>
          <a:p>
            <a:r>
              <a:rPr lang="en-US" sz="1000" dirty="0"/>
              <a:t>J. Han and m. </a:t>
            </a:r>
            <a:r>
              <a:rPr lang="en-US" sz="1000" dirty="0" err="1"/>
              <a:t>kamber</a:t>
            </a:r>
            <a:r>
              <a:rPr lang="en-US" sz="1000" dirty="0"/>
              <a:t>, ‘classification and prediction’, </a:t>
            </a:r>
            <a:r>
              <a:rPr lang="en-US" sz="1000" dirty="0" err="1"/>
              <a:t>simon</a:t>
            </a:r>
            <a:r>
              <a:rPr lang="en-US" sz="1000" dirty="0"/>
              <a:t> </a:t>
            </a:r>
            <a:r>
              <a:rPr lang="en-US" sz="1000" dirty="0" err="1"/>
              <a:t>fraser</a:t>
            </a:r>
            <a:r>
              <a:rPr lang="en-US" sz="1000" dirty="0"/>
              <a:t> university, </a:t>
            </a:r>
            <a:r>
              <a:rPr lang="en-US" sz="1000" dirty="0" err="1"/>
              <a:t>canada</a:t>
            </a:r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1A3FC6-506A-4027-AA87-BD1030385868}"/>
              </a:ext>
            </a:extLst>
          </p:cNvPr>
          <p:cNvSpPr txBox="1"/>
          <p:nvPr/>
        </p:nvSpPr>
        <p:spPr>
          <a:xfrm>
            <a:off x="1040130" y="1866900"/>
            <a:ext cx="5581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/>
              <a:t>Step 1: Compare how each feature defines the 		   	     classification “FLU”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DE364E-402E-484B-BCAE-339A898390F9}"/>
              </a:ext>
            </a:extLst>
          </p:cNvPr>
          <p:cNvSpPr txBox="1"/>
          <p:nvPr/>
        </p:nvSpPr>
        <p:spPr>
          <a:xfrm>
            <a:off x="8325271" y="3009900"/>
            <a:ext cx="195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Figure 2: Building a Classification Tree</a:t>
            </a:r>
          </a:p>
          <a:p>
            <a:pPr algn="ctr"/>
            <a:r>
              <a:rPr lang="en-US" sz="900" dirty="0"/>
              <a:t>Adapted from [2]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D2116F-E149-4334-840D-3B25C895A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7180" y="3771052"/>
            <a:ext cx="3598545" cy="5063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813F2C-FEEE-4487-813C-26F0FB761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6825" y="4381954"/>
            <a:ext cx="1846477" cy="5688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3E61C8-A961-4652-BE74-AE227EDFE08A}"/>
              </a:ext>
            </a:extLst>
          </p:cNvPr>
          <p:cNvSpPr txBox="1"/>
          <p:nvPr/>
        </p:nvSpPr>
        <p:spPr>
          <a:xfrm>
            <a:off x="8833750" y="4950774"/>
            <a:ext cx="195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Figure 4: Gini Index</a:t>
            </a:r>
          </a:p>
          <a:p>
            <a:pPr algn="ctr"/>
            <a:r>
              <a:rPr lang="en-US" sz="900" dirty="0"/>
              <a:t>Adapted from [4]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74798FF-91F8-43F0-B1E7-ADB77A35362B}"/>
              </a:ext>
            </a:extLst>
          </p:cNvPr>
          <p:cNvSpPr/>
          <p:nvPr/>
        </p:nvSpPr>
        <p:spPr>
          <a:xfrm>
            <a:off x="2752725" y="2457450"/>
            <a:ext cx="131445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FEVER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880D00-E7A5-4DD2-B606-CD6CBCC8FF76}"/>
              </a:ext>
            </a:extLst>
          </p:cNvPr>
          <p:cNvSpPr/>
          <p:nvPr/>
        </p:nvSpPr>
        <p:spPr>
          <a:xfrm>
            <a:off x="3571875" y="3327581"/>
            <a:ext cx="1228726" cy="506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1/2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2160782-D0D0-4EF7-A64E-3E99A82BEAFA}"/>
              </a:ext>
            </a:extLst>
          </p:cNvPr>
          <p:cNvSpPr/>
          <p:nvPr/>
        </p:nvSpPr>
        <p:spPr>
          <a:xfrm>
            <a:off x="1914104" y="3319045"/>
            <a:ext cx="1324396" cy="514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2/0</a:t>
            </a:r>
            <a:r>
              <a:rPr lang="en-US" sz="1600" dirty="0"/>
              <a:t>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704993-E7A5-44DB-8D35-F93AD752E283}"/>
              </a:ext>
            </a:extLst>
          </p:cNvPr>
          <p:cNvCxnSpPr>
            <a:cxnSpLocks/>
          </p:cNvCxnSpPr>
          <p:nvPr/>
        </p:nvCxnSpPr>
        <p:spPr>
          <a:xfrm>
            <a:off x="3686175" y="2914650"/>
            <a:ext cx="266700" cy="40439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634CE1-69DF-4703-836F-EB13D3DFAE60}"/>
              </a:ext>
            </a:extLst>
          </p:cNvPr>
          <p:cNvCxnSpPr>
            <a:cxnSpLocks/>
          </p:cNvCxnSpPr>
          <p:nvPr/>
        </p:nvCxnSpPr>
        <p:spPr>
          <a:xfrm flipH="1">
            <a:off x="2821305" y="2914650"/>
            <a:ext cx="217170" cy="40439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7E322DD-900D-4D0E-A955-41B5EF10CABC}"/>
              </a:ext>
            </a:extLst>
          </p:cNvPr>
          <p:cNvSpPr txBox="1"/>
          <p:nvPr/>
        </p:nvSpPr>
        <p:spPr>
          <a:xfrm>
            <a:off x="3802210" y="2878723"/>
            <a:ext cx="92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9C2421-1E16-42D6-839E-E712B079660B}"/>
              </a:ext>
            </a:extLst>
          </p:cNvPr>
          <p:cNvSpPr txBox="1"/>
          <p:nvPr/>
        </p:nvSpPr>
        <p:spPr>
          <a:xfrm>
            <a:off x="2351719" y="2866250"/>
            <a:ext cx="886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A37AD7-6C67-413D-B7CA-42CBAA18BD7F}"/>
                  </a:ext>
                </a:extLst>
              </p:cNvPr>
              <p:cNvSpPr txBox="1"/>
              <p:nvPr/>
            </p:nvSpPr>
            <p:spPr>
              <a:xfrm>
                <a:off x="437442" y="4112731"/>
                <a:ext cx="6354047" cy="33239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highlight>
                      <a:srgbClr val="C0C0C0"/>
                    </a:highlight>
                    <a:latin typeface="+mj-lt"/>
                  </a:rPr>
                  <a:t>GINI IMPURITY</a:t>
                </a:r>
                <a:r>
                  <a:rPr lang="en-US" sz="900" b="1" dirty="0">
                    <a:highlight>
                      <a:srgbClr val="C0C0C0"/>
                    </a:highlight>
                    <a:latin typeface="+mj-lt"/>
                  </a:rPr>
                  <a:t>(leaf) </a:t>
                </a:r>
                <a:r>
                  <a:rPr lang="en-US" b="1" dirty="0">
                    <a:highlight>
                      <a:srgbClr val="C0C0C0"/>
                    </a:highlight>
                    <a:latin typeface="+mj-lt"/>
                  </a:rPr>
                  <a:t>= 1 – (probability of “yes”)</a:t>
                </a:r>
                <a:r>
                  <a:rPr lang="en-US" b="1" baseline="30000" dirty="0">
                    <a:highlight>
                      <a:srgbClr val="C0C0C0"/>
                    </a:highlight>
                    <a:latin typeface="+mj-lt"/>
                  </a:rPr>
                  <a:t>2</a:t>
                </a:r>
                <a:r>
                  <a:rPr lang="en-US" b="1" dirty="0">
                    <a:highlight>
                      <a:srgbClr val="C0C0C0"/>
                    </a:highlight>
                    <a:latin typeface="+mj-lt"/>
                  </a:rPr>
                  <a:t> – (probability of “no”)</a:t>
                </a:r>
                <a:r>
                  <a:rPr lang="en-US" b="1" baseline="30000" dirty="0">
                    <a:highlight>
                      <a:srgbClr val="C0C0C0"/>
                    </a:highlight>
                    <a:latin typeface="+mj-lt"/>
                  </a:rPr>
                  <a:t>2</a:t>
                </a:r>
              </a:p>
              <a:p>
                <a:endParaRPr lang="en-US" b="1" baseline="30000" dirty="0">
                  <a:highlight>
                    <a:srgbClr val="FFFF00"/>
                  </a:highlight>
                  <a:latin typeface="+mj-lt"/>
                </a:endParaRPr>
              </a:p>
              <a:p>
                <a:r>
                  <a:rPr lang="en-US" sz="1600" b="1" dirty="0">
                    <a:latin typeface="+mj-lt"/>
                  </a:rPr>
                  <a:t>G</a:t>
                </a:r>
                <a:r>
                  <a:rPr lang="en-US" sz="800" b="1" dirty="0">
                    <a:latin typeface="+mj-lt"/>
                  </a:rPr>
                  <a:t>(</a:t>
                </a:r>
                <a:r>
                  <a:rPr lang="en-US" sz="800" b="1" dirty="0" err="1">
                    <a:latin typeface="+mj-lt"/>
                  </a:rPr>
                  <a:t>feverLeft</a:t>
                </a:r>
                <a:r>
                  <a:rPr lang="en-US" sz="800" b="1" dirty="0">
                    <a:latin typeface="+mj-lt"/>
                  </a:rPr>
                  <a:t>) </a:t>
                </a:r>
                <a:r>
                  <a:rPr lang="en-US" sz="1600" dirty="0">
                    <a:latin typeface="+mj-lt"/>
                  </a:rPr>
                  <a:t>= 1 – (probability of “yes”)</a:t>
                </a:r>
                <a:r>
                  <a:rPr lang="en-US" sz="1600" baseline="30000" dirty="0">
                    <a:latin typeface="+mj-lt"/>
                  </a:rPr>
                  <a:t>2</a:t>
                </a:r>
                <a:r>
                  <a:rPr lang="en-US" sz="1600" dirty="0">
                    <a:latin typeface="+mj-lt"/>
                  </a:rPr>
                  <a:t> – (probability of “no”)</a:t>
                </a:r>
                <a:r>
                  <a:rPr lang="en-US" sz="1600" baseline="30000" dirty="0">
                    <a:latin typeface="+mj-lt"/>
                  </a:rPr>
                  <a:t>2</a:t>
                </a:r>
              </a:p>
              <a:p>
                <a:r>
                  <a:rPr lang="en-US" sz="1600" baseline="30000" dirty="0">
                    <a:latin typeface="+mj-lt"/>
                  </a:rPr>
                  <a:t> </a:t>
                </a:r>
                <a:r>
                  <a:rPr lang="en-US" sz="1600" dirty="0">
                    <a:latin typeface="+mj-lt"/>
                  </a:rPr>
                  <a:t>            = 1 – ((2)/(2+0))</a:t>
                </a:r>
                <a:r>
                  <a:rPr lang="en-US" sz="1600" baseline="30000" dirty="0">
                    <a:latin typeface="+mj-lt"/>
                  </a:rPr>
                  <a:t>2</a:t>
                </a:r>
                <a:r>
                  <a:rPr lang="en-US" sz="1600" dirty="0">
                    <a:latin typeface="+mj-lt"/>
                  </a:rPr>
                  <a:t> – ((0)/(2+0))</a:t>
                </a:r>
                <a:r>
                  <a:rPr lang="en-US" sz="1600" baseline="30000" dirty="0">
                    <a:latin typeface="+mj-lt"/>
                  </a:rPr>
                  <a:t>2</a:t>
                </a:r>
              </a:p>
              <a:p>
                <a:r>
                  <a:rPr lang="en-US" sz="1600" baseline="30000" dirty="0">
                    <a:latin typeface="+mj-lt"/>
                  </a:rPr>
                  <a:t> </a:t>
                </a:r>
                <a:r>
                  <a:rPr lang="en-US" sz="1600" dirty="0">
                    <a:latin typeface="+mj-lt"/>
                  </a:rPr>
                  <a:t>            = 0</a:t>
                </a:r>
              </a:p>
              <a:p>
                <a:r>
                  <a:rPr lang="en-US" sz="1600" b="1" dirty="0">
                    <a:latin typeface="+mj-lt"/>
                  </a:rPr>
                  <a:t>G</a:t>
                </a:r>
                <a:r>
                  <a:rPr lang="en-US" sz="800" b="1" dirty="0">
                    <a:latin typeface="+mj-lt"/>
                  </a:rPr>
                  <a:t>(</a:t>
                </a:r>
                <a:r>
                  <a:rPr lang="en-US" sz="800" b="1" dirty="0" err="1">
                    <a:latin typeface="+mj-lt"/>
                  </a:rPr>
                  <a:t>feverRight</a:t>
                </a:r>
                <a:r>
                  <a:rPr lang="en-US" sz="800" b="1" dirty="0">
                    <a:latin typeface="+mj-lt"/>
                  </a:rPr>
                  <a:t>) </a:t>
                </a:r>
                <a:r>
                  <a:rPr lang="en-US" sz="1600" b="1" dirty="0">
                    <a:latin typeface="+mj-lt"/>
                  </a:rPr>
                  <a:t> </a:t>
                </a:r>
                <a:r>
                  <a:rPr lang="en-US" sz="1600" dirty="0">
                    <a:latin typeface="+mj-lt"/>
                  </a:rPr>
                  <a:t>= 1 – ((1)/(2+1))</a:t>
                </a:r>
                <a:r>
                  <a:rPr lang="en-US" sz="1600" baseline="30000" dirty="0">
                    <a:latin typeface="+mj-lt"/>
                  </a:rPr>
                  <a:t>2</a:t>
                </a:r>
                <a:r>
                  <a:rPr lang="en-US" sz="1600" dirty="0">
                    <a:latin typeface="+mj-lt"/>
                  </a:rPr>
                  <a:t> – ((2)/(2+1))</a:t>
                </a:r>
                <a:r>
                  <a:rPr lang="en-US" sz="1600" baseline="30000" dirty="0">
                    <a:latin typeface="+mj-lt"/>
                  </a:rPr>
                  <a:t>2</a:t>
                </a:r>
              </a:p>
              <a:p>
                <a:r>
                  <a:rPr lang="en-US" sz="1600" dirty="0">
                    <a:latin typeface="+mj-lt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sz="1600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1600" dirty="0">
                    <a:latin typeface="+mj-lt"/>
                  </a:rPr>
                  <a:t> 0.4444</a:t>
                </a:r>
              </a:p>
              <a:p>
                <a:endParaRPr lang="en-US" sz="1600" baseline="30000" dirty="0">
                  <a:latin typeface="+mj-lt"/>
                </a:endParaRPr>
              </a:p>
              <a:p>
                <a:endParaRPr lang="en-US" sz="1600" baseline="30000" dirty="0">
                  <a:latin typeface="+mj-lt"/>
                </a:endParaRPr>
              </a:p>
              <a:p>
                <a:endParaRPr lang="en-US" sz="1600" baseline="30000" dirty="0">
                  <a:latin typeface="+mj-lt"/>
                </a:endParaRPr>
              </a:p>
              <a:p>
                <a:r>
                  <a:rPr lang="en-US" sz="1600" baseline="30000" dirty="0">
                    <a:latin typeface="+mj-lt"/>
                  </a:rPr>
                  <a:t>             </a:t>
                </a:r>
              </a:p>
              <a:p>
                <a:endParaRPr lang="en-US" sz="1600" baseline="30000" dirty="0">
                  <a:latin typeface="+mj-lt"/>
                </a:endParaRPr>
              </a:p>
              <a:p>
                <a:r>
                  <a:rPr lang="en-US" sz="1600" baseline="30000" dirty="0">
                    <a:latin typeface="+mj-lt"/>
                  </a:rPr>
                  <a:t>      </a:t>
                </a:r>
              </a:p>
              <a:p>
                <a:endParaRPr lang="en-US" b="1" baseline="30000" dirty="0">
                  <a:latin typeface="+mj-lt"/>
                </a:endParaRPr>
              </a:p>
              <a:p>
                <a:endParaRPr lang="en-US" b="1" baseline="30000" dirty="0">
                  <a:latin typeface="+mj-lt"/>
                </a:endParaRPr>
              </a:p>
              <a:p>
                <a:endParaRPr lang="en-US" b="1" baseline="30000" dirty="0">
                  <a:latin typeface="+mj-lt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A37AD7-6C67-413D-B7CA-42CBAA18B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42" y="4112731"/>
                <a:ext cx="6354047" cy="3323987"/>
              </a:xfrm>
              <a:prstGeom prst="rect">
                <a:avLst/>
              </a:prstGeom>
              <a:blipFill>
                <a:blip r:embed="rId5"/>
                <a:stretch>
                  <a:fillRect l="-864" t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A1AAE6CE-B164-42B9-8FB0-152618CA0C0B}"/>
              </a:ext>
            </a:extLst>
          </p:cNvPr>
          <p:cNvSpPr txBox="1"/>
          <p:nvPr/>
        </p:nvSpPr>
        <p:spPr>
          <a:xfrm>
            <a:off x="7173783" y="3833650"/>
            <a:ext cx="783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Eq. (1)</a:t>
            </a:r>
          </a:p>
        </p:txBody>
      </p:sp>
    </p:spTree>
    <p:extLst>
      <p:ext uri="{BB962C8B-B14F-4D97-AF65-F5344CB8AC3E}">
        <p14:creationId xmlns:p14="http://schemas.microsoft.com/office/powerpoint/2010/main" val="102487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F2E9-6A7D-4E53-9CC3-D96453899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– GINI 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FF027AD-F475-4DD4-AB24-7027B7E92A2B}"/>
                  </a:ext>
                </a:extLst>
              </p:cNvPr>
              <p:cNvSpPr/>
              <p:nvPr/>
            </p:nvSpPr>
            <p:spPr>
              <a:xfrm>
                <a:off x="990599" y="1861483"/>
                <a:ext cx="10239375" cy="50162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Since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gini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impurities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both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left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right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are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not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equal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we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have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find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Gini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Split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Index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0" dirty="0">
                    <a:latin typeface="+mj-lt"/>
                  </a:rPr>
                  <a:t>(1)</a:t>
                </a:r>
              </a:p>
              <a:p>
                <a:endParaRPr lang="en-US" sz="1600" b="1" dirty="0">
                  <a:latin typeface="+mj-lt"/>
                </a:endParaRPr>
              </a:p>
              <a:p>
                <a:r>
                  <a:rPr lang="en-US" sz="1600" dirty="0">
                    <a:latin typeface="+mj-lt"/>
                  </a:rPr>
                  <a:t>G(</a:t>
                </a:r>
                <a:r>
                  <a:rPr lang="en-US" sz="1600" dirty="0" err="1">
                    <a:latin typeface="+mj-lt"/>
                  </a:rPr>
                  <a:t>feverLeft</a:t>
                </a:r>
                <a:r>
                  <a:rPr lang="en-US" sz="1600" dirty="0">
                    <a:latin typeface="+mj-lt"/>
                  </a:rPr>
                  <a:t>) = 0  </a:t>
                </a:r>
                <a14:m>
                  <m:oMath xmlns:m="http://schemas.openxmlformats.org/officeDocument/2006/math">
                    <m:r>
                      <a:rPr lang="en-US" sz="1600" b="0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+mj-lt"/>
                  </a:rPr>
                  <a:t> G(</a:t>
                </a:r>
                <a:r>
                  <a:rPr lang="en-US" sz="1600" dirty="0" err="1">
                    <a:latin typeface="+mj-lt"/>
                  </a:rPr>
                  <a:t>feverRight</a:t>
                </a:r>
                <a:r>
                  <a:rPr lang="en-US" sz="1600" dirty="0">
                    <a:latin typeface="+mj-lt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600" b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1600" dirty="0">
                    <a:latin typeface="+mj-lt"/>
                  </a:rPr>
                  <a:t> 0.4444</a:t>
                </a:r>
              </a:p>
              <a:p>
                <a:endParaRPr lang="en-US" sz="1600" dirty="0">
                  <a:latin typeface="+mj-lt"/>
                </a:endParaRPr>
              </a:p>
              <a:p>
                <a:r>
                  <a:rPr lang="en-US" sz="1600" b="1" dirty="0">
                    <a:latin typeface="+mj-lt"/>
                  </a:rPr>
                  <a:t>Gini(FEVER) = </a:t>
                </a:r>
              </a:p>
              <a:p>
                <a:endParaRPr lang="en-US" sz="1600" baseline="30000" dirty="0">
                  <a:latin typeface="+mj-lt"/>
                </a:endParaRPr>
              </a:p>
              <a:p>
                <a:r>
                  <a:rPr lang="en-US" sz="1600" dirty="0">
                    <a:latin typeface="+mj-lt"/>
                  </a:rPr>
                  <a:t>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ⅈ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ⅈ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𝑓𝑒𝑣𝑒𝑟𝐿𝑒𝑓𝑡</m:t>
                        </m:r>
                      </m:e>
                    </m:d>
                    <m:r>
                      <a:rPr lang="en-US" sz="16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ⅈ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ⅈ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𝑓𝑒𝑣𝑒𝑟𝑅𝑖𝑔h𝑡</m:t>
                        </m:r>
                      </m:e>
                    </m:d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>
                    <a:latin typeface="+mj-lt"/>
                  </a:rPr>
                  <a:t>                 = ((2)/5)(0) + ((3)/5))(0.4444)</a:t>
                </a:r>
              </a:p>
              <a:p>
                <a:r>
                  <a:rPr lang="en-US" sz="1600" baseline="30000" dirty="0">
                    <a:latin typeface="+mj-lt"/>
                  </a:rPr>
                  <a:t> </a:t>
                </a:r>
              </a:p>
              <a:p>
                <a:r>
                  <a:rPr lang="en-US" sz="1600" baseline="30000" dirty="0">
                    <a:latin typeface="+mj-lt"/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b="1" dirty="0"/>
                  <a:t>0.2666 = Gini(FEVER)</a:t>
                </a:r>
              </a:p>
              <a:p>
                <a:endParaRPr lang="en-US" sz="1600" b="1" dirty="0"/>
              </a:p>
              <a:p>
                <a:endParaRPr lang="en-US" b="1" dirty="0"/>
              </a:p>
              <a:p>
                <a:r>
                  <a:rPr lang="en-US" b="1" dirty="0"/>
                  <a:t>We repeat this process to find out the Gini Indices for Coughing and Headache too.</a:t>
                </a:r>
              </a:p>
              <a:p>
                <a:endParaRPr lang="en-US" sz="1600" baseline="30000" dirty="0">
                  <a:latin typeface="+mj-lt"/>
                </a:endParaRPr>
              </a:p>
              <a:p>
                <a:endParaRPr lang="en-US" sz="1600" baseline="30000" dirty="0">
                  <a:latin typeface="+mj-lt"/>
                </a:endParaRPr>
              </a:p>
              <a:p>
                <a:endParaRPr lang="en-US" sz="1600" baseline="30000" dirty="0">
                  <a:latin typeface="+mj-lt"/>
                </a:endParaRPr>
              </a:p>
              <a:p>
                <a:r>
                  <a:rPr lang="en-US" sz="1600" baseline="30000" dirty="0">
                    <a:latin typeface="+mj-lt"/>
                  </a:rPr>
                  <a:t>             </a:t>
                </a:r>
              </a:p>
              <a:p>
                <a:endParaRPr lang="en-US" sz="1600" baseline="30000" dirty="0">
                  <a:latin typeface="+mj-lt"/>
                </a:endParaRPr>
              </a:p>
              <a:p>
                <a:r>
                  <a:rPr lang="en-US" sz="1600" baseline="30000" dirty="0">
                    <a:latin typeface="+mj-lt"/>
                  </a:rPr>
                  <a:t>      </a:t>
                </a:r>
              </a:p>
              <a:p>
                <a:endParaRPr lang="en-US" sz="1600" b="1" baseline="30000" dirty="0">
                  <a:latin typeface="+mj-lt"/>
                </a:endParaRPr>
              </a:p>
              <a:p>
                <a:endParaRPr lang="en-US" sz="1600" b="1" baseline="30000" dirty="0">
                  <a:latin typeface="+mj-lt"/>
                </a:endParaRPr>
              </a:p>
              <a:p>
                <a:endParaRPr lang="en-US" sz="1600" b="1" baseline="30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FF027AD-F475-4DD4-AB24-7027B7E92A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599" y="1861483"/>
                <a:ext cx="10239375" cy="5016245"/>
              </a:xfrm>
              <a:prstGeom prst="rect">
                <a:avLst/>
              </a:prstGeom>
              <a:blipFill>
                <a:blip r:embed="rId2"/>
                <a:stretch>
                  <a:fillRect l="-476" t="-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4CC118-1B5A-45DE-B58E-052E16BFB1D3}"/>
                  </a:ext>
                </a:extLst>
              </p:cNvPr>
              <p:cNvSpPr txBox="1"/>
              <p:nvPr/>
            </p:nvSpPr>
            <p:spPr>
              <a:xfrm>
                <a:off x="2032230" y="2727097"/>
                <a:ext cx="3073592" cy="5167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4CC118-1B5A-45DE-B58E-052E16BFB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230" y="2727097"/>
                <a:ext cx="3073592" cy="5167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E98C07A7-81F0-448E-A146-59403D37F2C5}"/>
              </a:ext>
            </a:extLst>
          </p:cNvPr>
          <p:cNvSpPr/>
          <p:nvPr/>
        </p:nvSpPr>
        <p:spPr>
          <a:xfrm>
            <a:off x="7924800" y="2447925"/>
            <a:ext cx="131445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FEVER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1809AC-80C4-4D1B-939E-2CFF4FA8ACCC}"/>
              </a:ext>
            </a:extLst>
          </p:cNvPr>
          <p:cNvSpPr/>
          <p:nvPr/>
        </p:nvSpPr>
        <p:spPr>
          <a:xfrm>
            <a:off x="8743950" y="3318056"/>
            <a:ext cx="1228726" cy="506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1/2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F539F7E-1D8B-40AD-91AC-E1A476E8D0B1}"/>
              </a:ext>
            </a:extLst>
          </p:cNvPr>
          <p:cNvSpPr/>
          <p:nvPr/>
        </p:nvSpPr>
        <p:spPr>
          <a:xfrm>
            <a:off x="7086179" y="3309520"/>
            <a:ext cx="1324396" cy="514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2/0</a:t>
            </a:r>
            <a:r>
              <a:rPr lang="en-US" sz="1600" dirty="0"/>
              <a:t>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2423ED-BA3B-4BCC-A797-91D39FE851F9}"/>
              </a:ext>
            </a:extLst>
          </p:cNvPr>
          <p:cNvCxnSpPr>
            <a:cxnSpLocks/>
          </p:cNvCxnSpPr>
          <p:nvPr/>
        </p:nvCxnSpPr>
        <p:spPr>
          <a:xfrm>
            <a:off x="8858250" y="2905125"/>
            <a:ext cx="266700" cy="40439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889EFA-7162-44A1-9280-9911764333BB}"/>
              </a:ext>
            </a:extLst>
          </p:cNvPr>
          <p:cNvCxnSpPr>
            <a:cxnSpLocks/>
          </p:cNvCxnSpPr>
          <p:nvPr/>
        </p:nvCxnSpPr>
        <p:spPr>
          <a:xfrm flipH="1">
            <a:off x="7993380" y="2905125"/>
            <a:ext cx="217170" cy="40439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E84ACB1-FEC0-494A-896E-C7CD27CCD238}"/>
              </a:ext>
            </a:extLst>
          </p:cNvPr>
          <p:cNvSpPr txBox="1"/>
          <p:nvPr/>
        </p:nvSpPr>
        <p:spPr>
          <a:xfrm>
            <a:off x="8974285" y="2869198"/>
            <a:ext cx="92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4E2914-9C5A-47CE-8D7D-ADD26FF951F6}"/>
              </a:ext>
            </a:extLst>
          </p:cNvPr>
          <p:cNvSpPr txBox="1"/>
          <p:nvPr/>
        </p:nvSpPr>
        <p:spPr>
          <a:xfrm>
            <a:off x="7523794" y="2856725"/>
            <a:ext cx="886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415006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54B0E-E304-4753-A304-7F3E9F3E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– GINI 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4CCB960-BB3F-4AAF-B0D1-41EDA700152E}"/>
                  </a:ext>
                </a:extLst>
              </p:cNvPr>
              <p:cNvSpPr/>
              <p:nvPr/>
            </p:nvSpPr>
            <p:spPr>
              <a:xfrm>
                <a:off x="761999" y="1867226"/>
                <a:ext cx="9344025" cy="4015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Gini(COUGHING)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𝑐𝑜𝑢𝑔h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𝐿𝑒𝑓𝑡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𝑐𝑜𝑢𝑔h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𝑅𝑖𝑔h𝑡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                              = (4/5)(0.5) + ((1/5))(0)</a:t>
                </a:r>
              </a:p>
              <a:p>
                <a:r>
                  <a:rPr lang="en-US" baseline="30000" dirty="0"/>
                  <a:t> </a:t>
                </a:r>
              </a:p>
              <a:p>
                <a:r>
                  <a:rPr lang="en-US" baseline="30000" dirty="0"/>
                  <a:t>     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 </m:t>
                    </m:r>
                    <m:r>
                      <a:rPr lang="en-US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𝟒𝟎𝟎𝟎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= Gini(COUGHING)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Gini(HEADACHE)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h𝑒𝑎𝑑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𝐿𝑒𝑓𝑡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h𝑒𝑎𝑑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𝑅𝑖𝑔h𝑡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                              = (2/5)(0.5) + ((3/5))(0.4444)</a:t>
                </a:r>
              </a:p>
              <a:p>
                <a:r>
                  <a:rPr lang="en-US" baseline="30000" dirty="0"/>
                  <a:t> </a:t>
                </a:r>
              </a:p>
              <a:p>
                <a:r>
                  <a:rPr lang="en-US" baseline="30000" dirty="0"/>
                  <a:t>                      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             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𝟔𝟔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= Gini(HEADACHE)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4CCB960-BB3F-4AAF-B0D1-41EDA70015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99" y="1867226"/>
                <a:ext cx="9344025" cy="4015330"/>
              </a:xfrm>
              <a:prstGeom prst="rect">
                <a:avLst/>
              </a:prstGeom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259F00F4-8882-437D-940E-C35151EDCA4C}"/>
              </a:ext>
            </a:extLst>
          </p:cNvPr>
          <p:cNvSpPr/>
          <p:nvPr/>
        </p:nvSpPr>
        <p:spPr>
          <a:xfrm>
            <a:off x="8632679" y="1986859"/>
            <a:ext cx="1589380" cy="514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COUGHING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C04E3F-BF7F-408C-BA48-994DAD838E6C}"/>
              </a:ext>
            </a:extLst>
          </p:cNvPr>
          <p:cNvSpPr/>
          <p:nvPr/>
        </p:nvSpPr>
        <p:spPr>
          <a:xfrm>
            <a:off x="9525000" y="2922930"/>
            <a:ext cx="1228726" cy="506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1/0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48DB91-9BF6-4989-B8F2-93111D1C79D4}"/>
              </a:ext>
            </a:extLst>
          </p:cNvPr>
          <p:cNvSpPr/>
          <p:nvPr/>
        </p:nvSpPr>
        <p:spPr>
          <a:xfrm>
            <a:off x="7867229" y="2914394"/>
            <a:ext cx="1324396" cy="514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2/2</a:t>
            </a:r>
            <a:r>
              <a:rPr lang="en-US" sz="1600" dirty="0"/>
              <a:t>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E85E87-332D-40AF-B7B7-4D8A6E859DC7}"/>
              </a:ext>
            </a:extLst>
          </p:cNvPr>
          <p:cNvCxnSpPr>
            <a:cxnSpLocks/>
          </p:cNvCxnSpPr>
          <p:nvPr/>
        </p:nvCxnSpPr>
        <p:spPr>
          <a:xfrm>
            <a:off x="9639300" y="2509999"/>
            <a:ext cx="266700" cy="40439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CA4B08-469B-47FA-B8DE-E2432748816F}"/>
              </a:ext>
            </a:extLst>
          </p:cNvPr>
          <p:cNvCxnSpPr>
            <a:cxnSpLocks/>
          </p:cNvCxnSpPr>
          <p:nvPr/>
        </p:nvCxnSpPr>
        <p:spPr>
          <a:xfrm flipH="1">
            <a:off x="8774430" y="2509999"/>
            <a:ext cx="217170" cy="40439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19664C1-33D5-480F-BA75-68EC314E33A9}"/>
              </a:ext>
            </a:extLst>
          </p:cNvPr>
          <p:cNvSpPr txBox="1"/>
          <p:nvPr/>
        </p:nvSpPr>
        <p:spPr>
          <a:xfrm>
            <a:off x="9755335" y="2474072"/>
            <a:ext cx="92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90C9CB-1D96-4587-85D4-5E2C7E28FAC7}"/>
              </a:ext>
            </a:extLst>
          </p:cNvPr>
          <p:cNvSpPr txBox="1"/>
          <p:nvPr/>
        </p:nvSpPr>
        <p:spPr>
          <a:xfrm>
            <a:off x="8304844" y="2461599"/>
            <a:ext cx="886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DFAC88-F4DD-4C41-8043-0FD7CC7127DA}"/>
              </a:ext>
            </a:extLst>
          </p:cNvPr>
          <p:cNvSpPr/>
          <p:nvPr/>
        </p:nvSpPr>
        <p:spPr>
          <a:xfrm>
            <a:off x="8544370" y="4167159"/>
            <a:ext cx="1737657" cy="550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HEADACHE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302E134-CD16-4CD7-8B35-B686DC83C99F}"/>
              </a:ext>
            </a:extLst>
          </p:cNvPr>
          <p:cNvSpPr/>
          <p:nvPr/>
        </p:nvSpPr>
        <p:spPr>
          <a:xfrm>
            <a:off x="9539943" y="5130622"/>
            <a:ext cx="1228726" cy="506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2/1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87B7645-20EF-4353-8C4C-4C65D2251B4A}"/>
              </a:ext>
            </a:extLst>
          </p:cNvPr>
          <p:cNvSpPr/>
          <p:nvPr/>
        </p:nvSpPr>
        <p:spPr>
          <a:xfrm>
            <a:off x="7882172" y="5122086"/>
            <a:ext cx="1324396" cy="514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1/1</a:t>
            </a:r>
            <a:r>
              <a:rPr lang="en-US" sz="1600" dirty="0"/>
              <a:t>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994791-0CAD-4F4A-8FF4-34CDE4ACAB6F}"/>
              </a:ext>
            </a:extLst>
          </p:cNvPr>
          <p:cNvCxnSpPr>
            <a:cxnSpLocks/>
          </p:cNvCxnSpPr>
          <p:nvPr/>
        </p:nvCxnSpPr>
        <p:spPr>
          <a:xfrm>
            <a:off x="9654243" y="4717691"/>
            <a:ext cx="266700" cy="40439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30DD0B-CBFF-44DC-B21C-F751ABACDAF7}"/>
              </a:ext>
            </a:extLst>
          </p:cNvPr>
          <p:cNvCxnSpPr>
            <a:cxnSpLocks/>
          </p:cNvCxnSpPr>
          <p:nvPr/>
        </p:nvCxnSpPr>
        <p:spPr>
          <a:xfrm flipH="1">
            <a:off x="8789373" y="4717691"/>
            <a:ext cx="217170" cy="40439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144D2A5-BD45-48F2-BBC3-7B166AEB532A}"/>
              </a:ext>
            </a:extLst>
          </p:cNvPr>
          <p:cNvSpPr txBox="1"/>
          <p:nvPr/>
        </p:nvSpPr>
        <p:spPr>
          <a:xfrm>
            <a:off x="9770278" y="4681764"/>
            <a:ext cx="92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18A9D9-311D-4145-9A4C-6B51FA13C748}"/>
              </a:ext>
            </a:extLst>
          </p:cNvPr>
          <p:cNvSpPr txBox="1"/>
          <p:nvPr/>
        </p:nvSpPr>
        <p:spPr>
          <a:xfrm>
            <a:off x="8319787" y="4669291"/>
            <a:ext cx="886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17219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  <p:bldP spid="11" grpId="0"/>
      <p:bldP spid="12" grpId="0" animBg="1"/>
      <p:bldP spid="13" grpId="0" animBg="1"/>
      <p:bldP spid="14" grpId="0" animBg="1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B957B8-6CEB-4EFA-A3BA-81AADB418B16}"/>
              </a:ext>
            </a:extLst>
          </p:cNvPr>
          <p:cNvSpPr/>
          <p:nvPr/>
        </p:nvSpPr>
        <p:spPr>
          <a:xfrm>
            <a:off x="4010025" y="5286086"/>
            <a:ext cx="3162300" cy="6762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5A0A1-ADAF-4DDF-BB14-971BA6A4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– GINI 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1F2028-C2AB-4A40-B7BF-C92D6E322FBC}"/>
                  </a:ext>
                </a:extLst>
              </p:cNvPr>
              <p:cNvSpPr txBox="1"/>
              <p:nvPr/>
            </p:nvSpPr>
            <p:spPr>
              <a:xfrm>
                <a:off x="819150" y="1876425"/>
                <a:ext cx="10534650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Finding the feature with </a:t>
                </a:r>
                <a:r>
                  <a:rPr lang="en-US" b="1" dirty="0"/>
                  <a:t>lowest impurity – </a:t>
                </a:r>
                <a:r>
                  <a:rPr lang="en-US" dirty="0"/>
                  <a:t>separates the chosen data points with or without flu the best 				                                       </a:t>
                </a:r>
              </a:p>
              <a:p>
                <a:r>
                  <a:rPr lang="en-US" dirty="0"/>
                  <a:t> 				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4000</m:t>
                    </m:r>
                    <m:r>
                      <a:rPr lang="en-US" b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Gini(COUGHING)  &lt;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4667</m:t>
                    </m:r>
                    <m:r>
                      <a:rPr lang="en-US" b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Gini(HEADACHE)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dirty="0"/>
                  <a:t>Therefore, we choose the feature </a:t>
                </a:r>
                <a:r>
                  <a:rPr lang="en-US" b="1" dirty="0"/>
                  <a:t>FEVER as our root node.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Step 2: Compare how headache and coughing separates these data points</a:t>
                </a:r>
              </a:p>
              <a:p>
                <a:r>
                  <a:rPr lang="en-US" b="1" dirty="0"/>
                  <a:t>                  </a:t>
                </a:r>
              </a:p>
              <a:p>
                <a:r>
                  <a:rPr lang="en-US" b="1" dirty="0"/>
                  <a:t>                                                                    N = 5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1F2028-C2AB-4A40-B7BF-C92D6E322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50" y="1876425"/>
                <a:ext cx="10534650" cy="4247317"/>
              </a:xfrm>
              <a:prstGeom prst="rect">
                <a:avLst/>
              </a:prstGeom>
              <a:blipFill>
                <a:blip r:embed="rId2"/>
                <a:stretch>
                  <a:fillRect l="-463" t="-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79D43A8-7B6C-4E4C-AD9B-E50364518A10}"/>
              </a:ext>
            </a:extLst>
          </p:cNvPr>
          <p:cNvSpPr/>
          <p:nvPr/>
        </p:nvSpPr>
        <p:spPr>
          <a:xfrm>
            <a:off x="702925" y="2430423"/>
            <a:ext cx="2502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C0C0C0"/>
                </a:highlight>
              </a:rPr>
              <a:t>0.2666 = Gini(FEVER)  </a:t>
            </a:r>
            <a:r>
              <a:rPr lang="en-US" dirty="0"/>
              <a:t>&lt; </a:t>
            </a:r>
            <a:r>
              <a:rPr lang="en-US" b="1" dirty="0"/>
              <a:t>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D1B8C4-3439-44DC-B33B-AB33ECBF02DB}"/>
              </a:ext>
            </a:extLst>
          </p:cNvPr>
          <p:cNvSpPr/>
          <p:nvPr/>
        </p:nvSpPr>
        <p:spPr>
          <a:xfrm>
            <a:off x="5010150" y="4505325"/>
            <a:ext cx="131445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FEVER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417E4C-567D-4E8F-B43B-1AD64A3C4EDB}"/>
              </a:ext>
            </a:extLst>
          </p:cNvPr>
          <p:cNvSpPr/>
          <p:nvPr/>
        </p:nvSpPr>
        <p:spPr>
          <a:xfrm>
            <a:off x="5829300" y="5375456"/>
            <a:ext cx="1228726" cy="506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1/2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928EDF-E33C-4659-A3DB-E95589F65E0B}"/>
              </a:ext>
            </a:extLst>
          </p:cNvPr>
          <p:cNvSpPr/>
          <p:nvPr/>
        </p:nvSpPr>
        <p:spPr>
          <a:xfrm>
            <a:off x="4171529" y="5366920"/>
            <a:ext cx="1324396" cy="514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2/0</a:t>
            </a:r>
            <a:r>
              <a:rPr lang="en-US" sz="1600" dirty="0"/>
              <a:t>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9A6BB9-60E0-46CF-8253-B6057498F2B4}"/>
              </a:ext>
            </a:extLst>
          </p:cNvPr>
          <p:cNvCxnSpPr>
            <a:cxnSpLocks/>
          </p:cNvCxnSpPr>
          <p:nvPr/>
        </p:nvCxnSpPr>
        <p:spPr>
          <a:xfrm>
            <a:off x="5943600" y="4962525"/>
            <a:ext cx="266700" cy="40439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4F37B8-DF1D-408E-A46E-1BA07CD4497B}"/>
              </a:ext>
            </a:extLst>
          </p:cNvPr>
          <p:cNvCxnSpPr>
            <a:cxnSpLocks/>
          </p:cNvCxnSpPr>
          <p:nvPr/>
        </p:nvCxnSpPr>
        <p:spPr>
          <a:xfrm flipH="1">
            <a:off x="5078730" y="4962525"/>
            <a:ext cx="217170" cy="40439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9A7CBEE-5470-4A58-B625-6D188F768668}"/>
              </a:ext>
            </a:extLst>
          </p:cNvPr>
          <p:cNvSpPr txBox="1"/>
          <p:nvPr/>
        </p:nvSpPr>
        <p:spPr>
          <a:xfrm>
            <a:off x="6059635" y="4926598"/>
            <a:ext cx="92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830885-0CC8-455B-9FDE-3025FFEEEB92}"/>
              </a:ext>
            </a:extLst>
          </p:cNvPr>
          <p:cNvSpPr txBox="1"/>
          <p:nvPr/>
        </p:nvSpPr>
        <p:spPr>
          <a:xfrm>
            <a:off x="4609144" y="4914125"/>
            <a:ext cx="886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01262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 animBg="1"/>
      <p:bldP spid="7" grpId="0" animBg="1"/>
      <p:bldP spid="8" grpId="0" animBg="1"/>
      <p:bldP spid="11" grpId="0"/>
      <p:bldP spid="12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5550</TotalTime>
  <Words>2988</Words>
  <Application>Microsoft Office PowerPoint</Application>
  <PresentationFormat>Widescreen</PresentationFormat>
  <Paragraphs>441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Consolas</vt:lpstr>
      <vt:lpstr>Wingdings</vt:lpstr>
      <vt:lpstr>Retrospect</vt:lpstr>
      <vt:lpstr>Decision Trees  and Gini Index</vt:lpstr>
      <vt:lpstr>INTRODUCTION – DECISION TREES</vt:lpstr>
      <vt:lpstr>INTRODUCTION – DECISION TREES</vt:lpstr>
      <vt:lpstr>DECISION TREE MAKING EXAMPLE</vt:lpstr>
      <vt:lpstr>CLASSIFICATION TREE and GINI INDEX</vt:lpstr>
      <vt:lpstr>COMPUTATION – GINI INDEX</vt:lpstr>
      <vt:lpstr>COMPUTATION – GINI INDEX</vt:lpstr>
      <vt:lpstr>COMPUTATION – GINI INDEX</vt:lpstr>
      <vt:lpstr>COMPUTATION – GINI INDEX</vt:lpstr>
      <vt:lpstr>COMPUTATION – GINI INDEX</vt:lpstr>
      <vt:lpstr>COMPUTATION – GINI INDEX</vt:lpstr>
      <vt:lpstr>COMPUTATION – GINI INDEX</vt:lpstr>
      <vt:lpstr>COMPUTATION – GINI INDEX</vt:lpstr>
      <vt:lpstr>Pseudocode</vt:lpstr>
      <vt:lpstr>APPLICATION FIELDS</vt:lpstr>
      <vt:lpstr>PowerPoint Presentation</vt:lpstr>
      <vt:lpstr>DATA SET</vt:lpstr>
      <vt:lpstr>DATA SET</vt:lpstr>
      <vt:lpstr>Building the Decision Tree By Hand- Brief Overview</vt:lpstr>
      <vt:lpstr>PowerPoint Presentation</vt:lpstr>
      <vt:lpstr>PowerPoint Presentation</vt:lpstr>
      <vt:lpstr>PowerPoint Presentation</vt:lpstr>
      <vt:lpstr>PowerPoint Presentation</vt:lpstr>
      <vt:lpstr>DATA SET – Building the Decision Tree</vt:lpstr>
      <vt:lpstr>Results</vt:lpstr>
      <vt:lpstr>Reasons we chose these features:</vt:lpstr>
      <vt:lpstr>Why this research </vt:lpstr>
      <vt:lpstr>Our contribution</vt:lpstr>
      <vt:lpstr>PowerPoint Presentation</vt:lpstr>
      <vt:lpstr>GINI INDEX vs. Other Algorithms</vt:lpstr>
      <vt:lpstr>GINI INDEX vs. Other Algorithms</vt:lpstr>
      <vt:lpstr>Runtime Difference</vt:lpstr>
      <vt:lpstr>Decision Tree Algorithms</vt:lpstr>
      <vt:lpstr>Sources</vt:lpstr>
      <vt:lpstr>Sources</vt:lpstr>
      <vt:lpstr>Sources</vt:lpstr>
      <vt:lpstr>Sources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  and Gini Index</dc:title>
  <dc:creator>User</dc:creator>
  <cp:lastModifiedBy>User</cp:lastModifiedBy>
  <cp:revision>100</cp:revision>
  <dcterms:created xsi:type="dcterms:W3CDTF">2020-11-20T23:19:23Z</dcterms:created>
  <dcterms:modified xsi:type="dcterms:W3CDTF">2020-12-04T07:47:48Z</dcterms:modified>
</cp:coreProperties>
</file>