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a7ca712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a7ca712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a7ca7121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a7ca7121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a77cbffd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a77cbffd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a77cbffd6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a77cbffd6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a77cbffd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a77cbffd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a7ca712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a7ca712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8a7ca712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a7ca712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8a7ca712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a7ca712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a7ca7121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a7ca7121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nalyticsindiamag.com/hands-on-tutorial-how-to-use-decision-tree-regression-to-solve-machinehacks-new-data-science-hackath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23400" y="649300"/>
            <a:ext cx="8520600" cy="156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International Patent Classifier</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Mohammad Faizan</a:t>
            </a:r>
            <a:endParaRPr/>
          </a:p>
        </p:txBody>
      </p:sp>
      <p:sp>
        <p:nvSpPr>
          <p:cNvPr id="279" name="Google Shape;279;p13"/>
          <p:cNvSpPr txBox="1"/>
          <p:nvPr/>
        </p:nvSpPr>
        <p:spPr>
          <a:xfrm>
            <a:off x="1651550" y="1680550"/>
            <a:ext cx="66075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Machine Learning Models To Classify the Section of a Patent</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2"/>
          <p:cNvSpPr txBox="1"/>
          <p:nvPr>
            <p:ph type="title"/>
          </p:nvPr>
        </p:nvSpPr>
        <p:spPr>
          <a:xfrm>
            <a:off x="1777500" y="244200"/>
            <a:ext cx="5589000" cy="5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Suggestions and Improvements</a:t>
            </a:r>
            <a:endParaRPr u="sng"/>
          </a:p>
        </p:txBody>
      </p:sp>
      <p:sp>
        <p:nvSpPr>
          <p:cNvPr id="326" name="Google Shape;326;p22"/>
          <p:cNvSpPr txBox="1"/>
          <p:nvPr>
            <p:ph idx="1" type="body"/>
          </p:nvPr>
        </p:nvSpPr>
        <p:spPr>
          <a:xfrm>
            <a:off x="1303800" y="939725"/>
            <a:ext cx="7661400" cy="410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Since i used multiple classifiers which  results in better accuracy and computation as there was comparative study among them. </a:t>
            </a:r>
            <a:endParaRPr/>
          </a:p>
          <a:p>
            <a:pPr indent="-311150" lvl="0" marL="457200" rtl="0" algn="l">
              <a:spcBef>
                <a:spcPts val="0"/>
              </a:spcBef>
              <a:spcAft>
                <a:spcPts val="0"/>
              </a:spcAft>
              <a:buSzPts val="1300"/>
              <a:buAutoNum type="arabicParenR"/>
            </a:pPr>
            <a:r>
              <a:rPr lang="en"/>
              <a:t>For improvements and save some of my time i used GridSearchCV and RandomizedSearchCV which i think definitely help me to improve my results and accuracy.</a:t>
            </a:r>
            <a:endParaRPr/>
          </a:p>
          <a:p>
            <a:pPr indent="-311150" lvl="0" marL="457200" rtl="0" algn="l">
              <a:spcBef>
                <a:spcPts val="0"/>
              </a:spcBef>
              <a:spcAft>
                <a:spcPts val="0"/>
              </a:spcAft>
              <a:buSzPts val="1300"/>
              <a:buAutoNum type="arabicParenR"/>
            </a:pPr>
            <a:r>
              <a:rPr lang="en"/>
              <a:t>Since i faced a lot of problem while i was performing GridSearchCV as it was taking too long to train and test despite using all four cores of i5 8th Gen ,so this problem can be handled by using fast GPUs and TPUs to enhance parallelism and concurrency.Which ultimately results in fast computation.</a:t>
            </a:r>
            <a:endParaRPr/>
          </a:p>
          <a:p>
            <a:pPr indent="-311150" lvl="0" marL="457200" rtl="0" algn="l">
              <a:spcBef>
                <a:spcPts val="0"/>
              </a:spcBef>
              <a:spcAft>
                <a:spcPts val="0"/>
              </a:spcAft>
              <a:buSzPts val="1300"/>
              <a:buAutoNum type="arabicParenR"/>
            </a:pPr>
            <a:r>
              <a:rPr lang="en"/>
              <a:t>We can filter the dataset more efficiently so that there will be more accurate results.</a:t>
            </a:r>
            <a:endParaRPr/>
          </a:p>
          <a:p>
            <a:pPr indent="0" lvl="0" marL="457200" rtl="0" algn="l">
              <a:spcBef>
                <a:spcPts val="1600"/>
              </a:spcBef>
              <a:spcAft>
                <a:spcPts val="0"/>
              </a:spcAft>
              <a:buNone/>
            </a:pPr>
            <a:r>
              <a:rPr lang="en"/>
              <a:t>And there will be more improvements and methods to enhance the accuracy of models </a:t>
            </a:r>
            <a:endParaRPr/>
          </a:p>
          <a:p>
            <a:pPr indent="0" lvl="0" marL="457200" rtl="0" algn="l">
              <a:spcBef>
                <a:spcPts val="1600"/>
              </a:spcBef>
              <a:spcAft>
                <a:spcPts val="0"/>
              </a:spcAft>
              <a:buNone/>
            </a:pPr>
            <a:r>
              <a:rPr lang="en"/>
              <a:t>Which i believe you all people will teach me .</a:t>
            </a:r>
            <a:endParaRPr/>
          </a:p>
          <a:p>
            <a:pPr indent="0" lvl="0" marL="457200" rtl="0" algn="l">
              <a:spcBef>
                <a:spcPts val="1600"/>
              </a:spcBef>
              <a:spcAft>
                <a:spcPts val="1600"/>
              </a:spcAft>
              <a:buNone/>
            </a:pPr>
            <a:r>
              <a:rPr lang="en"/>
              <a:t>Well of course  if I get selected and if you think i am capable of that.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40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solidFill>
                  <a:srgbClr val="666666"/>
                </a:solidFill>
              </a:rPr>
              <a:t>First of all  thank you very much for giving me this opportunity of learning </a:t>
            </a:r>
            <a:r>
              <a:rPr b="0" lang="en">
                <a:solidFill>
                  <a:srgbClr val="666666"/>
                </a:solidFill>
              </a:rPr>
              <a:t>and implementing </a:t>
            </a:r>
            <a:r>
              <a:rPr b="0" lang="en">
                <a:solidFill>
                  <a:srgbClr val="666666"/>
                </a:solidFill>
              </a:rPr>
              <a:t>such an interesting and practical task.</a:t>
            </a:r>
            <a:endParaRPr b="0">
              <a:solidFill>
                <a:srgbClr val="666666"/>
              </a:solidFill>
            </a:endParaRPr>
          </a:p>
          <a:p>
            <a:pPr indent="0" lvl="0" marL="0" rtl="0" algn="l">
              <a:spcBef>
                <a:spcPts val="0"/>
              </a:spcBef>
              <a:spcAft>
                <a:spcPts val="0"/>
              </a:spcAft>
              <a:buNone/>
            </a:pPr>
            <a:r>
              <a:rPr b="0" lang="en">
                <a:solidFill>
                  <a:srgbClr val="666666"/>
                </a:solidFill>
              </a:rPr>
              <a:t>It really helps me a lot to understand the different aspects of Machine Learning and Natural Language Processing.</a:t>
            </a:r>
            <a:endParaRPr b="0">
              <a:solidFill>
                <a:srgbClr val="666666"/>
              </a:solidFill>
            </a:endParaRPr>
          </a:p>
          <a:p>
            <a:pPr indent="0" lvl="0" marL="0" rtl="0" algn="l">
              <a:spcBef>
                <a:spcPts val="0"/>
              </a:spcBef>
              <a:spcAft>
                <a:spcPts val="0"/>
              </a:spcAft>
              <a:buNone/>
            </a:pPr>
            <a:r>
              <a:rPr b="0" lang="en">
                <a:solidFill>
                  <a:srgbClr val="666666"/>
                </a:solidFill>
              </a:rPr>
              <a:t>I really enjoyed while doing this wonderful task. </a:t>
            </a:r>
            <a:endParaRPr b="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869975" y="55925"/>
            <a:ext cx="50748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What ,Why,How,Challenges</a:t>
            </a:r>
            <a:endParaRPr u="sng"/>
          </a:p>
        </p:txBody>
      </p:sp>
      <p:sp>
        <p:nvSpPr>
          <p:cNvPr id="290" name="Google Shape;290;p15"/>
          <p:cNvSpPr txBox="1"/>
          <p:nvPr>
            <p:ph idx="1" type="body"/>
          </p:nvPr>
        </p:nvSpPr>
        <p:spPr>
          <a:xfrm>
            <a:off x="1133100" y="639050"/>
            <a:ext cx="7906200" cy="4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First i divide the whole xml file into smaller files (data.py)</a:t>
            </a:r>
            <a:endParaRPr sz="1400"/>
          </a:p>
          <a:p>
            <a:pPr indent="0" lvl="0" marL="0" rtl="0" algn="l">
              <a:spcBef>
                <a:spcPts val="1600"/>
              </a:spcBef>
              <a:spcAft>
                <a:spcPts val="0"/>
              </a:spcAft>
              <a:buNone/>
            </a:pPr>
            <a:r>
              <a:rPr lang="en" sz="1400"/>
              <a:t>(as the xml file was very big and it was very difficult to read it as my Laptop was not responsive enough for such large file so i read it for about 1000 lines and i came across that for each patent there is a XML script within the file so I applied DIVIDE AND CONQUER strategy and made seperate files for each script of each individual patent in this way the whole dataset become manageable)</a:t>
            </a:r>
            <a:endParaRPr sz="1400"/>
          </a:p>
          <a:p>
            <a:pPr indent="0" lvl="0" marL="0" rtl="0" algn="l">
              <a:spcBef>
                <a:spcPts val="1600"/>
              </a:spcBef>
              <a:spcAft>
                <a:spcPts val="0"/>
              </a:spcAft>
              <a:buNone/>
            </a:pPr>
            <a:r>
              <a:rPr lang="en" sz="1400"/>
              <a:t>2) and then I </a:t>
            </a:r>
            <a:r>
              <a:rPr lang="en" sz="1400"/>
              <a:t>extract the necessary data from the xml files into dictionary(extraction.py)</a:t>
            </a:r>
            <a:endParaRPr sz="1400"/>
          </a:p>
          <a:p>
            <a:pPr indent="0" lvl="0" marL="0" rtl="0" algn="l">
              <a:spcBef>
                <a:spcPts val="1600"/>
              </a:spcBef>
              <a:spcAft>
                <a:spcPts val="0"/>
              </a:spcAft>
              <a:buNone/>
            </a:pPr>
            <a:r>
              <a:rPr lang="en" sz="1400"/>
              <a:t>(i read the each file one by and extracted the necessary data from each file and put the textual data of abstract, title,description and claims along with its corresponding section into dictionary as dictionary is quite faster and easy to handle when there is task of hashing)</a:t>
            </a:r>
            <a:endParaRPr sz="1400"/>
          </a:p>
          <a:p>
            <a:pPr indent="0" lvl="0" marL="0" rtl="0" algn="l">
              <a:spcBef>
                <a:spcPts val="1600"/>
              </a:spcBef>
              <a:spcAft>
                <a:spcPts val="0"/>
              </a:spcAft>
              <a:buNone/>
            </a:pPr>
            <a:r>
              <a:rPr lang="en" sz="1400"/>
              <a:t>3</a:t>
            </a:r>
            <a:r>
              <a:rPr lang="en" sz="1400"/>
              <a:t>) </a:t>
            </a:r>
            <a:r>
              <a:rPr lang="en" sz="1400"/>
              <a:t>from that  dictionary of the dataset i made the tsv file for ML models to train with(extraction.py)</a:t>
            </a:r>
            <a:endParaRPr sz="1400"/>
          </a:p>
          <a:p>
            <a:pPr indent="0" lvl="0" marL="0" rtl="0" algn="l">
              <a:spcBef>
                <a:spcPts val="1600"/>
              </a:spcBef>
              <a:spcAft>
                <a:spcPts val="1600"/>
              </a:spcAft>
              <a:buNone/>
            </a:pPr>
            <a:r>
              <a:rPr lang="en" sz="1400"/>
              <a:t>(then i move the data from dictionary to the tsv file as it is easy to rad from the tsv file and it was taking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idx="1" type="body"/>
          </p:nvPr>
        </p:nvSpPr>
        <p:spPr>
          <a:xfrm>
            <a:off x="1265600" y="69950"/>
            <a:ext cx="7030500" cy="50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too long to read data from  xml files and since i need that data in future so time of extracting data from XML file would be saved)</a:t>
            </a:r>
            <a:endParaRPr sz="1400"/>
          </a:p>
          <a:p>
            <a:pPr indent="0" lvl="0" marL="0" rtl="0" algn="l">
              <a:spcBef>
                <a:spcPts val="1600"/>
              </a:spcBef>
              <a:spcAft>
                <a:spcPts val="0"/>
              </a:spcAft>
              <a:buNone/>
            </a:pPr>
            <a:r>
              <a:rPr lang="en" sz="1400"/>
              <a:t>4)then after importing necessary classes ,read the file1.tsv’s file’s data into variable called data </a:t>
            </a:r>
            <a:endParaRPr sz="1400"/>
          </a:p>
          <a:p>
            <a:pPr indent="0" lvl="0" marL="0" rtl="0" algn="l">
              <a:spcBef>
                <a:spcPts val="1600"/>
              </a:spcBef>
              <a:spcAft>
                <a:spcPts val="0"/>
              </a:spcAft>
              <a:buNone/>
            </a:pPr>
            <a:r>
              <a:rPr lang="en" sz="1400"/>
              <a:t>5) after that I pre processed or cleaned the data by removing the punctuations ,unnecessary symbols and stopwords and then i convert the words into there root  form (Using WordNetLemmatizer)</a:t>
            </a:r>
            <a:endParaRPr sz="1400"/>
          </a:p>
          <a:p>
            <a:pPr indent="0" lvl="0" marL="0" rtl="0" algn="l">
              <a:spcBef>
                <a:spcPts val="1600"/>
              </a:spcBef>
              <a:spcAft>
                <a:spcPts val="0"/>
              </a:spcAft>
              <a:buNone/>
            </a:pPr>
            <a:r>
              <a:rPr lang="en" sz="1400"/>
              <a:t>(The cleaning of dataset is very necessary step in NLP as there are symbols and words which are unnecessary for the training of the model and apart from increasing the overhead they do not serve any purpose and for Lemmatizing i use WordNetLemmatizer as it converts the words into there root form by considering it textual context though it is slower than other stemmers like PorterStemmer ,etc but it is quite accurate )</a:t>
            </a:r>
            <a:endParaRPr sz="1400"/>
          </a:p>
          <a:p>
            <a:pPr indent="0" lvl="0" marL="0" rtl="0" algn="l">
              <a:spcBef>
                <a:spcPts val="1600"/>
              </a:spcBef>
              <a:spcAft>
                <a:spcPts val="0"/>
              </a:spcAft>
              <a:buNone/>
            </a:pPr>
            <a:r>
              <a:rPr lang="en" sz="1400"/>
              <a:t>6)then after cleaning the dataset i split the dataset into training and testing datasets.</a:t>
            </a:r>
            <a:endParaRPr sz="1400"/>
          </a:p>
          <a:p>
            <a:pPr indent="0" lvl="0" marL="0" rtl="0" algn="l">
              <a:spcBef>
                <a:spcPts val="1600"/>
              </a:spcBef>
              <a:spcAft>
                <a:spcPts val="0"/>
              </a:spcAft>
              <a:buNone/>
            </a:pPr>
            <a:r>
              <a:rPr lang="en" sz="1400"/>
              <a:t>7)After all the above tasks the final task was to choose the most efficient and appropriate classifier to train the dataset with.</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7"/>
          <p:cNvSpPr txBox="1"/>
          <p:nvPr>
            <p:ph idx="1" type="body"/>
          </p:nvPr>
        </p:nvSpPr>
        <p:spPr>
          <a:xfrm>
            <a:off x="1303800" y="80675"/>
            <a:ext cx="7725900" cy="48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So to choose the appropriate classifier i need to study a lot and i came to a conclusion that without trying the Algorithm i can not decide which one is better.</a:t>
            </a:r>
            <a:endParaRPr sz="1350"/>
          </a:p>
          <a:p>
            <a:pPr indent="0" lvl="0" marL="0" rtl="0" algn="l">
              <a:spcBef>
                <a:spcPts val="1600"/>
              </a:spcBef>
              <a:spcAft>
                <a:spcPts val="0"/>
              </a:spcAft>
              <a:buNone/>
            </a:pPr>
            <a:r>
              <a:rPr lang="en" sz="1350"/>
              <a:t>But before that i used Pipeline module of python because for the machine learning algorithms(or models ) it is necessary to fetch them digital data as they don’t understand the textual data, and for this purpose i have to use word to vector transformers like CountVectorizer(convert the words into their frequency count[bag of words] or vectorizer) and TF-IDF vectorizer(convert the documents into the TF-IDF vector considering the context and weightage of a particular word in the sentence)</a:t>
            </a:r>
            <a:endParaRPr sz="1350"/>
          </a:p>
          <a:p>
            <a:pPr indent="0" lvl="0" marL="0" rtl="0" algn="l">
              <a:spcBef>
                <a:spcPts val="1600"/>
              </a:spcBef>
              <a:spcAft>
                <a:spcPts val="0"/>
              </a:spcAft>
              <a:buNone/>
            </a:pPr>
            <a:r>
              <a:rPr lang="en" sz="1350"/>
              <a:t>Term Frequency(TF)=(# of repetition of words in a sentence)/(# of words in a sentence)</a:t>
            </a:r>
            <a:endParaRPr sz="1350"/>
          </a:p>
          <a:p>
            <a:pPr indent="0" lvl="0" marL="0" rtl="0" algn="l">
              <a:spcBef>
                <a:spcPts val="1600"/>
              </a:spcBef>
              <a:spcAft>
                <a:spcPts val="0"/>
              </a:spcAft>
              <a:buNone/>
            </a:pPr>
            <a:r>
              <a:rPr lang="en" sz="1350"/>
              <a:t>Inverse Document Frequency(IDF)=log((# of sentences)/(# of sentences containing that word))</a:t>
            </a:r>
            <a:endParaRPr sz="1350"/>
          </a:p>
          <a:p>
            <a:pPr indent="0" lvl="0" marL="0" rtl="0" algn="l">
              <a:spcBef>
                <a:spcPts val="1600"/>
              </a:spcBef>
              <a:spcAft>
                <a:spcPts val="0"/>
              </a:spcAft>
              <a:buNone/>
            </a:pPr>
            <a:r>
              <a:rPr lang="en" sz="1350" u="sng"/>
              <a:t>Then,I applied the following Classifier Algorithms</a:t>
            </a:r>
            <a:endParaRPr sz="1350" u="sng"/>
          </a:p>
          <a:p>
            <a:pPr indent="-314325" lvl="0" marL="457200" rtl="0" algn="l">
              <a:spcBef>
                <a:spcPts val="1600"/>
              </a:spcBef>
              <a:spcAft>
                <a:spcPts val="0"/>
              </a:spcAft>
              <a:buSzPts val="1350"/>
              <a:buAutoNum type="arabicParenR"/>
            </a:pPr>
            <a:r>
              <a:rPr lang="en" sz="1350" u="sng"/>
              <a:t>Naive Bayes(MultinomialNB)</a:t>
            </a:r>
            <a:endParaRPr sz="1350" u="sng"/>
          </a:p>
          <a:p>
            <a:pPr indent="0" lvl="0" marL="0" rtl="0" algn="l">
              <a:lnSpc>
                <a:spcPct val="160000"/>
              </a:lnSpc>
              <a:spcBef>
                <a:spcPts val="1600"/>
              </a:spcBef>
              <a:spcAft>
                <a:spcPts val="0"/>
              </a:spcAft>
              <a:buNone/>
            </a:pPr>
            <a:r>
              <a:rPr lang="en" sz="1350">
                <a:solidFill>
                  <a:srgbClr val="525252"/>
                </a:solidFill>
                <a:highlight>
                  <a:srgbClr val="FFFFFF"/>
                </a:highlight>
                <a:latin typeface="Roboto"/>
                <a:ea typeface="Roboto"/>
                <a:cs typeface="Roboto"/>
                <a:sym typeface="Roboto"/>
              </a:rPr>
              <a:t>Advantages: This algorithm requires a small amount of training data to estimate the necessary parameters. Naive Bayes classifiers are extremely fast compared to more sophisticated methods.</a:t>
            </a:r>
            <a:endParaRPr sz="1350">
              <a:solidFill>
                <a:srgbClr val="525252"/>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8"/>
          <p:cNvSpPr txBox="1"/>
          <p:nvPr>
            <p:ph idx="1" type="body"/>
          </p:nvPr>
        </p:nvSpPr>
        <p:spPr>
          <a:xfrm>
            <a:off x="1303800" y="190975"/>
            <a:ext cx="7659000" cy="47361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525252"/>
                </a:solidFill>
                <a:highlight>
                  <a:srgbClr val="FFFFFF"/>
                </a:highlight>
                <a:latin typeface="Roboto"/>
                <a:ea typeface="Roboto"/>
                <a:cs typeface="Roboto"/>
                <a:sym typeface="Roboto"/>
              </a:rPr>
              <a:t>Disadvantages: Naive Bayes is is known to be a bad estimator.</a:t>
            </a:r>
            <a:endParaRPr u="sng"/>
          </a:p>
          <a:p>
            <a:pPr indent="0" lvl="0" marL="0" rtl="0" algn="l">
              <a:lnSpc>
                <a:spcPct val="160000"/>
              </a:lnSpc>
              <a:spcBef>
                <a:spcPts val="1200"/>
              </a:spcBef>
              <a:spcAft>
                <a:spcPts val="0"/>
              </a:spcAft>
              <a:buNone/>
            </a:pPr>
            <a:r>
              <a:rPr lang="en"/>
              <a:t>In this classifier first i use both transformers(CountVectorizer and TF-IDF vectorizer) but it gave very poor accuracy of 0.56 then i remove the TF-IDF vectorizer then it gave accuracy of </a:t>
            </a:r>
            <a:r>
              <a:rPr lang="en"/>
              <a:t> 0.71 because </a:t>
            </a:r>
            <a:r>
              <a:rPr lang="en" sz="1200">
                <a:solidFill>
                  <a:srgbClr val="212529"/>
                </a:solidFill>
                <a:highlight>
                  <a:srgbClr val="FFFFFF"/>
                </a:highlight>
                <a:latin typeface="Roboto"/>
                <a:ea typeface="Roboto"/>
                <a:cs typeface="Roboto"/>
                <a:sym typeface="Roboto"/>
              </a:rPr>
              <a:t>Multinomial Naive Bayes classifier is suitable for classification with discrete features (e.g., word counts for text classification). The multinomial distribution normally requires integer feature counts.</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212529"/>
                </a:solidFill>
                <a:highlight>
                  <a:srgbClr val="FFFFFF"/>
                </a:highlight>
                <a:latin typeface="Roboto"/>
                <a:ea typeface="Roboto"/>
                <a:cs typeface="Roboto"/>
                <a:sym typeface="Roboto"/>
              </a:rPr>
              <a:t>Since there are so many parameters ,attributes and hyperparameters for a particular classifier.</a:t>
            </a:r>
            <a:endParaRPr sz="1200">
              <a:solidFill>
                <a:srgbClr val="212529"/>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212529"/>
                </a:solidFill>
                <a:highlight>
                  <a:srgbClr val="FFFFFF"/>
                </a:highlight>
                <a:latin typeface="Roboto"/>
                <a:ea typeface="Roboto"/>
                <a:cs typeface="Roboto"/>
                <a:sym typeface="Roboto"/>
              </a:rPr>
              <a:t>So to find which combination is most appropriate to get best out of the classifier was very difficult and hectic </a:t>
            </a:r>
            <a:endParaRPr sz="1200">
              <a:solidFill>
                <a:srgbClr val="212529"/>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212529"/>
                </a:solidFill>
                <a:highlight>
                  <a:srgbClr val="FFFFFF"/>
                </a:highlight>
                <a:latin typeface="Roboto"/>
                <a:ea typeface="Roboto"/>
                <a:cs typeface="Roboto"/>
                <a:sym typeface="Roboto"/>
              </a:rPr>
              <a:t>Then i came across the GridSearchCV for choosing the most appropriate combination out of the given combinations. Though it solved my issue of selecting a combination and train-test the model on it but it was taking to long to get the desired result.</a:t>
            </a:r>
            <a:endParaRPr sz="1200">
              <a:solidFill>
                <a:srgbClr val="212529"/>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212529"/>
                </a:solidFill>
                <a:highlight>
                  <a:srgbClr val="FFFFFF"/>
                </a:highlight>
                <a:latin typeface="Roboto"/>
                <a:ea typeface="Roboto"/>
                <a:cs typeface="Roboto"/>
                <a:sym typeface="Roboto"/>
              </a:rPr>
              <a:t>So i search more and came to know about RandomizedSearchCV and it was quite faster than the GridSearchCV but the problem was that it was not accurate all the time so you have to run it again and again to get the best accuracy respectively.</a:t>
            </a:r>
            <a:endParaRPr sz="1200">
              <a:solidFill>
                <a:srgbClr val="212529"/>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212529"/>
                </a:solidFill>
                <a:highlight>
                  <a:srgbClr val="FFFFFF"/>
                </a:highlight>
                <a:latin typeface="Roboto"/>
                <a:ea typeface="Roboto"/>
                <a:cs typeface="Roboto"/>
                <a:sym typeface="Roboto"/>
              </a:rPr>
              <a:t>After training and testing the model on MultinomialNB() i used other classifiers,</a:t>
            </a:r>
            <a:endParaRPr sz="1200">
              <a:solidFill>
                <a:srgbClr val="212529"/>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9"/>
          <p:cNvSpPr txBox="1"/>
          <p:nvPr>
            <p:ph idx="1" type="body"/>
          </p:nvPr>
        </p:nvSpPr>
        <p:spPr>
          <a:xfrm>
            <a:off x="1303800" y="48475"/>
            <a:ext cx="7766400" cy="50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2)</a:t>
            </a:r>
            <a:r>
              <a:rPr lang="en" sz="1200" u="sng">
                <a:solidFill>
                  <a:srgbClr val="212529"/>
                </a:solidFill>
                <a:highlight>
                  <a:srgbClr val="FFFFFF"/>
                </a:highlight>
                <a:latin typeface="Roboto"/>
                <a:ea typeface="Roboto"/>
                <a:cs typeface="Roboto"/>
                <a:sym typeface="Roboto"/>
              </a:rPr>
              <a:t> Stochastic Gradient Descent Classifier(SGDClassifier)</a:t>
            </a:r>
            <a:endParaRPr sz="1200" u="sng">
              <a:solidFill>
                <a:srgbClr val="212529"/>
              </a:solidFill>
              <a:highlight>
                <a:srgbClr val="FFFFFF"/>
              </a:highlight>
              <a:latin typeface="Roboto"/>
              <a:ea typeface="Roboto"/>
              <a:cs typeface="Roboto"/>
              <a:sym typeface="Roboto"/>
            </a:endParaRPr>
          </a:p>
          <a:p>
            <a:pPr indent="0" lvl="0" marL="0" rtl="0" algn="l">
              <a:lnSpc>
                <a:spcPct val="160000"/>
              </a:lnSpc>
              <a:spcBef>
                <a:spcPts val="1600"/>
              </a:spcBef>
              <a:spcAft>
                <a:spcPts val="0"/>
              </a:spcAft>
              <a:buNone/>
            </a:pPr>
            <a:r>
              <a:rPr lang="en" sz="1200">
                <a:solidFill>
                  <a:srgbClr val="525252"/>
                </a:solidFill>
                <a:highlight>
                  <a:srgbClr val="FFFFFF"/>
                </a:highlight>
                <a:latin typeface="Roboto"/>
                <a:ea typeface="Roboto"/>
                <a:cs typeface="Roboto"/>
                <a:sym typeface="Roboto"/>
              </a:rPr>
              <a:t>Advantages: Efficiency and ease of implementation.</a:t>
            </a:r>
            <a:endParaRPr sz="1200">
              <a:solidFill>
                <a:srgbClr val="525252"/>
              </a:solidFill>
              <a:highlight>
                <a:srgbClr val="FFFFFF"/>
              </a:highlight>
              <a:latin typeface="Roboto"/>
              <a:ea typeface="Roboto"/>
              <a:cs typeface="Roboto"/>
              <a:sym typeface="Roboto"/>
            </a:endParaRPr>
          </a:p>
          <a:p>
            <a:pPr indent="0" lvl="0" marL="0" rtl="0" algn="l">
              <a:lnSpc>
                <a:spcPct val="160000"/>
              </a:lnSpc>
              <a:spcBef>
                <a:spcPts val="1200"/>
              </a:spcBef>
              <a:spcAft>
                <a:spcPts val="0"/>
              </a:spcAft>
              <a:buNone/>
            </a:pPr>
            <a:r>
              <a:rPr lang="en" sz="1200">
                <a:solidFill>
                  <a:srgbClr val="525252"/>
                </a:solidFill>
                <a:highlight>
                  <a:srgbClr val="FFFFFF"/>
                </a:highlight>
                <a:latin typeface="Roboto"/>
                <a:ea typeface="Roboto"/>
                <a:cs typeface="Roboto"/>
                <a:sym typeface="Roboto"/>
              </a:rPr>
              <a:t>Disadvantages: Requires a number of hyper-parameters and it is sensitive to feature scaling.</a:t>
            </a:r>
            <a:endParaRPr sz="1200" u="sng">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212529"/>
                </a:solidFill>
                <a:highlight>
                  <a:srgbClr val="FFFFFF"/>
                </a:highlight>
                <a:latin typeface="Roboto"/>
                <a:ea typeface="Roboto"/>
                <a:cs typeface="Roboto"/>
                <a:sym typeface="Roboto"/>
              </a:rPr>
              <a:t>I train this model on multiple combinations of hyperparameters and accuracy was ranging from 0.78 to 0.83.</a:t>
            </a:r>
            <a:endParaRPr sz="1200">
              <a:solidFill>
                <a:srgbClr val="212529"/>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212529"/>
                </a:solidFill>
                <a:highlight>
                  <a:srgbClr val="FFFFFF"/>
                </a:highlight>
                <a:latin typeface="Roboto"/>
                <a:ea typeface="Roboto"/>
                <a:cs typeface="Roboto"/>
                <a:sym typeface="Roboto"/>
              </a:rPr>
              <a:t>Then i used GridSearchCV and RandomizedSearchCV to get the combination of most accurate hyperpara-</a:t>
            </a:r>
            <a:endParaRPr sz="1200">
              <a:solidFill>
                <a:srgbClr val="212529"/>
              </a:solidFill>
              <a:highlight>
                <a:srgbClr val="FFFFFF"/>
              </a:highlight>
              <a:latin typeface="Roboto"/>
              <a:ea typeface="Roboto"/>
              <a:cs typeface="Roboto"/>
              <a:sym typeface="Roboto"/>
            </a:endParaRPr>
          </a:p>
          <a:p>
            <a:pPr indent="0" lvl="0" marL="0" rtl="0" algn="l">
              <a:spcBef>
                <a:spcPts val="1600"/>
              </a:spcBef>
              <a:spcAft>
                <a:spcPts val="0"/>
              </a:spcAft>
              <a:buNone/>
            </a:pPr>
            <a:r>
              <a:rPr lang="en"/>
              <a:t>m</a:t>
            </a:r>
            <a:r>
              <a:rPr lang="en"/>
              <a:t>eters .</a:t>
            </a:r>
            <a:endParaRPr/>
          </a:p>
          <a:p>
            <a:pPr indent="0" lvl="0" marL="0" rtl="0" algn="l">
              <a:spcBef>
                <a:spcPts val="1600"/>
              </a:spcBef>
              <a:spcAft>
                <a:spcPts val="0"/>
              </a:spcAft>
              <a:buNone/>
            </a:pPr>
            <a:r>
              <a:rPr lang="en"/>
              <a:t>Then i did the same for other classifiers:</a:t>
            </a:r>
            <a:endParaRPr/>
          </a:p>
          <a:p>
            <a:pPr indent="0" lvl="0" marL="0" rtl="0" algn="l">
              <a:spcBef>
                <a:spcPts val="1600"/>
              </a:spcBef>
              <a:spcAft>
                <a:spcPts val="0"/>
              </a:spcAft>
              <a:buNone/>
            </a:pPr>
            <a:r>
              <a:rPr lang="en"/>
              <a:t>NOTE: I did not use GridSearchCV and RandomizedSearchCV for every classifier because the approach is same for all the classifiers.</a:t>
            </a:r>
            <a:endParaRPr/>
          </a:p>
          <a:p>
            <a:pPr indent="0" lvl="0" marL="0" rtl="0" algn="l">
              <a:spcBef>
                <a:spcPts val="1600"/>
              </a:spcBef>
              <a:spcAft>
                <a:spcPts val="0"/>
              </a:spcAft>
              <a:buNone/>
            </a:pPr>
            <a:r>
              <a:rPr lang="en"/>
              <a:t>3)</a:t>
            </a:r>
            <a:r>
              <a:rPr lang="en" u="sng"/>
              <a:t>Logistic Classifier</a:t>
            </a:r>
            <a:endParaRPr u="sng"/>
          </a:p>
          <a:p>
            <a:pPr indent="0" lvl="0" marL="0" rtl="0" algn="l">
              <a:lnSpc>
                <a:spcPct val="160000"/>
              </a:lnSpc>
              <a:spcBef>
                <a:spcPts val="1600"/>
              </a:spcBef>
              <a:spcAft>
                <a:spcPts val="0"/>
              </a:spcAft>
              <a:buNone/>
            </a:pPr>
            <a:r>
              <a:rPr lang="en" sz="1200">
                <a:solidFill>
                  <a:srgbClr val="525252"/>
                </a:solidFill>
                <a:highlight>
                  <a:srgbClr val="FFFFFF"/>
                </a:highlight>
                <a:latin typeface="Roboto"/>
                <a:ea typeface="Roboto"/>
                <a:cs typeface="Roboto"/>
                <a:sym typeface="Roboto"/>
              </a:rPr>
              <a:t>Advantages: Logistic regression is designed for this purpose (classification), and is most useful for understanding the influence of several independent variables on a single outcome variable.</a:t>
            </a:r>
            <a:endParaRPr sz="1200">
              <a:solidFill>
                <a:srgbClr val="525252"/>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20"/>
          <p:cNvSpPr txBox="1"/>
          <p:nvPr>
            <p:ph idx="1" type="body"/>
          </p:nvPr>
        </p:nvSpPr>
        <p:spPr>
          <a:xfrm>
            <a:off x="1303800" y="112900"/>
            <a:ext cx="7736700" cy="49395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525252"/>
                </a:solidFill>
                <a:highlight>
                  <a:srgbClr val="FFFFFF"/>
                </a:highlight>
                <a:latin typeface="Roboto"/>
                <a:ea typeface="Roboto"/>
                <a:cs typeface="Roboto"/>
                <a:sym typeface="Roboto"/>
              </a:rPr>
              <a:t>Disadvantages: Works only when the predicted variable is binary, assumes all predictors are independent of each other and assumes data is free of missing values.</a:t>
            </a:r>
            <a:endParaRPr u="sng"/>
          </a:p>
          <a:p>
            <a:pPr indent="0" lvl="0" marL="0" rtl="0" algn="l">
              <a:spcBef>
                <a:spcPts val="1200"/>
              </a:spcBef>
              <a:spcAft>
                <a:spcPts val="0"/>
              </a:spcAft>
              <a:buNone/>
            </a:pPr>
            <a:r>
              <a:rPr lang="en"/>
              <a:t>This model  gave me the same accuracy range as that of SGDClassifier.</a:t>
            </a:r>
            <a:endParaRPr/>
          </a:p>
          <a:p>
            <a:pPr indent="0" lvl="0" marL="0" rtl="0" algn="l">
              <a:spcBef>
                <a:spcPts val="1600"/>
              </a:spcBef>
              <a:spcAft>
                <a:spcPts val="0"/>
              </a:spcAft>
              <a:buNone/>
            </a:pPr>
            <a:r>
              <a:rPr lang="en"/>
              <a:t>This might be because SGDClassifier itself works  Linear SVM (when loss=’hinge’) and Logistic Classifier when (log=’log’).</a:t>
            </a:r>
            <a:endParaRPr/>
          </a:p>
          <a:p>
            <a:pPr indent="0" lvl="0" marL="0" rtl="0" algn="l">
              <a:spcBef>
                <a:spcPts val="1600"/>
              </a:spcBef>
              <a:spcAft>
                <a:spcPts val="0"/>
              </a:spcAft>
              <a:buNone/>
            </a:pPr>
            <a:r>
              <a:rPr lang="en"/>
              <a:t>4)</a:t>
            </a:r>
            <a:r>
              <a:rPr lang="en" u="sng"/>
              <a:t>K Neighbors Classifier</a:t>
            </a:r>
            <a:endParaRPr u="sng"/>
          </a:p>
          <a:p>
            <a:pPr indent="0" lvl="0" marL="0" rtl="0" algn="l">
              <a:lnSpc>
                <a:spcPct val="160000"/>
              </a:lnSpc>
              <a:spcBef>
                <a:spcPts val="1600"/>
              </a:spcBef>
              <a:spcAft>
                <a:spcPts val="0"/>
              </a:spcAft>
              <a:buNone/>
            </a:pPr>
            <a:r>
              <a:rPr lang="en" sz="1200">
                <a:solidFill>
                  <a:srgbClr val="525252"/>
                </a:solidFill>
                <a:highlight>
                  <a:srgbClr val="FFFFFF"/>
                </a:highlight>
                <a:latin typeface="Roboto"/>
                <a:ea typeface="Roboto"/>
                <a:cs typeface="Roboto"/>
                <a:sym typeface="Roboto"/>
              </a:rPr>
              <a:t>Advantages: This algorithm is simple to implement, robust to noisy training data, and effective if training data is large.</a:t>
            </a:r>
            <a:endParaRPr sz="1200">
              <a:solidFill>
                <a:srgbClr val="525252"/>
              </a:solidFill>
              <a:highlight>
                <a:srgbClr val="FFFFFF"/>
              </a:highlight>
              <a:latin typeface="Roboto"/>
              <a:ea typeface="Roboto"/>
              <a:cs typeface="Roboto"/>
              <a:sym typeface="Roboto"/>
            </a:endParaRPr>
          </a:p>
          <a:p>
            <a:pPr indent="0" lvl="0" marL="0" rtl="0" algn="l">
              <a:lnSpc>
                <a:spcPct val="160000"/>
              </a:lnSpc>
              <a:spcBef>
                <a:spcPts val="1200"/>
              </a:spcBef>
              <a:spcAft>
                <a:spcPts val="0"/>
              </a:spcAft>
              <a:buNone/>
            </a:pPr>
            <a:r>
              <a:rPr lang="en" sz="1200">
                <a:solidFill>
                  <a:srgbClr val="525252"/>
                </a:solidFill>
                <a:highlight>
                  <a:srgbClr val="FFFFFF"/>
                </a:highlight>
                <a:latin typeface="Roboto"/>
                <a:ea typeface="Roboto"/>
                <a:cs typeface="Roboto"/>
                <a:sym typeface="Roboto"/>
              </a:rPr>
              <a:t>Disadvantages: Need to determine the value of K and the computation cost is high as it needs to compute the distance of each instance to all the training samples.</a:t>
            </a:r>
            <a:endParaRPr u="sng"/>
          </a:p>
          <a:p>
            <a:pPr indent="0" lvl="0" marL="0" rtl="0" algn="l">
              <a:spcBef>
                <a:spcPts val="1200"/>
              </a:spcBef>
              <a:spcAft>
                <a:spcPts val="0"/>
              </a:spcAft>
              <a:buNone/>
            </a:pPr>
            <a:r>
              <a:rPr lang="en"/>
              <a:t>5)</a:t>
            </a:r>
            <a:r>
              <a:rPr lang="en" u="sng"/>
              <a:t>Decision Tree Classifier</a:t>
            </a:r>
            <a:endParaRPr u="sng"/>
          </a:p>
          <a:p>
            <a:pPr indent="0" lvl="0" marL="0" rtl="0" algn="l">
              <a:lnSpc>
                <a:spcPct val="160000"/>
              </a:lnSpc>
              <a:spcBef>
                <a:spcPts val="1600"/>
              </a:spcBef>
              <a:spcAft>
                <a:spcPts val="0"/>
              </a:spcAft>
              <a:buNone/>
            </a:pPr>
            <a:r>
              <a:rPr lang="en" sz="1200">
                <a:solidFill>
                  <a:srgbClr val="525252"/>
                </a:solidFill>
                <a:highlight>
                  <a:srgbClr val="FFFFFF"/>
                </a:highlight>
                <a:latin typeface="Roboto"/>
                <a:ea typeface="Roboto"/>
                <a:cs typeface="Roboto"/>
                <a:sym typeface="Roboto"/>
              </a:rPr>
              <a:t>Advantages: </a:t>
            </a:r>
            <a:r>
              <a:rPr lang="en" sz="1200">
                <a:solidFill>
                  <a:srgbClr val="080808"/>
                </a:solidFill>
                <a:highlight>
                  <a:srgbClr val="FFFFFF"/>
                </a:highlight>
                <a:uFill>
                  <a:noFill/>
                </a:uFill>
                <a:latin typeface="Roboto"/>
                <a:ea typeface="Roboto"/>
                <a:cs typeface="Roboto"/>
                <a:sym typeface="Roboto"/>
                <a:hlinkClick r:id="rId3"/>
              </a:rPr>
              <a:t>Decision Tree</a:t>
            </a:r>
            <a:r>
              <a:rPr lang="en" sz="1200">
                <a:solidFill>
                  <a:srgbClr val="525252"/>
                </a:solidFill>
                <a:highlight>
                  <a:srgbClr val="FFFFFF"/>
                </a:highlight>
                <a:latin typeface="Roboto"/>
                <a:ea typeface="Roboto"/>
                <a:cs typeface="Roboto"/>
                <a:sym typeface="Roboto"/>
              </a:rPr>
              <a:t> is simple to understand and visualise, requires little data preparation, and can handle both numerical and categorical data.</a:t>
            </a:r>
            <a:endParaRPr sz="1200">
              <a:solidFill>
                <a:srgbClr val="52525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1"/>
          <p:cNvSpPr txBox="1"/>
          <p:nvPr>
            <p:ph idx="1" type="body"/>
          </p:nvPr>
        </p:nvSpPr>
        <p:spPr>
          <a:xfrm>
            <a:off x="1303800" y="209550"/>
            <a:ext cx="7736700" cy="48429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525252"/>
                </a:solidFill>
                <a:highlight>
                  <a:srgbClr val="FFFFFF"/>
                </a:highlight>
                <a:latin typeface="Roboto"/>
                <a:ea typeface="Roboto"/>
                <a:cs typeface="Roboto"/>
                <a:sym typeface="Roboto"/>
              </a:rPr>
              <a:t>Disadvantages: Decision tree can create complex trees that do not generalise well, and decision trees can be unstable because small variations in the data might result in a completely different tree being generated.</a:t>
            </a:r>
            <a:endParaRPr u="sng"/>
          </a:p>
          <a:p>
            <a:pPr indent="0" lvl="0" marL="0" rtl="0" algn="l">
              <a:spcBef>
                <a:spcPts val="1200"/>
              </a:spcBef>
              <a:spcAft>
                <a:spcPts val="0"/>
              </a:spcAft>
              <a:buNone/>
            </a:pPr>
            <a:r>
              <a:rPr lang="en"/>
              <a:t>6)</a:t>
            </a:r>
            <a:r>
              <a:rPr lang="en" u="sng"/>
              <a:t>Random Forest Classifier</a:t>
            </a:r>
            <a:endParaRPr u="sng"/>
          </a:p>
          <a:p>
            <a:pPr indent="0" lvl="0" marL="0" rtl="0" algn="l">
              <a:lnSpc>
                <a:spcPct val="160000"/>
              </a:lnSpc>
              <a:spcBef>
                <a:spcPts val="1600"/>
              </a:spcBef>
              <a:spcAft>
                <a:spcPts val="0"/>
              </a:spcAft>
              <a:buNone/>
            </a:pPr>
            <a:r>
              <a:rPr lang="en" sz="1200">
                <a:solidFill>
                  <a:srgbClr val="525252"/>
                </a:solidFill>
                <a:highlight>
                  <a:srgbClr val="FFFFFF"/>
                </a:highlight>
                <a:latin typeface="Roboto"/>
                <a:ea typeface="Roboto"/>
                <a:cs typeface="Roboto"/>
                <a:sym typeface="Roboto"/>
              </a:rPr>
              <a:t>Advantages: Reduction in over-fitting and random forest classifier is more accurate than decision trees in most cases.</a:t>
            </a:r>
            <a:endParaRPr sz="1200">
              <a:solidFill>
                <a:srgbClr val="525252"/>
              </a:solidFill>
              <a:highlight>
                <a:srgbClr val="FFFFFF"/>
              </a:highlight>
              <a:latin typeface="Roboto"/>
              <a:ea typeface="Roboto"/>
              <a:cs typeface="Roboto"/>
              <a:sym typeface="Roboto"/>
            </a:endParaRPr>
          </a:p>
          <a:p>
            <a:pPr indent="0" lvl="0" marL="0" rtl="0" algn="l">
              <a:lnSpc>
                <a:spcPct val="160000"/>
              </a:lnSpc>
              <a:spcBef>
                <a:spcPts val="1200"/>
              </a:spcBef>
              <a:spcAft>
                <a:spcPts val="0"/>
              </a:spcAft>
              <a:buNone/>
            </a:pPr>
            <a:r>
              <a:rPr lang="en" sz="1200">
                <a:solidFill>
                  <a:srgbClr val="525252"/>
                </a:solidFill>
                <a:highlight>
                  <a:srgbClr val="FFFFFF"/>
                </a:highlight>
                <a:latin typeface="Roboto"/>
                <a:ea typeface="Roboto"/>
                <a:cs typeface="Roboto"/>
                <a:sym typeface="Roboto"/>
              </a:rPr>
              <a:t>Disadvantages: Slow real time prediction, difficult to implement, and complex algorithm.</a:t>
            </a:r>
            <a:endParaRPr u="sng"/>
          </a:p>
          <a:p>
            <a:pPr indent="0" lvl="0" marL="0" rtl="0" algn="l">
              <a:spcBef>
                <a:spcPts val="1200"/>
              </a:spcBef>
              <a:spcAft>
                <a:spcPts val="0"/>
              </a:spcAft>
              <a:buNone/>
            </a:pPr>
            <a:r>
              <a:rPr lang="en"/>
              <a:t>7)</a:t>
            </a:r>
            <a:r>
              <a:rPr lang="en" u="sng"/>
              <a:t>Support Vector Machine</a:t>
            </a:r>
            <a:endParaRPr u="sng"/>
          </a:p>
          <a:p>
            <a:pPr indent="0" lvl="0" marL="0" rtl="0" algn="l">
              <a:lnSpc>
                <a:spcPct val="160000"/>
              </a:lnSpc>
              <a:spcBef>
                <a:spcPts val="1600"/>
              </a:spcBef>
              <a:spcAft>
                <a:spcPts val="0"/>
              </a:spcAft>
              <a:buNone/>
            </a:pPr>
            <a:r>
              <a:rPr lang="en" sz="1200">
                <a:solidFill>
                  <a:srgbClr val="525252"/>
                </a:solidFill>
                <a:highlight>
                  <a:srgbClr val="FFFFFF"/>
                </a:highlight>
                <a:latin typeface="Roboto"/>
                <a:ea typeface="Roboto"/>
                <a:cs typeface="Roboto"/>
                <a:sym typeface="Roboto"/>
              </a:rPr>
              <a:t>Advantages: Effective in high dimensional spaces and uses a subset of training points in the decision function so it is also memory efficient.</a:t>
            </a:r>
            <a:endParaRPr sz="1200">
              <a:solidFill>
                <a:srgbClr val="525252"/>
              </a:solidFill>
              <a:highlight>
                <a:srgbClr val="FFFFFF"/>
              </a:highlight>
              <a:latin typeface="Roboto"/>
              <a:ea typeface="Roboto"/>
              <a:cs typeface="Roboto"/>
              <a:sym typeface="Roboto"/>
            </a:endParaRPr>
          </a:p>
          <a:p>
            <a:pPr indent="0" lvl="0" marL="0" rtl="0" algn="l">
              <a:lnSpc>
                <a:spcPct val="160000"/>
              </a:lnSpc>
              <a:spcBef>
                <a:spcPts val="1200"/>
              </a:spcBef>
              <a:spcAft>
                <a:spcPts val="0"/>
              </a:spcAft>
              <a:buNone/>
            </a:pPr>
            <a:r>
              <a:rPr lang="en" sz="1200">
                <a:solidFill>
                  <a:srgbClr val="525252"/>
                </a:solidFill>
                <a:highlight>
                  <a:srgbClr val="FFFFFF"/>
                </a:highlight>
                <a:latin typeface="Roboto"/>
                <a:ea typeface="Roboto"/>
                <a:cs typeface="Roboto"/>
                <a:sym typeface="Roboto"/>
              </a:rPr>
              <a:t>Disadvantages: The algorithm does not directly provide probability estimates, these are calculated using an expensive five-fold cross-validation.</a:t>
            </a:r>
            <a:endParaRPr u="sng"/>
          </a:p>
          <a:p>
            <a:pPr indent="0" lvl="0" marL="0" rtl="0" algn="l">
              <a:spcBef>
                <a:spcPts val="1200"/>
              </a:spcBef>
              <a:spcAft>
                <a:spcPts val="1600"/>
              </a:spcAft>
              <a:buNone/>
            </a:pPr>
            <a:r>
              <a:rPr lang="en"/>
              <a:t>The results of all the classifiers in different cases is given in the execution log folder and classifier.ipynb.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