
<file path=[Content_Types].xml><?xml version="1.0" encoding="utf-8"?>
<Types xmlns="http://schemas.openxmlformats.org/package/2006/content-types">
  <Default Extension="PhpPresentationReaderPpt2007BkgBgnPJf" ContentType="application/octet-stream"/>
  <Default Extension="PhpPresentationReaderPpt2007BkgCmHLPf" ContentType="application/octet-stream"/>
  <Default Extension="PhpPresentationReaderPpt2007BkgeNGcef" ContentType="application/octet-stream"/>
  <Default Extension="PhpPresentationReaderPpt2007BkgIoLebf" ContentType="application/octet-stream"/>
  <Default Extension="PhpPresentationReaderPpt2007BkgjGFdGf" ContentType="application/octet-stream"/>
  <Default Extension="PhpPresentationReaderPpt2007BkgjmdhEf" ContentType="application/octet-stream"/>
  <Default Extension="PhpPresentationReaderPpt2007BkgkjHHif" ContentType="application/octet-stream"/>
  <Default Extension="PhpPresentationReaderPpt2007BkgLhmgle" ContentType="application/octet-stream"/>
  <Default Extension="PhpPresentationReaderPpt2007BkgNmHHCf" ContentType="application/octet-stream"/>
  <Default Extension="PhpPresentationReaderPpt2007BkgokOcMf" ContentType="application/octet-stream"/>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p:cViewPr varScale="1">
        <p:scale>
          <a:sx n="146" d="100"/>
          <a:sy n="146" d="100"/>
        </p:scale>
        <p:origin x="57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hpPresentationReaderPpt2007BkgLhmgle"/><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PhpPresentationReaderPpt2007BkgkjHHi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hpPresentationReaderPpt2007BkgjGFdG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hpPresentationReaderPpt2007BkgokOc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hpPresentationReaderPpt2007BkgNmHHC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hpPresentationReaderPpt2007BkgjmdhE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hpPresentationReaderPpt2007BkgjGFdG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hpPresentationReaderPpt2007BkgBgnPJ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hpPresentationReaderPpt2007BkgokOc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hpPresentationReaderPpt2007BkgCmHLP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hpPresentationReaderPpt2007BkgIoLeb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hpPresentationReaderPpt2007BkgeNGce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p:bg>
      <p:bgPr>
        <a:blipFill>
          <a:blip r:embed="rId2"/>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APTION_ONLY_1_1_1">
    <p:bg>
      <p:bgPr>
        <a:blipFill>
          <a:blip r:embed="rId2"/>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ECTION_TITLE_AND_DESCRIPTION_1_3">
    <p:bg>
      <p:bgPr>
        <a:blipFill>
          <a:blip r:embed="rId2"/>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_1_1_2_1">
    <p:bg>
      <p:bgPr>
        <a:blipFill>
          <a:blip r:embed="rId2"/>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_AND_BODY">
    <p:bg>
      <p:bgPr>
        <a:blipFill>
          <a:blip r:embed="rId2"/>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_ONLY">
    <p:bg>
      <p:bgPr>
        <a:blipFill>
          <a:blip r:embed="rId2"/>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APTION_ONLY_3">
    <p:bg>
      <p:bgPr>
        <a:blipFill>
          <a:blip r:embed="rId2"/>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_TITLE_AND_DESCRIPTION_1_1_3">
    <p:bg>
      <p:bgPr>
        <a:blipFill>
          <a:blip r:embed="rId2"/>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_1_1">
    <p:bg>
      <p:bgPr>
        <a:blipFill>
          <a:blip r:embed="rId2"/>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_TITLE_AND_DESCRIPTION_1">
    <p:bg>
      <p:bgPr>
        <a:blipFill>
          <a:blip r:embed="rId2"/>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_TITLE_AND_DESCRIPTION_1_1">
    <p:bg>
      <p:bgPr>
        <a:blipFill>
          <a:blip r:embed="rId2"/>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APTION_ONLY_1">
    <p:bg>
      <p:bgPr>
        <a:blipFill>
          <a:blip r:embed="rId2"/>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1633"/>
        </a:solidFill>
        <a:effectLst/>
      </p:bgPr>
    </p:bg>
    <p:spTree>
      <p:nvGrpSpPr>
        <p:cNvPr id="1" name=""/>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427016054" r:id="rId1"/>
    <p:sldLayoutId id="2427016055" r:id="rId2"/>
    <p:sldLayoutId id="2427016056" r:id="rId3"/>
    <p:sldLayoutId id="2427016057" r:id="rId4"/>
    <p:sldLayoutId id="2427016058" r:id="rId5"/>
    <p:sldLayoutId id="2427016059" r:id="rId6"/>
    <p:sldLayoutId id="2427016060" r:id="rId7"/>
    <p:sldLayoutId id="2427016061" r:id="rId8"/>
    <p:sldLayoutId id="2427016062" r:id="rId9"/>
    <p:sldLayoutId id="2427016063" r:id="rId10"/>
    <p:sldLayoutId id="2427016064" r:id="rId11"/>
    <p:sldLayoutId id="2427016065" r:id="rId12"/>
  </p:sldLayoutIdLst>
  <p:txStyles>
    <p:titleStyle>
      <a:defPPr algn="l">
        <a:defRPr kern="1200"/>
      </a:defPPr>
      <a:lvl1pPr algn="l">
        <a:defRPr sz="1400" kern="1200"/>
      </a:lvl1pPr>
      <a:lvl2pPr algn="l">
        <a:defRPr sz="1400" kern="1200"/>
      </a:lvl2pPr>
      <a:lvl3pPr algn="l">
        <a:defRPr sz="1400" kern="1200"/>
      </a:lvl3pPr>
      <a:lvl4pPr algn="l">
        <a:defRPr sz="1400" kern="1200"/>
      </a:lvl4pPr>
      <a:lvl5pPr algn="l">
        <a:defRPr sz="1400" kern="1200"/>
      </a:lvl5pPr>
      <a:lvl6pPr algn="l">
        <a:defRPr sz="1400" kern="1200"/>
      </a:lvl6pPr>
      <a:lvl7pPr algn="l">
        <a:defRPr sz="1400" kern="1200"/>
      </a:lvl7pPr>
      <a:lvl8pPr algn="l">
        <a:defRPr sz="1400" kern="1200"/>
      </a:lvl8pPr>
      <a:lvl9pPr algn="l">
        <a:defRPr sz="1400" kern="1200"/>
      </a:lvl9pPr>
      <a:extLst/>
    </p:titleStyle>
    <p:bodyStyle>
      <a:defPPr algn="l">
        <a:defRPr kern="1200"/>
      </a:defPPr>
      <a:lvl1pPr algn="l">
        <a:defRPr sz="1400" kern="1200"/>
      </a:lvl1pPr>
      <a:lvl2pPr algn="l">
        <a:defRPr sz="1400" kern="1200"/>
      </a:lvl2pPr>
      <a:lvl3pPr algn="l">
        <a:defRPr sz="1400" kern="1200"/>
      </a:lvl3pPr>
      <a:lvl4pPr algn="l">
        <a:defRPr sz="1400" kern="1200"/>
      </a:lvl4pPr>
      <a:lvl5pPr algn="l">
        <a:defRPr sz="1400" kern="1200"/>
      </a:lvl5pPr>
      <a:lvl6pPr algn="l">
        <a:defRPr sz="1400" kern="1200"/>
      </a:lvl6pPr>
      <a:lvl7pPr algn="l">
        <a:defRPr sz="1400" kern="1200"/>
      </a:lvl7pPr>
      <a:lvl8pPr algn="l">
        <a:defRPr sz="1400" kern="1200"/>
      </a:lvl8pPr>
      <a:lvl9pPr algn="l">
        <a:defRPr sz="1400" kern="1200"/>
      </a:lvl9pPr>
      <a:extLst/>
    </p:bodyStyle>
    <p:otherStyle>
      <a:defPPr algn="l">
        <a:defRPr kern="1200"/>
      </a:defPPr>
      <a:lvl1pPr algn="l">
        <a:defRPr sz="1400" kern="1200"/>
      </a:lvl1pPr>
      <a:lvl2pPr algn="l">
        <a:defRPr sz="1400" kern="1200"/>
      </a:lvl2pPr>
      <a:lvl3pPr algn="l">
        <a:defRPr sz="1400" kern="1200"/>
      </a:lvl3pPr>
      <a:lvl4pPr algn="l">
        <a:defRPr sz="1400" kern="1200"/>
      </a:lvl4pPr>
      <a:lvl5pPr algn="l">
        <a:defRPr sz="1400" kern="1200"/>
      </a:lvl5pPr>
      <a:lvl6pPr algn="l">
        <a:defRPr sz="1400" kern="1200"/>
      </a:lvl6pPr>
      <a:lvl7pPr algn="l">
        <a:defRPr sz="1400" kern="1200"/>
      </a:lvl7pPr>
      <a:lvl8pPr algn="l">
        <a:defRPr sz="1400" kern="1200"/>
      </a:lvl8pPr>
      <a:lvl9pPr algn="l">
        <a:defRPr sz="1400" kern="1200"/>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543050"/>
          <a:ext cx="8229600" cy="3143250"/>
          <a:chOff x="914400" y="1543050"/>
          <a:chExt cx="8229600" cy="3143250"/>
        </a:xfrm>
      </p:grpSpPr>
      <p:sp>
        <p:nvSpPr>
          <p:cNvPr id="2" name="TextBox 1"/>
          <p:cNvSpPr txBox="1"/>
          <p:nvPr/>
        </p:nvSpPr>
        <p:spPr>
          <a:xfrm>
            <a:off x="1828800" y="1543050"/>
            <a:ext cx="5486400" cy="1143000"/>
          </a:xfrm>
          <a:prstGeom prst="rect">
            <a:avLst/>
          </a:prstGeom>
          <a:noFill/>
        </p:spPr>
        <p:txBody>
          <a:bodyPr vert="horz" lIns="91440" tIns="45720" rIns="91440" bIns="45720" rtlCol="0" anchor="t" anchorCtr="0">
            <a:spAutoFit/>
          </a:bodyPr>
          <a:lstStyle/>
          <a:p>
            <a:pPr marL="0" marR="0" lvl="0" indent="0" algn="ctr" rtl="0" fontAlgn="t">
              <a:lnSpc>
                <a:spcPct val="100000"/>
              </a:lnSpc>
              <a:spcBef>
                <a:spcPts val="0"/>
              </a:spcBef>
              <a:spcAft>
                <a:spcPts val="0"/>
              </a:spcAft>
            </a:pPr>
            <a:r>
              <a:rPr lang="en-US" sz="4000" b="1" u="none" strike="noStrike" cap="none" spc="0">
                <a:solidFill>
                  <a:srgbClr val="FFFFFF">
                    <a:alpha val="100000"/>
                  </a:srgbClr>
                </a:solidFill>
                <a:latin typeface="Calibri"/>
              </a:rPr>
              <a:t>Simple Inventory Management System</a:t>
            </a:r>
          </a:p>
        </p:txBody>
      </p:sp>
      <p:sp>
        <p:nvSpPr>
          <p:cNvPr id="3" name="TextBox 2"/>
          <p:cNvSpPr txBox="1"/>
          <p:nvPr/>
        </p:nvSpPr>
        <p:spPr>
          <a:xfrm>
            <a:off x="914400" y="2571750"/>
            <a:ext cx="7315200" cy="571500"/>
          </a:xfrm>
          <a:prstGeom prst="rect">
            <a:avLst/>
          </a:prstGeom>
          <a:noFill/>
        </p:spPr>
        <p:txBody>
          <a:bodyPr vert="horz" lIns="91440" tIns="45720" rIns="91440" bIns="45720" rtlCol="0" anchor="t" anchorCtr="0">
            <a:spAutoFit/>
          </a:bodyPr>
          <a:lstStyle/>
          <a:p>
            <a:pPr marL="0" marR="0" lvl="0" indent="0" algn="ctr" rtl="0" fontAlgn="t">
              <a:lnSpc>
                <a:spcPct val="100000"/>
              </a:lnSpc>
              <a:spcBef>
                <a:spcPts val="0"/>
              </a:spcBef>
              <a:spcAft>
                <a:spcPts val="0"/>
              </a:spcAft>
            </a:pPr>
            <a:r>
              <a:rPr lang="en-US" sz="2000" b="1" u="none" strike="noStrike" cap="none" spc="0">
                <a:solidFill>
                  <a:srgbClr val="FFAB40">
                    <a:alpha val="100000"/>
                  </a:srgbClr>
                </a:solidFill>
                <a:latin typeface="Calibri"/>
              </a:rPr>
              <a:t>A C++ Based Solution for Efficient Inventory Control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2409825"/>
          <a:chOff x="914400" y="1028700"/>
          <a:chExt cx="8229600" cy="2409825"/>
        </a:xfrm>
      </p:grpSpPr>
      <p:sp>
        <p:nvSpPr>
          <p:cNvPr id="2" name="TextBox 1"/>
          <p:cNvSpPr txBox="1"/>
          <p:nvPr/>
        </p:nvSpPr>
        <p:spPr>
          <a:xfrm>
            <a:off x="914400" y="1028700"/>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a:solidFill>
                  <a:srgbClr val="FFAB40">
                    <a:alpha val="100000"/>
                  </a:srgbClr>
                </a:solidFill>
                <a:latin typeface="Calibri"/>
              </a:rPr>
              <a:t>Takeaway</a:t>
            </a:r>
          </a:p>
        </p:txBody>
      </p:sp>
      <p:sp>
        <p:nvSpPr>
          <p:cNvPr id="3" name="TextBox 2"/>
          <p:cNvSpPr txBox="1"/>
          <p:nvPr/>
        </p:nvSpPr>
        <p:spPr>
          <a:xfrm>
            <a:off x="914400" y="1800225"/>
            <a:ext cx="7315200" cy="609600"/>
          </a:xfrm>
          <a:prstGeom prst="rect">
            <a:avLst/>
          </a:prstGeom>
          <a:noFill/>
        </p:spPr>
        <p:txBody>
          <a:bodyPr vert="horz" lIns="91440" tIns="45720" rIns="91440" bIns="45720" rtlCol="0" anchorCtr="0">
            <a:spAutoFit/>
          </a:bodyPr>
          <a:lstStyle/>
          <a:p>
            <a:pPr marL="0" marR="0" lvl="0" indent="0" algn="l" rtl="0" fontAlgn="base">
              <a:lnSpc>
                <a:spcPct val="100000"/>
              </a:lnSpc>
              <a:spcBef>
                <a:spcPts val="0"/>
              </a:spcBef>
              <a:spcAft>
                <a:spcPts val="0"/>
              </a:spcAft>
            </a:pPr>
            <a:r>
              <a:rPr lang="en-US" sz="2000" u="none" strike="noStrike" cap="none" spc="0">
                <a:solidFill>
                  <a:srgbClr val="FFFFFF">
                    <a:alpha val="100000"/>
                  </a:srgbClr>
                </a:solidFill>
                <a:latin typeface="Calibri"/>
              </a:rPr>
              <a:t>A foundational project that demonstrates the use of structs, vectors, and file handling in C++.</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4676775"/>
          <a:chOff x="914400" y="1028700"/>
          <a:chExt cx="8229600" cy="4676775"/>
        </a:xfrm>
      </p:grpSpPr>
      <p:sp>
        <p:nvSpPr>
          <p:cNvPr id="2" name="TextBox 1"/>
          <p:cNvSpPr txBox="1"/>
          <p:nvPr/>
        </p:nvSpPr>
        <p:spPr>
          <a:xfrm>
            <a:off x="1828800" y="1028700"/>
            <a:ext cx="5486400" cy="571500"/>
          </a:xfrm>
          <a:prstGeom prst="rect">
            <a:avLst/>
          </a:prstGeom>
          <a:noFill/>
        </p:spPr>
        <p:txBody>
          <a:bodyPr vert="horz" lIns="91440" tIns="45720" rIns="91440" bIns="45720" rtlCol="0" anchor="t" anchorCtr="0">
            <a:spAutoFit/>
          </a:bodyPr>
          <a:lstStyle/>
          <a:p>
            <a:pPr marL="0" marR="0" lvl="0" indent="0" algn="ctr" rtl="0" fontAlgn="t">
              <a:lnSpc>
                <a:spcPct val="100000"/>
              </a:lnSpc>
              <a:spcBef>
                <a:spcPts val="0"/>
              </a:spcBef>
              <a:spcAft>
                <a:spcPts val="0"/>
              </a:spcAft>
            </a:pPr>
            <a:r>
              <a:rPr lang="en-US" sz="4000" b="1" u="none" strike="noStrike" cap="none" spc="0">
                <a:solidFill>
                  <a:srgbClr val="FFAB40">
                    <a:alpha val="100000"/>
                  </a:srgbClr>
                </a:solidFill>
                <a:latin typeface="Calibri"/>
              </a:rPr>
              <a:t>Conclusion</a:t>
            </a:r>
          </a:p>
        </p:txBody>
      </p:sp>
      <p:sp>
        <p:nvSpPr>
          <p:cNvPr id="3" name="TextBox 2"/>
          <p:cNvSpPr txBox="1"/>
          <p:nvPr/>
        </p:nvSpPr>
        <p:spPr>
          <a:xfrm>
            <a:off x="914400" y="1800225"/>
            <a:ext cx="7315200" cy="2876550"/>
          </a:xfrm>
          <a:prstGeom prst="rect">
            <a:avLst/>
          </a:prstGeom>
          <a:noFill/>
        </p:spPr>
        <p:txBody>
          <a:bodyPr vert="horz" lIns="91440" tIns="45720" rIns="91440" bIns="45720" rtlCol="0" anchor="t" anchorCtr="0">
            <a:spAutoFit/>
          </a:bodyPr>
          <a:lstStyle/>
          <a:p>
            <a:pPr marL="0" marR="0" lvl="0" indent="0" algn="ctr" rtl="0" fontAlgn="t">
              <a:lnSpc>
                <a:spcPct val="120000"/>
              </a:lnSpc>
              <a:spcBef>
                <a:spcPts val="0"/>
              </a:spcBef>
              <a:spcAft>
                <a:spcPts val="0"/>
              </a:spcAft>
            </a:pPr>
            <a:r>
              <a:rPr lang="en-US" sz="2800" b="1" u="none" strike="noStrike" cap="none" spc="0">
                <a:solidFill>
                  <a:srgbClr val="FFFFFF">
                    <a:alpha val="100000"/>
                  </a:srgbClr>
                </a:solidFill>
                <a:latin typeface="Calibri"/>
              </a:rPr>
              <a:t>The Simple Inventory Management System provides an efficient way to manage inventory through a user-friendly C++ application. Its design ensures data persistence and a straightforward user experience.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1828800" y="1028700"/>
          <a:ext cx="7315200" cy="3581400"/>
          <a:chOff x="1828800" y="1028700"/>
          <a:chExt cx="7315200" cy="3581400"/>
        </a:xfrm>
      </p:grpSpPr>
      <p:sp>
        <p:nvSpPr>
          <p:cNvPr id="2" name="TextBox 1"/>
          <p:cNvSpPr txBox="1"/>
          <p:nvPr/>
        </p:nvSpPr>
        <p:spPr>
          <a:xfrm>
            <a:off x="1828800" y="1962150"/>
            <a:ext cx="5486400" cy="857250"/>
          </a:xfrm>
          <a:prstGeom prst="rect">
            <a:avLst/>
          </a:prstGeom>
          <a:noFill/>
        </p:spPr>
        <p:txBody>
          <a:bodyPr vert="horz" lIns="91440" tIns="45720" rIns="91440" bIns="45720" rtlCol="0" anchor="t" anchorCtr="0">
            <a:spAutoFit/>
          </a:bodyPr>
          <a:lstStyle/>
          <a:p>
            <a:pPr marL="0" marR="0" lvl="0" indent="0" algn="ctr" rtl="0" fontAlgn="t">
              <a:lnSpc>
                <a:spcPct val="100000"/>
              </a:lnSpc>
              <a:spcBef>
                <a:spcPts val="0"/>
              </a:spcBef>
              <a:spcAft>
                <a:spcPts val="0"/>
              </a:spcAft>
            </a:pPr>
            <a:r>
              <a:rPr lang="en-US" sz="6000" b="1" u="none" strike="noStrike" cap="none" spc="0" dirty="0">
                <a:solidFill>
                  <a:srgbClr val="FFFFFF">
                    <a:alpha val="100000"/>
                  </a:srgbClr>
                </a:solidFill>
                <a:latin typeface="Calibri"/>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4676775"/>
          <a:chOff x="914400" y="1028700"/>
          <a:chExt cx="8229600" cy="4676775"/>
        </a:xfrm>
      </p:grpSpPr>
      <p:sp>
        <p:nvSpPr>
          <p:cNvPr id="2" name="TextBox 1"/>
          <p:cNvSpPr txBox="1"/>
          <p:nvPr/>
        </p:nvSpPr>
        <p:spPr>
          <a:xfrm>
            <a:off x="1828800" y="1028700"/>
            <a:ext cx="5486400" cy="571500"/>
          </a:xfrm>
          <a:prstGeom prst="rect">
            <a:avLst/>
          </a:prstGeom>
          <a:noFill/>
        </p:spPr>
        <p:txBody>
          <a:bodyPr vert="horz" lIns="91440" tIns="45720" rIns="91440" bIns="45720" rtlCol="0" anchor="t" anchorCtr="0">
            <a:spAutoFit/>
          </a:bodyPr>
          <a:lstStyle/>
          <a:p>
            <a:pPr marL="0" marR="0" lvl="0" indent="0" algn="ctr" rtl="0" fontAlgn="t">
              <a:lnSpc>
                <a:spcPct val="100000"/>
              </a:lnSpc>
              <a:spcBef>
                <a:spcPts val="0"/>
              </a:spcBef>
              <a:spcAft>
                <a:spcPts val="0"/>
              </a:spcAft>
            </a:pPr>
            <a:r>
              <a:rPr lang="en-US" sz="4000" b="1" u="none" strike="noStrike" cap="none" spc="0">
                <a:solidFill>
                  <a:srgbClr val="FFAB40">
                    <a:alpha val="100000"/>
                  </a:srgbClr>
                </a:solidFill>
                <a:latin typeface="Calibri"/>
              </a:rPr>
              <a:t>Introduction</a:t>
            </a:r>
          </a:p>
        </p:txBody>
      </p:sp>
      <p:sp>
        <p:nvSpPr>
          <p:cNvPr id="3" name="TextBox 2"/>
          <p:cNvSpPr txBox="1"/>
          <p:nvPr/>
        </p:nvSpPr>
        <p:spPr>
          <a:xfrm>
            <a:off x="914400" y="1800225"/>
            <a:ext cx="7315200" cy="2876550"/>
          </a:xfrm>
          <a:prstGeom prst="rect">
            <a:avLst/>
          </a:prstGeom>
          <a:noFill/>
        </p:spPr>
        <p:txBody>
          <a:bodyPr vert="horz" lIns="91440" tIns="45720" rIns="91440" bIns="45720" rtlCol="0" anchor="t" anchorCtr="0">
            <a:spAutoFit/>
          </a:bodyPr>
          <a:lstStyle/>
          <a:p>
            <a:pPr marL="0" marR="0" lvl="0" indent="0" algn="ctr" rtl="0" fontAlgn="t">
              <a:lnSpc>
                <a:spcPct val="120000"/>
              </a:lnSpc>
              <a:spcBef>
                <a:spcPts val="0"/>
              </a:spcBef>
              <a:spcAft>
                <a:spcPts val="0"/>
              </a:spcAft>
            </a:pPr>
            <a:r>
              <a:rPr lang="en-US" sz="2800" b="1" u="none" strike="noStrike" cap="none" spc="0">
                <a:solidFill>
                  <a:srgbClr val="FFFFFF">
                    <a:alpha val="100000"/>
                  </a:srgbClr>
                </a:solidFill>
                <a:latin typeface="Calibri"/>
              </a:rPr>
              <a:t>This presentation covers the design and implementation of a Simple Inventory Management System using C++. It includes key features, core components, and the overall workflow essential for efficient inventory management.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4095750"/>
          <a:chOff x="914400" y="1028700"/>
          <a:chExt cx="8229600" cy="4095750"/>
        </a:xfrm>
      </p:grpSpPr>
      <p:sp>
        <p:nvSpPr>
          <p:cNvPr id="2" name="TextBox 1"/>
          <p:cNvSpPr txBox="1"/>
          <p:nvPr/>
        </p:nvSpPr>
        <p:spPr>
          <a:xfrm>
            <a:off x="914400" y="1028700"/>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a:solidFill>
                  <a:srgbClr val="FFAB40">
                    <a:alpha val="100000"/>
                  </a:srgbClr>
                </a:solidFill>
                <a:latin typeface="Calibri"/>
              </a:rPr>
              <a:t>Table of contents</a:t>
            </a:r>
          </a:p>
        </p:txBody>
      </p:sp>
      <p:sp>
        <p:nvSpPr>
          <p:cNvPr id="3" name="TextBox 2"/>
          <p:cNvSpPr txBox="1"/>
          <p:nvPr/>
        </p:nvSpPr>
        <p:spPr>
          <a:xfrm>
            <a:off x="914400" y="1543050"/>
            <a:ext cx="7315200" cy="2552700"/>
          </a:xfrm>
          <a:prstGeom prst="rect">
            <a:avLst/>
          </a:prstGeom>
          <a:noFill/>
        </p:spPr>
        <p:txBody>
          <a:bodyPr vert="horz" lIns="91440" tIns="45720" rIns="91440" bIns="45720" rtlCol="0" anchorCtr="0">
            <a:spAutoFit/>
          </a:bodyPr>
          <a:lstStyle/>
          <a:p>
            <a:pPr marL="0" marR="0" lvl="0" indent="0" algn="l" rtl="0" fontAlgn="base">
              <a:lnSpc>
                <a:spcPct val="120000"/>
              </a:lnSpc>
              <a:spcBef>
                <a:spcPts val="0"/>
              </a:spcBef>
              <a:spcAft>
                <a:spcPts val="0"/>
              </a:spcAft>
              <a:buClr>
                <a:srgbClr val="FFFFFF">
                  <a:alpha val="100000"/>
                </a:srgbClr>
              </a:buClr>
              <a:buFont typeface="Calibri"/>
              <a:buChar char="-"/>
            </a:pPr>
            <a:r>
              <a:rPr lang="en-US" sz="2000" b="1" u="none" strike="noStrike" cap="none" spc="0">
                <a:solidFill>
                  <a:srgbClr val="FFFFFF">
                    <a:alpha val="100000"/>
                  </a:srgbClr>
                </a:solidFill>
                <a:latin typeface="Calibri"/>
              </a:rPr>
              <a:t> Key Features</a:t>
            </a:r>
          </a:p>
          <a:p>
            <a:pPr marL="0" marR="0" lvl="0" indent="0" algn="l" rtl="0" fontAlgn="base">
              <a:lnSpc>
                <a:spcPct val="120000"/>
              </a:lnSpc>
              <a:spcBef>
                <a:spcPts val="0"/>
              </a:spcBef>
              <a:spcAft>
                <a:spcPts val="0"/>
              </a:spcAft>
              <a:buClr>
                <a:srgbClr val="FFFFFF">
                  <a:alpha val="100000"/>
                </a:srgbClr>
              </a:buClr>
              <a:buFont typeface="Calibri"/>
              <a:buChar char="-"/>
            </a:pPr>
            <a:r>
              <a:rPr lang="en-US" sz="2000" b="1" u="none" strike="noStrike" cap="none" spc="0">
                <a:solidFill>
                  <a:srgbClr val="FFFFFF">
                    <a:alpha val="100000"/>
                  </a:srgbClr>
                </a:solidFill>
                <a:latin typeface="Calibri"/>
              </a:rPr>
              <a:t> Technologies Used</a:t>
            </a:r>
          </a:p>
          <a:p>
            <a:pPr marL="0" marR="0" lvl="0" indent="0" algn="l" rtl="0" fontAlgn="base">
              <a:lnSpc>
                <a:spcPct val="120000"/>
              </a:lnSpc>
              <a:spcBef>
                <a:spcPts val="0"/>
              </a:spcBef>
              <a:spcAft>
                <a:spcPts val="0"/>
              </a:spcAft>
              <a:buClr>
                <a:srgbClr val="FFFFFF">
                  <a:alpha val="100000"/>
                </a:srgbClr>
              </a:buClr>
              <a:buFont typeface="Calibri"/>
              <a:buChar char="-"/>
            </a:pPr>
            <a:r>
              <a:rPr lang="en-US" sz="2000" b="1" u="none" strike="noStrike" cap="none" spc="0">
                <a:solidFill>
                  <a:srgbClr val="FFFFFF">
                    <a:alpha val="100000"/>
                  </a:srgbClr>
                </a:solidFill>
                <a:latin typeface="Calibri"/>
              </a:rPr>
              <a:t> Code Structure</a:t>
            </a:r>
          </a:p>
          <a:p>
            <a:pPr marL="0" marR="0" lvl="0" indent="0" algn="l" rtl="0" fontAlgn="base">
              <a:lnSpc>
                <a:spcPct val="120000"/>
              </a:lnSpc>
              <a:spcBef>
                <a:spcPts val="0"/>
              </a:spcBef>
              <a:spcAft>
                <a:spcPts val="0"/>
              </a:spcAft>
              <a:buClr>
                <a:srgbClr val="FFFFFF">
                  <a:alpha val="100000"/>
                </a:srgbClr>
              </a:buClr>
              <a:buFont typeface="Calibri"/>
              <a:buChar char="-"/>
            </a:pPr>
            <a:r>
              <a:rPr lang="en-US" sz="2000" b="1" u="none" strike="noStrike" cap="none" spc="0">
                <a:solidFill>
                  <a:srgbClr val="FFFFFF">
                    <a:alpha val="100000"/>
                  </a:srgbClr>
                </a:solidFill>
                <a:latin typeface="Calibri"/>
              </a:rPr>
              <a:t> Workflow</a:t>
            </a:r>
          </a:p>
          <a:p>
            <a:pPr marL="0" marR="0" lvl="0" indent="0" algn="l" rtl="0" fontAlgn="base">
              <a:lnSpc>
                <a:spcPct val="120000"/>
              </a:lnSpc>
              <a:spcBef>
                <a:spcPts val="0"/>
              </a:spcBef>
              <a:spcAft>
                <a:spcPts val="0"/>
              </a:spcAft>
              <a:buClr>
                <a:srgbClr val="FFFFFF">
                  <a:alpha val="100000"/>
                </a:srgbClr>
              </a:buClr>
              <a:buFont typeface="Calibri"/>
              <a:buChar char="-"/>
            </a:pPr>
            <a:r>
              <a:rPr lang="en-US" sz="2000" b="1" u="none" strike="noStrike" cap="none" spc="0">
                <a:solidFill>
                  <a:srgbClr val="FFFFFF">
                    <a:alpha val="100000"/>
                  </a:srgbClr>
                </a:solidFill>
                <a:latin typeface="Calibri"/>
              </a:rPr>
              <a:t> Benefits</a:t>
            </a:r>
          </a:p>
          <a:p>
            <a:pPr marL="0" marR="0" lvl="0" indent="0" algn="l" rtl="0" fontAlgn="base">
              <a:lnSpc>
                <a:spcPct val="120000"/>
              </a:lnSpc>
              <a:spcBef>
                <a:spcPts val="0"/>
              </a:spcBef>
              <a:spcAft>
                <a:spcPts val="0"/>
              </a:spcAft>
              <a:buClr>
                <a:srgbClr val="FFFFFF">
                  <a:alpha val="100000"/>
                </a:srgbClr>
              </a:buClr>
              <a:buFont typeface="Calibri"/>
              <a:buChar char="-"/>
            </a:pPr>
            <a:r>
              <a:rPr lang="en-US" sz="2000" b="1" u="none" strike="noStrike" cap="none" spc="0">
                <a:solidFill>
                  <a:srgbClr val="FFFFFF">
                    <a:alpha val="100000"/>
                  </a:srgbClr>
                </a:solidFill>
                <a:latin typeface="Calibri"/>
              </a:rPr>
              <a:t> Challenges Faced</a:t>
            </a:r>
          </a:p>
          <a:p>
            <a:pPr marL="0" marR="0" lvl="0" indent="0" algn="l" rtl="0" fontAlgn="base">
              <a:lnSpc>
                <a:spcPct val="120000"/>
              </a:lnSpc>
              <a:spcBef>
                <a:spcPts val="0"/>
              </a:spcBef>
              <a:spcAft>
                <a:spcPts val="0"/>
              </a:spcAft>
              <a:buClr>
                <a:srgbClr val="FFFFFF">
                  <a:alpha val="100000"/>
                </a:srgbClr>
              </a:buClr>
              <a:buFont typeface="Calibri"/>
              <a:buChar char="-"/>
            </a:pPr>
            <a:r>
              <a:rPr lang="en-US" sz="2000" b="1" u="none" strike="noStrike" cap="none" spc="0">
                <a:solidFill>
                  <a:srgbClr val="FFFFFF">
                    <a:alpha val="100000"/>
                  </a:srgbClr>
                </a:solidFill>
                <a:latin typeface="Calibri"/>
              </a:rPr>
              <a:t> Takeaway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324225"/>
          <a:chOff x="914400" y="1028700"/>
          <a:chExt cx="8229600" cy="3324225"/>
        </a:xfrm>
      </p:grpSpPr>
      <p:sp>
        <p:nvSpPr>
          <p:cNvPr id="2" name="TextBox 1"/>
          <p:cNvSpPr txBox="1"/>
          <p:nvPr/>
        </p:nvSpPr>
        <p:spPr>
          <a:xfrm>
            <a:off x="914400" y="1028700"/>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a:solidFill>
                  <a:srgbClr val="FFAB40">
                    <a:alpha val="100000"/>
                  </a:srgbClr>
                </a:solidFill>
                <a:latin typeface="Calibri"/>
              </a:rPr>
              <a:t>Key Features</a:t>
            </a:r>
          </a:p>
        </p:txBody>
      </p:sp>
      <p:sp>
        <p:nvSpPr>
          <p:cNvPr id="3" name="TextBox 2"/>
          <p:cNvSpPr txBox="1"/>
          <p:nvPr/>
        </p:nvSpPr>
        <p:spPr>
          <a:xfrm>
            <a:off x="914400" y="1800225"/>
            <a:ext cx="7315200" cy="1524000"/>
          </a:xfrm>
          <a:prstGeom prst="rect">
            <a:avLst/>
          </a:prstGeom>
          <a:noFill/>
        </p:spPr>
        <p:txBody>
          <a:bodyPr vert="horz" lIns="91440" tIns="45720" rIns="91440" bIns="45720" rtlCol="0" anchorCtr="0">
            <a:spAutoFit/>
          </a:bodyPr>
          <a:lstStyle/>
          <a:p>
            <a:pPr marL="0" marR="0" lvl="0" indent="0" algn="l" rtl="0" fontAlgn="base">
              <a:lnSpc>
                <a:spcPct val="100000"/>
              </a:lnSpc>
              <a:spcBef>
                <a:spcPts val="0"/>
              </a:spcBef>
              <a:spcAft>
                <a:spcPts val="0"/>
              </a:spcAft>
            </a:pPr>
            <a:r>
              <a:rPr lang="en-US" sz="2000" u="none" strike="noStrike" cap="none" spc="0">
                <a:solidFill>
                  <a:srgbClr val="FFFFFF">
                    <a:alpha val="100000"/>
                  </a:srgbClr>
                </a:solidFill>
                <a:latin typeface="Calibri"/>
              </a:rPr>
              <a:t>Add new products with ID, name, quantity, and price.
View and edit existing product details.
Save and load inventory data using file handling for persistence.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2409825"/>
          <a:chOff x="914400" y="1028700"/>
          <a:chExt cx="8229600" cy="2409825"/>
        </a:xfrm>
      </p:grpSpPr>
      <p:sp>
        <p:nvSpPr>
          <p:cNvPr id="2" name="TextBox 1"/>
          <p:cNvSpPr txBox="1"/>
          <p:nvPr/>
        </p:nvSpPr>
        <p:spPr>
          <a:xfrm>
            <a:off x="914400" y="1028700"/>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a:solidFill>
                  <a:srgbClr val="FFAB40">
                    <a:alpha val="100000"/>
                  </a:srgbClr>
                </a:solidFill>
                <a:latin typeface="Calibri"/>
              </a:rPr>
              <a:t>Technologies Used</a:t>
            </a:r>
          </a:p>
        </p:txBody>
      </p:sp>
      <p:sp>
        <p:nvSpPr>
          <p:cNvPr id="3" name="TextBox 2"/>
          <p:cNvSpPr txBox="1"/>
          <p:nvPr/>
        </p:nvSpPr>
        <p:spPr>
          <a:xfrm>
            <a:off x="914400" y="1800225"/>
            <a:ext cx="7315200" cy="609600"/>
          </a:xfrm>
          <a:prstGeom prst="rect">
            <a:avLst/>
          </a:prstGeom>
          <a:noFill/>
        </p:spPr>
        <p:txBody>
          <a:bodyPr vert="horz" lIns="91440" tIns="45720" rIns="91440" bIns="45720" rtlCol="0" anchorCtr="0">
            <a:spAutoFit/>
          </a:bodyPr>
          <a:lstStyle/>
          <a:p>
            <a:pPr marL="0" marR="0" lvl="0" indent="0" algn="l" rtl="0" fontAlgn="base">
              <a:lnSpc>
                <a:spcPct val="100000"/>
              </a:lnSpc>
              <a:spcBef>
                <a:spcPts val="0"/>
              </a:spcBef>
              <a:spcAft>
                <a:spcPts val="0"/>
              </a:spcAft>
            </a:pPr>
            <a:r>
              <a:rPr lang="en-US" sz="2000" u="none" strike="noStrike" cap="none" spc="0">
                <a:solidFill>
                  <a:srgbClr val="FFFFFF">
                    <a:alpha val="100000"/>
                  </a:srgbClr>
                </a:solidFill>
                <a:latin typeface="Calibri"/>
              </a:rPr>
              <a:t>C++ for programming.
File I/O operations for data storage and retrieval.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5153025"/>
          <a:chOff x="914400" y="1028700"/>
          <a:chExt cx="8229600" cy="5153025"/>
        </a:xfrm>
      </p:grpSpPr>
      <p:sp>
        <p:nvSpPr>
          <p:cNvPr id="2" name="TextBox 1"/>
          <p:cNvSpPr txBox="1"/>
          <p:nvPr/>
        </p:nvSpPr>
        <p:spPr>
          <a:xfrm>
            <a:off x="914400" y="1028700"/>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a:solidFill>
                  <a:srgbClr val="FFAB40">
                    <a:alpha val="100000"/>
                  </a:srgbClr>
                </a:solidFill>
                <a:latin typeface="Calibri"/>
              </a:rPr>
              <a:t>Code Structure</a:t>
            </a:r>
          </a:p>
        </p:txBody>
      </p:sp>
      <p:sp>
        <p:nvSpPr>
          <p:cNvPr id="3" name="TextBox 2"/>
          <p:cNvSpPr txBox="1"/>
          <p:nvPr/>
        </p:nvSpPr>
        <p:spPr>
          <a:xfrm>
            <a:off x="914400" y="1800225"/>
            <a:ext cx="7315200" cy="3352800"/>
          </a:xfrm>
          <a:prstGeom prst="rect">
            <a:avLst/>
          </a:prstGeom>
          <a:noFill/>
        </p:spPr>
        <p:txBody>
          <a:bodyPr vert="horz" lIns="91440" tIns="45720" rIns="91440" bIns="45720" rtlCol="0" anchorCtr="0">
            <a:spAutoFit/>
          </a:bodyPr>
          <a:lstStyle/>
          <a:p>
            <a:pPr marL="0" marR="0" lvl="0" indent="0" algn="l" rtl="0" fontAlgn="base">
              <a:lnSpc>
                <a:spcPct val="100000"/>
              </a:lnSpc>
              <a:spcBef>
                <a:spcPts val="0"/>
              </a:spcBef>
              <a:spcAft>
                <a:spcPts val="0"/>
              </a:spcAft>
            </a:pPr>
            <a:r>
              <a:rPr lang="en-US" sz="2000" u="none" strike="noStrike" cap="none" spc="0">
                <a:solidFill>
                  <a:srgbClr val="FFFFFF">
                    <a:alpha val="100000"/>
                  </a:srgbClr>
                </a:solidFill>
                <a:latin typeface="Calibri"/>
              </a:rPr>
              <a:t>Product struct represents a product with attributes: ID, name, quantity, and price.
Key functions include:
addProduct() - Adds a new product to the inventory.
showInventory() - Displays all products in a tabular format.
editProduct() - Modifies product details based on the ID.
saveToFile() - Writes inventory data to a file.
loadFromFile() - Reads and restores data from a file.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933825"/>
          <a:chOff x="914400" y="1028700"/>
          <a:chExt cx="8229600" cy="3933825"/>
        </a:xfrm>
      </p:grpSpPr>
      <p:sp>
        <p:nvSpPr>
          <p:cNvPr id="2" name="TextBox 1"/>
          <p:cNvSpPr txBox="1"/>
          <p:nvPr/>
        </p:nvSpPr>
        <p:spPr>
          <a:xfrm>
            <a:off x="914400" y="1028700"/>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a:solidFill>
                  <a:srgbClr val="FFAB40">
                    <a:alpha val="100000"/>
                  </a:srgbClr>
                </a:solidFill>
                <a:latin typeface="Calibri"/>
              </a:rPr>
              <a:t>Workflow</a:t>
            </a:r>
          </a:p>
        </p:txBody>
      </p:sp>
      <p:sp>
        <p:nvSpPr>
          <p:cNvPr id="3" name="TextBox 2"/>
          <p:cNvSpPr txBox="1"/>
          <p:nvPr/>
        </p:nvSpPr>
        <p:spPr>
          <a:xfrm>
            <a:off x="914400" y="1800225"/>
            <a:ext cx="7315200" cy="2133600"/>
          </a:xfrm>
          <a:prstGeom prst="rect">
            <a:avLst/>
          </a:prstGeom>
          <a:noFill/>
        </p:spPr>
        <p:txBody>
          <a:bodyPr vert="horz" lIns="91440" tIns="45720" rIns="91440" bIns="45720" rtlCol="0" anchorCtr="0">
            <a:spAutoFit/>
          </a:bodyPr>
          <a:lstStyle/>
          <a:p>
            <a:pPr marL="0" marR="0" lvl="0" indent="0" algn="l" rtl="0" fontAlgn="base">
              <a:lnSpc>
                <a:spcPct val="100000"/>
              </a:lnSpc>
              <a:spcBef>
                <a:spcPts val="0"/>
              </a:spcBef>
              <a:spcAft>
                <a:spcPts val="0"/>
              </a:spcAft>
            </a:pPr>
            <a:r>
              <a:rPr lang="en-US" sz="2000" u="none" strike="noStrike" cap="none" spc="0">
                <a:solidFill>
                  <a:srgbClr val="FFFFFF">
                    <a:alpha val="100000"/>
                  </a:srgbClr>
                </a:solidFill>
                <a:latin typeface="Calibri"/>
              </a:rPr>
              <a:t>Startup process loads existing inventory from a file (if available).
User menu offers options to add new products, view existing inventory, and edit product details using their unique ID.
Exit process ensures all changes are saved back to the file.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629025"/>
          <a:chOff x="914400" y="1028700"/>
          <a:chExt cx="8229600" cy="3629025"/>
        </a:xfrm>
      </p:grpSpPr>
      <p:sp>
        <p:nvSpPr>
          <p:cNvPr id="2" name="TextBox 1"/>
          <p:cNvSpPr txBox="1"/>
          <p:nvPr/>
        </p:nvSpPr>
        <p:spPr>
          <a:xfrm>
            <a:off x="914400" y="1028700"/>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a:solidFill>
                  <a:srgbClr val="FFAB40">
                    <a:alpha val="100000"/>
                  </a:srgbClr>
                </a:solidFill>
                <a:latin typeface="Calibri"/>
              </a:rPr>
              <a:t>Benefits</a:t>
            </a:r>
          </a:p>
        </p:txBody>
      </p:sp>
      <p:sp>
        <p:nvSpPr>
          <p:cNvPr id="3" name="TextBox 2"/>
          <p:cNvSpPr txBox="1"/>
          <p:nvPr/>
        </p:nvSpPr>
        <p:spPr>
          <a:xfrm>
            <a:off x="914400" y="1800225"/>
            <a:ext cx="7315200" cy="1828800"/>
          </a:xfrm>
          <a:prstGeom prst="rect">
            <a:avLst/>
          </a:prstGeom>
          <a:noFill/>
        </p:spPr>
        <p:txBody>
          <a:bodyPr vert="horz" lIns="91440" tIns="45720" rIns="91440" bIns="45720" rtlCol="0" anchorCtr="0">
            <a:spAutoFit/>
          </a:bodyPr>
          <a:lstStyle/>
          <a:p>
            <a:pPr marL="0" marR="0" lvl="0" indent="0" algn="l" rtl="0" fontAlgn="base">
              <a:lnSpc>
                <a:spcPct val="100000"/>
              </a:lnSpc>
              <a:spcBef>
                <a:spcPts val="0"/>
              </a:spcBef>
              <a:spcAft>
                <a:spcPts val="0"/>
              </a:spcAft>
            </a:pPr>
            <a:r>
              <a:rPr lang="en-US" sz="2000" u="none" strike="noStrike" cap="none" spc="0">
                <a:solidFill>
                  <a:srgbClr val="FFFFFF">
                    <a:alpha val="100000"/>
                  </a:srgbClr>
                </a:solidFill>
                <a:latin typeface="Calibri"/>
              </a:rPr>
              <a:t>Simplicity: User-friendly interface with clear options for inventory management.
Efficiency: Lightweight solution for managing small to medium-sized inventories.
Data Persistence: Inventory remains intact across program sessions using file storage.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019425"/>
          <a:chOff x="914400" y="1028700"/>
          <a:chExt cx="8229600" cy="3019425"/>
        </a:xfrm>
      </p:grpSpPr>
      <p:sp>
        <p:nvSpPr>
          <p:cNvPr id="2" name="TextBox 1"/>
          <p:cNvSpPr txBox="1"/>
          <p:nvPr/>
        </p:nvSpPr>
        <p:spPr>
          <a:xfrm>
            <a:off x="914400" y="1028700"/>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a:solidFill>
                  <a:srgbClr val="FFAB40">
                    <a:alpha val="100000"/>
                  </a:srgbClr>
                </a:solidFill>
                <a:latin typeface="Calibri"/>
              </a:rPr>
              <a:t>Challenges Faced</a:t>
            </a:r>
          </a:p>
        </p:txBody>
      </p:sp>
      <p:sp>
        <p:nvSpPr>
          <p:cNvPr id="3" name="TextBox 2"/>
          <p:cNvSpPr txBox="1"/>
          <p:nvPr/>
        </p:nvSpPr>
        <p:spPr>
          <a:xfrm>
            <a:off x="914400" y="1800225"/>
            <a:ext cx="7315200" cy="1219200"/>
          </a:xfrm>
          <a:prstGeom prst="rect">
            <a:avLst/>
          </a:prstGeom>
          <a:noFill/>
        </p:spPr>
        <p:txBody>
          <a:bodyPr vert="horz" lIns="91440" tIns="45720" rIns="91440" bIns="45720" rtlCol="0" anchorCtr="0">
            <a:spAutoFit/>
          </a:bodyPr>
          <a:lstStyle/>
          <a:p>
            <a:pPr marL="0" marR="0" lvl="0" indent="0" algn="l" rtl="0" fontAlgn="base">
              <a:lnSpc>
                <a:spcPct val="100000"/>
              </a:lnSpc>
              <a:spcBef>
                <a:spcPts val="0"/>
              </a:spcBef>
              <a:spcAft>
                <a:spcPts val="0"/>
              </a:spcAft>
            </a:pPr>
            <a:r>
              <a:rPr lang="en-US" sz="2000" u="none" strike="noStrike" cap="none" spc="0">
                <a:solidFill>
                  <a:srgbClr val="FFFFFF">
                    <a:alpha val="100000"/>
                  </a:srgbClr>
                </a:solidFill>
                <a:latin typeface="Calibri"/>
              </a:rPr>
              <a:t>Handling file I/O errors gracefully to avoid data loss.
Validating user input to ensure program reliability.</a:t>
            </a:r>
          </a:p>
        </p:txBody>
      </p:sp>
    </p:spTree>
  </p:cSld>
  <p:clrMapOvr>
    <a:masterClrMapping/>
  </p:clrMapOvr>
</p:sld>
</file>

<file path=ppt/theme/theme1.xml><?xml version="1.0" encoding="utf-8"?>
<a:theme xmlns:a="http://schemas.openxmlformats.org/drawingml/2006/main" name="Theme28">
  <a:themeElements>
    <a:clrScheme name="Theme28">
      <a:dk1>
        <a:sysClr val="windowText" lastClr="000000"/>
      </a:dk1>
      <a:lt1>
        <a:sysClr val="window" lastClr="FFFFFF"/>
      </a:lt1>
      <a:dk2>
        <a:srgbClr val="85D5E6"/>
      </a:dk2>
      <a:lt2>
        <a:srgbClr val="FFAB40"/>
      </a:lt2>
      <a:accent1>
        <a:srgbClr val="FFAB40"/>
      </a:accent1>
      <a:accent2>
        <a:srgbClr val="85D5E6"/>
      </a:accent2>
      <a:accent3>
        <a:srgbClr val="78909C"/>
      </a:accent3>
      <a:accent4>
        <a:srgbClr val="FFAB40"/>
      </a:accent4>
      <a:accent5>
        <a:srgbClr val="0097A7"/>
      </a:accent5>
      <a:accent6>
        <a:srgbClr val="001633"/>
      </a:accent6>
      <a:hlink>
        <a:srgbClr val="FFFFFF"/>
      </a:hlink>
      <a:folHlink>
        <a:srgbClr val="0097A7"/>
      </a:folHlink>
    </a:clrScheme>
    <a:fontScheme name="Theme28">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heme28">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369</Words>
  <Application>Microsoft Office PowerPoint</Application>
  <PresentationFormat>On-screen Show (16:9)</PresentationFormat>
  <Paragraphs>29</Paragraphs>
  <Slides>12</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12</vt:i4>
      </vt:variant>
    </vt:vector>
  </HeadingPairs>
  <TitlesOfParts>
    <vt:vector size="14" baseType="lpstr">
      <vt:lpstr>Calibri</vt:lpstr>
      <vt:lpstr>Theme28</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Untitled Presentation</dc:title>
  <dc:subject/>
  <dc:creator>Unknown Creator</dc:creator>
  <cp:keywords/>
  <dc:description/>
  <cp:lastModifiedBy>Muhammad Faizan</cp:lastModifiedBy>
  <cp:revision>1</cp:revision>
  <dcterms:created xsi:type="dcterms:W3CDTF">2025-01-27T17:43:01Z</dcterms:created>
  <dcterms:modified xsi:type="dcterms:W3CDTF">2025-01-27T17:51:24Z</dcterms:modified>
  <cp:category/>
  <cp:contentStatus/>
</cp:coreProperties>
</file>