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59" r:id="rId5"/>
    <p:sldId id="260" r:id="rId6"/>
    <p:sldId id="267" r:id="rId7"/>
    <p:sldId id="261" r:id="rId8"/>
    <p:sldId id="268" r:id="rId9"/>
    <p:sldId id="262" r:id="rId10"/>
    <p:sldId id="264" r:id="rId11"/>
    <p:sldId id="265" r:id="rId12"/>
    <p:sldId id="266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878"/>
    <p:restoredTop sz="94610"/>
  </p:normalViewPr>
  <p:slideViewPr>
    <p:cSldViewPr snapToGrid="0" snapToObjects="1">
      <p:cViewPr>
        <p:scale>
          <a:sx n="72" d="100"/>
          <a:sy n="72" d="100"/>
        </p:scale>
        <p:origin x="-688" y="1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38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0D89B-52CF-DB9E-35AA-2EA02A03E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85AF1-703C-DB0A-83FE-E6F49F5047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6DB40E-EAB4-3BDC-EF1C-D7FDDCFECA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8F93EC-8FA1-2148-BEE9-BDB517BE00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199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AI-Powered Task Management System</a:t>
            </a:r>
            <a:endParaRPr lang="en-US" sz="3300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Challenges and Key Learnings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Imbalance</a:t>
            </a:r>
            <a:endParaRPr lang="en-US" sz="1435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dominance of the 'Medium' class affected the recall for 'High' and 'Low' priorities, limiting model effectiveness.</a:t>
            </a:r>
            <a:endParaRPr lang="en-US" sz="1354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&amp; Resource Demands</a:t>
            </a:r>
            <a:endParaRPr lang="en-US" sz="1435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Training tree models and experimenting with BERT embeddings were time-intensive and required significant compute resources.</a:t>
            </a:r>
            <a:endParaRPr lang="en-US" sz="1354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Skill Growth</a:t>
            </a:r>
            <a:endParaRPr lang="en-US" sz="1435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4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Gained practical experience with SMOTE, model tuning, performance metrics, and live UI deployment tools like Flask</a:t>
            </a:r>
            <a:endParaRPr lang="en-US" sz="1354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1151953" y="2346008"/>
            <a:ext cx="5000625" cy="500062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taticPath"/>
          <p:cNvSpPr/>
          <p:nvPr/>
        </p:nvSpPr>
        <p:spPr>
          <a:xfrm>
            <a:off x="635889" y="626745"/>
            <a:ext cx="5363528" cy="3866197"/>
          </a:xfrm>
          <a:prstGeom prst="rect">
            <a:avLst/>
          </a:prstGeom>
          <a:solidFill>
            <a:srgbClr val="FFFFFF"/>
          </a:solidFill>
          <a:ln w="21167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itle"/>
          <p:cNvSpPr/>
          <p:nvPr/>
        </p:nvSpPr>
        <p:spPr>
          <a:xfrm rot="-5400000">
            <a:off x="-770168" y="2168152"/>
            <a:ext cx="3671078" cy="8072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244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Future Enhancements</a:t>
            </a:r>
            <a:endParaRPr lang="en-US" sz="3244" dirty="0"/>
          </a:p>
        </p:txBody>
      </p:sp>
      <p:sp>
        <p:nvSpPr>
          <p:cNvPr id="5" name="Form title 1"/>
          <p:cNvSpPr/>
          <p:nvPr/>
        </p:nvSpPr>
        <p:spPr>
          <a:xfrm>
            <a:off x="2322814" y="754904"/>
            <a:ext cx="3547396" cy="2367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3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Planned Improvements</a:t>
            </a:r>
            <a:endParaRPr lang="en-US" sz="1633" dirty="0"/>
          </a:p>
        </p:txBody>
      </p:sp>
      <p:sp>
        <p:nvSpPr>
          <p:cNvPr id="6" name="Form text 1"/>
          <p:cNvSpPr/>
          <p:nvPr/>
        </p:nvSpPr>
        <p:spPr>
          <a:xfrm>
            <a:off x="2298335" y="1393508"/>
            <a:ext cx="3571875" cy="155186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Integrate BERT embeddings with Random Forest; explore ensemble methods for better generalization.</a:t>
            </a:r>
            <a:endParaRPr lang="en-US" sz="1233" dirty="0"/>
          </a:p>
        </p:txBody>
      </p:sp>
      <p:sp>
        <p:nvSpPr>
          <p:cNvPr id="7" name="Form text 2"/>
          <p:cNvSpPr/>
          <p:nvPr/>
        </p:nvSpPr>
        <p:spPr>
          <a:xfrm>
            <a:off x="2310003" y="3429810"/>
            <a:ext cx="3560207" cy="6888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33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Enable real-time feedback loops and automatic retraining for continuous model refinement.</a:t>
            </a:r>
            <a:endParaRPr lang="en-US" sz="1233" dirty="0"/>
          </a:p>
        </p:txBody>
      </p:sp>
      <p:sp>
        <p:nvSpPr>
          <p:cNvPr id="8" name="StaticPath"/>
          <p:cNvSpPr/>
          <p:nvPr/>
        </p:nvSpPr>
        <p:spPr>
          <a:xfrm>
            <a:off x="2559320" y="3193828"/>
            <a:ext cx="3074670" cy="37148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9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958" y="1601962"/>
            <a:ext cx="2909888" cy="2909888"/>
          </a:xfrm>
          <a:prstGeom prst="rect">
            <a:avLst/>
          </a:prstGeom>
        </p:spPr>
      </p:pic>
      <p:sp>
        <p:nvSpPr>
          <p:cNvPr id="10" name="StaticPath"/>
          <p:cNvSpPr/>
          <p:nvPr/>
        </p:nvSpPr>
        <p:spPr>
          <a:xfrm>
            <a:off x="7188327" y="-1904238"/>
            <a:ext cx="2694623" cy="2694623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-842581" y="437150"/>
            <a:ext cx="4014788" cy="401478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285417" y="2160080"/>
            <a:ext cx="3467148" cy="8233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5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Thank You!</a:t>
            </a:r>
            <a:endParaRPr lang="en-US" sz="4562" dirty="0"/>
          </a:p>
        </p:txBody>
      </p:sp>
      <p:sp>
        <p:nvSpPr>
          <p:cNvPr id="4" name="StaticPath"/>
          <p:cNvSpPr/>
          <p:nvPr/>
        </p:nvSpPr>
        <p:spPr>
          <a:xfrm>
            <a:off x="6677739" y="195072"/>
            <a:ext cx="911543" cy="911543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StaticPath"/>
          <p:cNvSpPr/>
          <p:nvPr/>
        </p:nvSpPr>
        <p:spPr>
          <a:xfrm>
            <a:off x="7963376" y="4002548"/>
            <a:ext cx="677228" cy="677228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taticPath"/>
          <p:cNvSpPr/>
          <p:nvPr/>
        </p:nvSpPr>
        <p:spPr>
          <a:xfrm>
            <a:off x="-1162717" y="-991076"/>
            <a:ext cx="2514600" cy="2514600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Question topic"/>
          <p:cNvSpPr/>
          <p:nvPr/>
        </p:nvSpPr>
        <p:spPr>
          <a:xfrm>
            <a:off x="2950607" y="689991"/>
            <a:ext cx="2286000" cy="301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2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Open for Discussion</a:t>
            </a:r>
            <a:endParaRPr lang="en-US" sz="1420" dirty="0"/>
          </a:p>
        </p:txBody>
      </p:sp>
      <p:sp>
        <p:nvSpPr>
          <p:cNvPr id="8" name="Text"/>
          <p:cNvSpPr/>
          <p:nvPr/>
        </p:nvSpPr>
        <p:spPr>
          <a:xfrm>
            <a:off x="5193649" y="2192369"/>
            <a:ext cx="2810589" cy="14315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81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Feel free to reach out via LinkedIn, GitHub, or email. Your feedback is valuable for improving our AI prioritization model.</a:t>
            </a:r>
            <a:endParaRPr lang="en-US" sz="1181" dirty="0"/>
          </a:p>
        </p:txBody>
      </p:sp>
      <p:sp>
        <p:nvSpPr>
          <p:cNvPr id="9" name="Question"/>
          <p:cNvSpPr/>
          <p:nvPr/>
        </p:nvSpPr>
        <p:spPr>
          <a:xfrm>
            <a:off x="5408343" y="1518428"/>
            <a:ext cx="2381250" cy="25831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5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Questions or Feedback?</a:t>
            </a:r>
            <a:endParaRPr lang="en-US" sz="1526" dirty="0"/>
          </a:p>
        </p:txBody>
      </p:sp>
      <p:sp>
        <p:nvSpPr>
          <p:cNvPr id="10" name="StaticPath"/>
          <p:cNvSpPr/>
          <p:nvPr/>
        </p:nvSpPr>
        <p:spPr>
          <a:xfrm>
            <a:off x="2976229" y="323231"/>
            <a:ext cx="2128838" cy="1020128"/>
          </a:xfrm>
          <a:prstGeom prst="ellipse">
            <a:avLst/>
          </a:prstGeom>
          <a:solidFill>
            <a:srgbClr val="000000">
              <a:alpha val="0"/>
            </a:srgbClr>
          </a:solidFill>
          <a:ln w="12700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3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Project Overview: Key Phases</a:t>
            </a:r>
            <a:endParaRPr lang="en-US" sz="2338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Problem Definition &amp; Data Sourcing</a:t>
            </a:r>
            <a:endParaRPr lang="en-US" sz="1445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Preprocessing &amp; Feature Engineering</a:t>
            </a:r>
            <a:endParaRPr lang="en-US" sz="1445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Model Development &amp; Tuning</a:t>
            </a:r>
            <a:endParaRPr lang="en-US" sz="1445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Evaluation &amp; UI Deployment</a:t>
            </a:r>
            <a:endParaRPr lang="en-US" sz="1445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45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Challenges &amp; Roadmap</a:t>
            </a:r>
            <a:endParaRPr lang="en-US" sz="1445" dirty="0"/>
          </a:p>
        </p:txBody>
      </p:sp>
      <p:pic>
        <p:nvPicPr>
          <p:cNvPr id="2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9916" y="2586085"/>
            <a:ext cx="2383631" cy="23836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Problem Statement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559719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Goal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2190750"/>
            <a:ext cx="5238750" cy="104774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Automate task prioritization using natural language processing (NLP) and machine learning (ML) to improve workflow efficiency.</a:t>
            </a:r>
            <a:endParaRPr lang="en-US" sz="1326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Scope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Utilize real-world issue tracking data from Apache Hadoop's JIRA to train and evaluate the models.</a:t>
            </a:r>
            <a:endParaRPr lang="en-US" sz="1326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Outcome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26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Deliver a deployable AI-powered system capable of classifying and prioritizing tasks based on content, user patterns, and workload.</a:t>
            </a:r>
            <a:endParaRPr lang="en-US" sz="1326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086469-1279-7FBE-9942-BF0DF8864604}"/>
              </a:ext>
            </a:extLst>
          </p:cNvPr>
          <p:cNvSpPr txBox="1"/>
          <p:nvPr/>
        </p:nvSpPr>
        <p:spPr>
          <a:xfrm>
            <a:off x="768668" y="928688"/>
            <a:ext cx="5416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Design and develop an intelligent task management system that leverages NLP and ML techniques to automatically classify, prioritize, and assign tasks to users based on their behavior, deadlines, and workloads.</a:t>
            </a:r>
          </a:p>
          <a:p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600" b="1" dirty="0"/>
              <a:t>Dataset Description: Apache Hadoop JIRA Issues</a:t>
            </a:r>
          </a:p>
          <a:p>
            <a:pPr marL="0" indent="0" algn="l">
              <a:buNone/>
            </a:pPr>
            <a:endParaRPr lang="en-US" sz="1758" dirty="0"/>
          </a:p>
        </p:txBody>
      </p:sp>
      <p:sp>
        <p:nvSpPr>
          <p:cNvPr id="4" name="Subtitle 1"/>
          <p:cNvSpPr/>
          <p:nvPr/>
        </p:nvSpPr>
        <p:spPr>
          <a:xfrm>
            <a:off x="714375" y="687706"/>
            <a:ext cx="523875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Data Sourcing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472611"/>
            <a:ext cx="5238750" cy="17181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Collected ~17,000 issues from Apache Hadoop JIRA using a REST API with pagination.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68668" y="3286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285750" y="2994402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500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0F66F9-0F87-CED2-B536-A1F3DD09B807}"/>
              </a:ext>
            </a:extLst>
          </p:cNvPr>
          <p:cNvSpPr txBox="1"/>
          <p:nvPr/>
        </p:nvSpPr>
        <p:spPr>
          <a:xfrm>
            <a:off x="714375" y="1633591"/>
            <a:ext cx="551176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Dataset Dimensions</a:t>
            </a:r>
          </a:p>
          <a:p>
            <a:r>
              <a:rPr lang="en-US" sz="1400" b="1" dirty="0"/>
              <a:t>Total rows</a:t>
            </a:r>
            <a:r>
              <a:rPr lang="en-US" sz="1400" dirty="0"/>
              <a:t>: 17,263</a:t>
            </a:r>
          </a:p>
          <a:p>
            <a:r>
              <a:rPr lang="en-US" sz="1400" b="1" dirty="0"/>
              <a:t>Columns</a:t>
            </a:r>
            <a:r>
              <a:rPr lang="en-US" sz="1400" dirty="0"/>
              <a:t>:5</a:t>
            </a:r>
          </a:p>
          <a:p>
            <a:r>
              <a:rPr lang="en-US" sz="1400" dirty="0"/>
              <a:t>summary: Short title of the issue</a:t>
            </a:r>
          </a:p>
          <a:p>
            <a:r>
              <a:rPr lang="en-US" sz="1400" dirty="0"/>
              <a:t>description: Full issue details</a:t>
            </a:r>
          </a:p>
          <a:p>
            <a:r>
              <a:rPr lang="en-US" sz="1400" dirty="0"/>
              <a:t>priority: Categorical (e.g., Major, Minor, Critical)</a:t>
            </a:r>
          </a:p>
          <a:p>
            <a:r>
              <a:rPr lang="en-US" sz="1400" dirty="0"/>
              <a:t>status: Current status of the ticket (Open, Resolved, Closed, etc.)</a:t>
            </a:r>
          </a:p>
          <a:p>
            <a:r>
              <a:rPr lang="en-US" sz="1400" dirty="0"/>
              <a:t>created: Timestamp when the issue was logged</a:t>
            </a:r>
          </a:p>
          <a:p>
            <a:endParaRPr lang="en-US" sz="12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34E37F-BBA4-9F01-2814-A37C223F8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8793" y="899793"/>
            <a:ext cx="3382406" cy="37710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5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</a:rPr>
              <a:t>Data Cleaning and Preprocessing</a:t>
            </a:r>
            <a:endParaRPr lang="en-US" sz="155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477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477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571500" y="3553093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Initial Observations</a:t>
            </a:r>
            <a:endParaRPr lang="en-US" sz="1477" dirty="0"/>
          </a:p>
        </p:txBody>
      </p:sp>
      <p:sp>
        <p:nvSpPr>
          <p:cNvPr id="9" name="Paragraph 3"/>
          <p:cNvSpPr/>
          <p:nvPr/>
        </p:nvSpPr>
        <p:spPr>
          <a:xfrm>
            <a:off x="527209" y="3921389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Models showed a strong bias toward 'Medium' priority due to class imbalance in training data.</a:t>
            </a:r>
            <a:endParaRPr lang="en-US" sz="1367" dirty="0"/>
          </a:p>
        </p:txBody>
      </p:sp>
      <p:pic>
        <p:nvPicPr>
          <p:cNvPr id="10" name="Image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5" y="1333500"/>
            <a:ext cx="2476500" cy="2476500"/>
          </a:xfrm>
          <a:prstGeom prst="rect">
            <a:avLst/>
          </a:prstGeom>
        </p:spPr>
      </p:pic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83956-EAE1-2B99-3D3C-2EE232FFDE43}"/>
              </a:ext>
            </a:extLst>
          </p:cNvPr>
          <p:cNvSpPr txBox="1"/>
          <p:nvPr/>
        </p:nvSpPr>
        <p:spPr>
          <a:xfrm>
            <a:off x="571500" y="1027416"/>
            <a:ext cx="5381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Cleaned data</a:t>
            </a:r>
            <a:r>
              <a:rPr lang="en-US" dirty="0"/>
              <a:t>: handled nulls, duplicates</a:t>
            </a:r>
          </a:p>
          <a:p>
            <a:r>
              <a:rPr lang="en-US" dirty="0"/>
              <a:t>Preprocessing:</a:t>
            </a:r>
          </a:p>
          <a:p>
            <a:r>
              <a:rPr lang="en-US" dirty="0"/>
              <a:t>Cleaned summary and description using </a:t>
            </a:r>
            <a:r>
              <a:rPr lang="en-US" b="1" dirty="0" err="1"/>
              <a:t>spaCy</a:t>
            </a:r>
            <a:endParaRPr lang="en-US" dirty="0"/>
          </a:p>
          <a:p>
            <a:r>
              <a:rPr lang="en-US" dirty="0"/>
              <a:t>Combined into a new field: </a:t>
            </a:r>
            <a:r>
              <a:rPr lang="en-US" dirty="0" err="1"/>
              <a:t>input_text</a:t>
            </a:r>
            <a:endParaRPr lang="en-US" dirty="0"/>
          </a:p>
          <a:p>
            <a:r>
              <a:rPr lang="en-US" dirty="0"/>
              <a:t>Applied:</a:t>
            </a:r>
          </a:p>
          <a:p>
            <a:r>
              <a:rPr lang="en-US" dirty="0"/>
              <a:t>Lemmatization</a:t>
            </a:r>
          </a:p>
          <a:p>
            <a:r>
              <a:rPr lang="en-US" dirty="0"/>
              <a:t>Tokenization</a:t>
            </a:r>
          </a:p>
          <a:p>
            <a:r>
              <a:rPr lang="en-US" dirty="0" err="1"/>
              <a:t>Stopword</a:t>
            </a:r>
            <a:r>
              <a:rPr lang="en-US" dirty="0"/>
              <a:t> Removal</a:t>
            </a:r>
          </a:p>
          <a:p>
            <a:r>
              <a:rPr lang="en-US" dirty="0"/>
              <a:t>Saved cleaned CSV</a:t>
            </a:r>
            <a:r>
              <a:rPr lang="en-US" b="1" dirty="0"/>
              <a:t>: </a:t>
            </a:r>
            <a:r>
              <a:rPr lang="en-US" b="1" dirty="0" err="1"/>
              <a:t>jira_issues_cleaned.csv</a:t>
            </a:r>
            <a:endParaRPr lang="en-US" b="1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5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 Feature Engineering &amp; Baseline Models</a:t>
            </a:r>
            <a:endParaRPr lang="en-US" sz="155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TF-IDF Features</a:t>
            </a:r>
            <a:endParaRPr lang="en-US" sz="1477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Generated textual features from issue data using TF-IDF to transform input_text into sparse vector space.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Training</a:t>
            </a:r>
            <a:endParaRPr lang="en-US" sz="1477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Trained Naive Bayes and SVM classifiers. Evaluation focused on accuracy, precision, recall, and F1-score.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477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84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Week 3: Advanced Modeling &amp; Tuning</a:t>
            </a:r>
            <a:endParaRPr lang="en-US" sz="1784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Enhancements</a:t>
            </a:r>
            <a:endParaRPr lang="en-US" sz="139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Added Random Forest and XGBoost classifiers with hyperparameter tuning via GridSearchCV.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Class Imbalance Handling</a:t>
            </a:r>
            <a:endParaRPr lang="en-US" sz="139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Applied SMOTE to balance class distribution and reduce model bias toward majority class.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9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Best Model Performance</a:t>
            </a:r>
            <a:endParaRPr lang="en-US" sz="139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The best-performing model was a tuned Random Forest, achieving 62% accuracy and an F1-score of 0.61.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1254C-C8AA-16B5-0329-97819A4D4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70380A03-4F28-E267-1C9B-B429E3E62898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341D89DF-416F-1D12-07E1-09FCDD80DF38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550" dirty="0"/>
          </a:p>
        </p:txBody>
      </p:sp>
      <p:sp>
        <p:nvSpPr>
          <p:cNvPr id="4" name="Subtitle 1">
            <a:extLst>
              <a:ext uri="{FF2B5EF4-FFF2-40B4-BE49-F238E27FC236}">
                <a16:creationId xmlns:a16="http://schemas.microsoft.com/office/drawing/2014/main" id="{D5FEF655-74FF-5F13-1121-353928626346}"/>
              </a:ext>
            </a:extLst>
          </p:cNvPr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7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]</a:t>
            </a:r>
            <a:endParaRPr lang="en-US" sz="1477" dirty="0"/>
          </a:p>
        </p:txBody>
      </p:sp>
      <p:sp>
        <p:nvSpPr>
          <p:cNvPr id="5" name="Paragraph 1">
            <a:extLst>
              <a:ext uri="{FF2B5EF4-FFF2-40B4-BE49-F238E27FC236}">
                <a16:creationId xmlns:a16="http://schemas.microsoft.com/office/drawing/2014/main" id="{B69529AD-2634-5025-EEA5-B89936AF7952}"/>
              </a:ext>
            </a:extLst>
          </p:cNvPr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67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8B534E7-97EA-9D22-1A95-CE5EC53AE8AB}"/>
              </a:ext>
            </a:extLst>
          </p:cNvPr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477" dirty="0"/>
          </a:p>
        </p:txBody>
      </p:sp>
      <p:sp>
        <p:nvSpPr>
          <p:cNvPr id="7" name="Paragraph 2">
            <a:extLst>
              <a:ext uri="{FF2B5EF4-FFF2-40B4-BE49-F238E27FC236}">
                <a16:creationId xmlns:a16="http://schemas.microsoft.com/office/drawing/2014/main" id="{2371B70D-3F9F-A40A-2EEB-F0D84B105522}"/>
              </a:ext>
            </a:extLst>
          </p:cNvPr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67" dirty="0"/>
          </a:p>
        </p:txBody>
      </p:sp>
      <p:sp>
        <p:nvSpPr>
          <p:cNvPr id="8" name="Subtitle 3">
            <a:extLst>
              <a:ext uri="{FF2B5EF4-FFF2-40B4-BE49-F238E27FC236}">
                <a16:creationId xmlns:a16="http://schemas.microsoft.com/office/drawing/2014/main" id="{00903B2A-E6C6-4D3D-59C4-518AB7FF32E4}"/>
              </a:ext>
            </a:extLst>
          </p:cNvPr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477" dirty="0"/>
          </a:p>
        </p:txBody>
      </p:sp>
      <p:sp>
        <p:nvSpPr>
          <p:cNvPr id="9" name="Paragraph 3">
            <a:extLst>
              <a:ext uri="{FF2B5EF4-FFF2-40B4-BE49-F238E27FC236}">
                <a16:creationId xmlns:a16="http://schemas.microsoft.com/office/drawing/2014/main" id="{61112E39-2C69-43F5-DCB1-28803A39D2CB}"/>
              </a:ext>
            </a:extLst>
          </p:cNvPr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67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65FEFE6E-0C3A-3D90-A535-4CD6F05054ED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DC3CF351-6987-A9B5-99FC-67C40B5B3DD0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5FC8D98-A6BA-2A4C-02A3-CF9816B03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03098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207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1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Week 4: Finalization &amp; Deployment</a:t>
            </a:r>
            <a:endParaRPr lang="en-US" sz="181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Model Export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Exported best model with `joblib` and created performance evaluation reports including confusion matrix.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UI Development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3381375"/>
            <a:ext cx="5238750" cy="952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400" dirty="0"/>
              <a:t>The frontend UI is built using </a:t>
            </a:r>
            <a:r>
              <a:rPr lang="en-US" sz="1400" b="1" dirty="0"/>
              <a:t>Flask</a:t>
            </a:r>
            <a:r>
              <a:rPr lang="en-US" sz="1400" dirty="0"/>
              <a:t> (v2.3.3) as a lightweight web framework, serving static templates and enabling interaction with a RESTful backend.</a:t>
            </a:r>
          </a:p>
          <a:p>
            <a:pPr marL="0" indent="0" algn="l">
              <a:buNone/>
            </a:pP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Public Testing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Deployed interface via public link to gather user feedback and assess real-world prediction outcomes.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604</Words>
  <Application>Microsoft Macintosh PowerPoint</Application>
  <PresentationFormat>On-screen Show (16:9)</PresentationFormat>
  <Paragraphs>92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OpenSans-Bold</vt:lpstr>
      <vt:lpstr>OpenSans-Regular</vt:lpstr>
      <vt:lpstr>Prompt-Bold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FAIZAN AYOUB</cp:lastModifiedBy>
  <cp:revision>4</cp:revision>
  <dcterms:created xsi:type="dcterms:W3CDTF">2025-05-27T07:08:32Z</dcterms:created>
  <dcterms:modified xsi:type="dcterms:W3CDTF">2025-05-27T10:08:06Z</dcterms:modified>
</cp:coreProperties>
</file>