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60" r:id="rId5"/>
    <p:sldId id="261" r:id="rId6"/>
    <p:sldId id="262" r:id="rId7"/>
    <p:sldId id="263" r:id="rId8"/>
    <p:sldId id="265" r:id="rId9"/>
    <p:sldId id="267" r:id="rId10"/>
    <p:sldId id="271" r:id="rId11"/>
    <p:sldId id="268" r:id="rId12"/>
    <p:sldId id="269" r:id="rId13"/>
    <p:sldId id="270" r:id="rId14"/>
    <p:sldId id="272" r:id="rId15"/>
    <p:sldId id="274" r:id="rId16"/>
    <p:sldId id="264" r:id="rId17"/>
    <p:sldId id="26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C1B4-79BD-86A5-8903-55A4C06B903D}"/>
              </a:ext>
            </a:extLst>
          </p:cNvPr>
          <p:cNvSpPr>
            <a:spLocks noGrp="1"/>
          </p:cNvSpPr>
          <p:nvPr>
            <p:ph type="ctrTitle"/>
          </p:nvPr>
        </p:nvSpPr>
        <p:spPr>
          <a:xfrm>
            <a:off x="2589213" y="954338"/>
            <a:ext cx="8521716" cy="1206183"/>
          </a:xfrm>
        </p:spPr>
        <p:txBody>
          <a:bodyPr>
            <a:noAutofit/>
          </a:bodyPr>
          <a:lstStyle/>
          <a:p>
            <a:r>
              <a:rPr lang="en-IN" sz="3600" b="1" dirty="0">
                <a:effectLst/>
                <a:latin typeface="Times New Roman" panose="02020603050405020304" pitchFamily="18" charset="0"/>
                <a:ea typeface="Calibri" panose="020F0502020204030204" pitchFamily="34" charset="0"/>
              </a:rPr>
              <a:t>All India Gold Community With </a:t>
            </a:r>
            <a:r>
              <a:rPr lang="en-IN" sz="3600" b="1" dirty="0" err="1">
                <a:effectLst/>
                <a:latin typeface="Times New Roman" panose="02020603050405020304" pitchFamily="18" charset="0"/>
                <a:ea typeface="Calibri" panose="020F0502020204030204" pitchFamily="34" charset="0"/>
              </a:rPr>
              <a:t>Karigar</a:t>
            </a:r>
            <a:r>
              <a:rPr lang="en-IN" sz="3600" b="1" dirty="0">
                <a:effectLst/>
                <a:latin typeface="Times New Roman" panose="02020603050405020304" pitchFamily="18" charset="0"/>
                <a:ea typeface="Calibri" panose="020F0502020204030204" pitchFamily="34" charset="0"/>
              </a:rPr>
              <a:t> Fraud Blacklist</a:t>
            </a:r>
            <a:endParaRPr lang="en-IN" sz="3600" b="1" dirty="0"/>
          </a:p>
        </p:txBody>
      </p:sp>
      <p:sp>
        <p:nvSpPr>
          <p:cNvPr id="3" name="Subtitle 2">
            <a:extLst>
              <a:ext uri="{FF2B5EF4-FFF2-40B4-BE49-F238E27FC236}">
                <a16:creationId xmlns:a16="http://schemas.microsoft.com/office/drawing/2014/main" id="{4B2D4205-5242-EEE2-F22B-CF5F4FFE585D}"/>
              </a:ext>
            </a:extLst>
          </p:cNvPr>
          <p:cNvSpPr>
            <a:spLocks noGrp="1"/>
          </p:cNvSpPr>
          <p:nvPr>
            <p:ph type="subTitle" idx="1"/>
          </p:nvPr>
        </p:nvSpPr>
        <p:spPr>
          <a:xfrm>
            <a:off x="2589213" y="3089428"/>
            <a:ext cx="3758321" cy="2814234"/>
          </a:xfrm>
        </p:spPr>
        <p:txBody>
          <a:bodyPr/>
          <a:lstStyle/>
          <a:p>
            <a:r>
              <a:rPr lang="en-IN" sz="2400" b="1" dirty="0">
                <a:solidFill>
                  <a:schemeClr val="tx1"/>
                </a:solidFill>
                <a:latin typeface="Times New Roman" panose="02020603050405020304" pitchFamily="18" charset="0"/>
                <a:cs typeface="Times New Roman" panose="02020603050405020304" pitchFamily="18" charset="0"/>
              </a:rPr>
              <a:t>Name of Member :</a:t>
            </a:r>
          </a:p>
          <a:p>
            <a:r>
              <a:rPr lang="en-IN" sz="2400" b="1" dirty="0">
                <a:solidFill>
                  <a:schemeClr val="tx1"/>
                </a:solidFill>
                <a:latin typeface="Times New Roman" panose="02020603050405020304" pitchFamily="18" charset="0"/>
                <a:cs typeface="Times New Roman" panose="02020603050405020304" pitchFamily="18" charset="0"/>
              </a:rPr>
              <a:t>    1. Aishwarya Pangale</a:t>
            </a:r>
          </a:p>
          <a:p>
            <a:r>
              <a:rPr lang="en-IN" sz="2400" b="1" dirty="0">
                <a:solidFill>
                  <a:schemeClr val="tx1"/>
                </a:solidFill>
                <a:latin typeface="Times New Roman" panose="02020603050405020304" pitchFamily="18" charset="0"/>
                <a:cs typeface="Times New Roman" panose="02020603050405020304" pitchFamily="18" charset="0"/>
              </a:rPr>
              <a:t>    2. Pallavi Narkhede</a:t>
            </a:r>
          </a:p>
          <a:p>
            <a:r>
              <a:rPr lang="en-IN" sz="2400" b="1" dirty="0">
                <a:solidFill>
                  <a:schemeClr val="tx1"/>
                </a:solidFill>
                <a:latin typeface="Times New Roman" panose="02020603050405020304" pitchFamily="18" charset="0"/>
                <a:cs typeface="Times New Roman" panose="02020603050405020304" pitchFamily="18" charset="0"/>
              </a:rPr>
              <a:t>    3. Bhavana Tongale</a:t>
            </a:r>
          </a:p>
          <a:p>
            <a:endParaRPr lang="en-IN" dirty="0"/>
          </a:p>
        </p:txBody>
      </p:sp>
      <p:sp>
        <p:nvSpPr>
          <p:cNvPr id="4" name="TextBox 3">
            <a:extLst>
              <a:ext uri="{FF2B5EF4-FFF2-40B4-BE49-F238E27FC236}">
                <a16:creationId xmlns:a16="http://schemas.microsoft.com/office/drawing/2014/main" id="{7DEB6226-DF3D-9229-6A16-7FA4A79BB0B1}"/>
              </a:ext>
            </a:extLst>
          </p:cNvPr>
          <p:cNvSpPr txBox="1"/>
          <p:nvPr/>
        </p:nvSpPr>
        <p:spPr>
          <a:xfrm>
            <a:off x="7013359" y="3240350"/>
            <a:ext cx="3604334" cy="83099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Guide :</a:t>
            </a:r>
          </a:p>
          <a:p>
            <a:r>
              <a:rPr lang="en-IN" sz="2400" b="1" dirty="0">
                <a:latin typeface="Times New Roman" panose="02020603050405020304" pitchFamily="18" charset="0"/>
                <a:cs typeface="Times New Roman" panose="02020603050405020304" pitchFamily="18" charset="0"/>
              </a:rPr>
              <a:t>Mrs. Leena  R. </a:t>
            </a:r>
            <a:r>
              <a:rPr lang="en-IN" sz="2400" b="1" dirty="0" err="1">
                <a:latin typeface="Times New Roman" panose="02020603050405020304" pitchFamily="18" charset="0"/>
                <a:cs typeface="Times New Roman" panose="02020603050405020304" pitchFamily="18" charset="0"/>
              </a:rPr>
              <a:t>Waghulde</a:t>
            </a:r>
            <a:endParaRPr lang="en-IN" sz="2400" dirty="0"/>
          </a:p>
        </p:txBody>
      </p:sp>
    </p:spTree>
    <p:extLst>
      <p:ext uri="{BB962C8B-B14F-4D97-AF65-F5344CB8AC3E}">
        <p14:creationId xmlns:p14="http://schemas.microsoft.com/office/powerpoint/2010/main" val="185778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3699A-DE06-6E81-3B1B-F721CD390BD6}"/>
              </a:ext>
            </a:extLst>
          </p:cNvPr>
          <p:cNvSpPr txBox="1"/>
          <p:nvPr/>
        </p:nvSpPr>
        <p:spPr>
          <a:xfrm>
            <a:off x="5166804" y="577049"/>
            <a:ext cx="419026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ER Diagram</a:t>
            </a:r>
          </a:p>
        </p:txBody>
      </p:sp>
      <p:pic>
        <p:nvPicPr>
          <p:cNvPr id="3" name="pic">
            <a:extLst>
              <a:ext uri="{FF2B5EF4-FFF2-40B4-BE49-F238E27FC236}">
                <a16:creationId xmlns:a16="http://schemas.microsoft.com/office/drawing/2014/main" id="{86EA1039-4858-865B-413E-FE102BC1FC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379216" y="1278384"/>
            <a:ext cx="8455931" cy="5002567"/>
          </a:xfrm>
          <a:prstGeom prst="rect">
            <a:avLst/>
          </a:prstGeom>
        </p:spPr>
      </p:pic>
    </p:spTree>
    <p:extLst>
      <p:ext uri="{BB962C8B-B14F-4D97-AF65-F5344CB8AC3E}">
        <p14:creationId xmlns:p14="http://schemas.microsoft.com/office/powerpoint/2010/main" val="152369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A6B52-92B4-56FC-C728-73EB5944B9AC}"/>
              </a:ext>
            </a:extLst>
          </p:cNvPr>
          <p:cNvSpPr txBox="1"/>
          <p:nvPr/>
        </p:nvSpPr>
        <p:spPr>
          <a:xfrm>
            <a:off x="4607511" y="896645"/>
            <a:ext cx="368423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DFD 0 Level Diagram</a:t>
            </a:r>
          </a:p>
        </p:txBody>
      </p:sp>
      <p:pic>
        <p:nvPicPr>
          <p:cNvPr id="3" name="pic">
            <a:extLst>
              <a:ext uri="{FF2B5EF4-FFF2-40B4-BE49-F238E27FC236}">
                <a16:creationId xmlns:a16="http://schemas.microsoft.com/office/drawing/2014/main" id="{381B8DC3-1A27-F6D6-3122-C975EC32C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29126" y="2663302"/>
            <a:ext cx="6329779" cy="1029810"/>
          </a:xfrm>
          <a:prstGeom prst="rect">
            <a:avLst/>
          </a:prstGeom>
        </p:spPr>
      </p:pic>
    </p:spTree>
    <p:extLst>
      <p:ext uri="{BB962C8B-B14F-4D97-AF65-F5344CB8AC3E}">
        <p14:creationId xmlns:p14="http://schemas.microsoft.com/office/powerpoint/2010/main" val="373137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2C7E4-FA29-A11B-C06E-5B5F724C83A1}"/>
              </a:ext>
            </a:extLst>
          </p:cNvPr>
          <p:cNvSpPr txBox="1"/>
          <p:nvPr/>
        </p:nvSpPr>
        <p:spPr>
          <a:xfrm>
            <a:off x="4634144" y="852256"/>
            <a:ext cx="427015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DFD 1 Level Diagram</a:t>
            </a:r>
          </a:p>
        </p:txBody>
      </p:sp>
      <p:pic>
        <p:nvPicPr>
          <p:cNvPr id="4" name="pic">
            <a:extLst>
              <a:ext uri="{FF2B5EF4-FFF2-40B4-BE49-F238E27FC236}">
                <a16:creationId xmlns:a16="http://schemas.microsoft.com/office/drawing/2014/main" id="{CDDDAEEF-397B-3F97-6A32-88E577F9FF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73514" y="2594000"/>
            <a:ext cx="6782539" cy="1463095"/>
          </a:xfrm>
          <a:prstGeom prst="rect">
            <a:avLst/>
          </a:prstGeom>
        </p:spPr>
      </p:pic>
    </p:spTree>
    <p:extLst>
      <p:ext uri="{BB962C8B-B14F-4D97-AF65-F5344CB8AC3E}">
        <p14:creationId xmlns:p14="http://schemas.microsoft.com/office/powerpoint/2010/main" val="421387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99AF1-E93F-860E-3E3A-DEECD0009903}"/>
              </a:ext>
            </a:extLst>
          </p:cNvPr>
          <p:cNvSpPr txBox="1"/>
          <p:nvPr/>
        </p:nvSpPr>
        <p:spPr>
          <a:xfrm>
            <a:off x="4749554" y="790113"/>
            <a:ext cx="366647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DFD 2 Level Diagram</a:t>
            </a:r>
          </a:p>
        </p:txBody>
      </p:sp>
      <p:pic>
        <p:nvPicPr>
          <p:cNvPr id="5" name="pic">
            <a:extLst>
              <a:ext uri="{FF2B5EF4-FFF2-40B4-BE49-F238E27FC236}">
                <a16:creationId xmlns:a16="http://schemas.microsoft.com/office/drawing/2014/main" id="{5EA4A263-3C67-14D2-16BA-4C565DDA72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49732" y="2041863"/>
            <a:ext cx="7208668" cy="3844032"/>
          </a:xfrm>
          <a:prstGeom prst="rect">
            <a:avLst/>
          </a:prstGeom>
        </p:spPr>
      </p:pic>
      <p:sp>
        <p:nvSpPr>
          <p:cNvPr id="6" name="TextBox 5">
            <a:extLst>
              <a:ext uri="{FF2B5EF4-FFF2-40B4-BE49-F238E27FC236}">
                <a16:creationId xmlns:a16="http://schemas.microsoft.com/office/drawing/2014/main" id="{CFFF4836-CDAD-5A47-A562-53F515C891F3}"/>
              </a:ext>
            </a:extLst>
          </p:cNvPr>
          <p:cNvSpPr txBox="1"/>
          <p:nvPr/>
        </p:nvSpPr>
        <p:spPr>
          <a:xfrm flipH="1">
            <a:off x="2962631" y="10196946"/>
            <a:ext cx="387927" cy="15050274"/>
          </a:xfrm>
          <a:prstGeom prst="rect">
            <a:avLst/>
          </a:prstGeom>
          <a:noFill/>
        </p:spPr>
        <p:txBody>
          <a:bodyPr wrap="square">
            <a:spAutoFit/>
          </a:bodyPr>
          <a:lstStyle/>
          <a:p>
            <a:r>
              <a:rPr lang="en-US"/>
              <a:t>https://www.guru99.com/business-intelligence-definition-example.html</a:t>
            </a:r>
          </a:p>
        </p:txBody>
      </p:sp>
    </p:spTree>
    <p:extLst>
      <p:ext uri="{BB962C8B-B14F-4D97-AF65-F5344CB8AC3E}">
        <p14:creationId xmlns:p14="http://schemas.microsoft.com/office/powerpoint/2010/main" val="34051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7A619-ADC5-14E4-A691-9040C71A139E}"/>
              </a:ext>
            </a:extLst>
          </p:cNvPr>
          <p:cNvSpPr txBox="1"/>
          <p:nvPr/>
        </p:nvSpPr>
        <p:spPr>
          <a:xfrm>
            <a:off x="4811698" y="639192"/>
            <a:ext cx="324034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 Case Diagram</a:t>
            </a:r>
            <a:endParaRPr lang="en-IN" sz="2800" b="1" dirty="0">
              <a:latin typeface="Times New Roman" panose="02020603050405020304" pitchFamily="18" charset="0"/>
              <a:cs typeface="Times New Roman" panose="02020603050405020304" pitchFamily="18" charset="0"/>
            </a:endParaRPr>
          </a:p>
        </p:txBody>
      </p:sp>
      <p:pic>
        <p:nvPicPr>
          <p:cNvPr id="3" name="pic">
            <a:extLst>
              <a:ext uri="{FF2B5EF4-FFF2-40B4-BE49-F238E27FC236}">
                <a16:creationId xmlns:a16="http://schemas.microsoft.com/office/drawing/2014/main" id="{7CDD302A-6920-1AC1-2D1E-9220A9375C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931000" y="1331650"/>
            <a:ext cx="4330000" cy="5086905"/>
          </a:xfrm>
          <a:prstGeom prst="rect">
            <a:avLst/>
          </a:prstGeom>
        </p:spPr>
      </p:pic>
    </p:spTree>
    <p:extLst>
      <p:ext uri="{BB962C8B-B14F-4D97-AF65-F5344CB8AC3E}">
        <p14:creationId xmlns:p14="http://schemas.microsoft.com/office/powerpoint/2010/main" val="62738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14733-BF33-0509-C31F-57E6D40C3465}"/>
              </a:ext>
            </a:extLst>
          </p:cNvPr>
          <p:cNvSpPr txBox="1"/>
          <p:nvPr/>
        </p:nvSpPr>
        <p:spPr>
          <a:xfrm>
            <a:off x="4935983" y="656948"/>
            <a:ext cx="3107185"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Sequence Diagram</a:t>
            </a:r>
          </a:p>
          <a:p>
            <a:endParaRPr lang="en-IN" dirty="0"/>
          </a:p>
        </p:txBody>
      </p:sp>
      <p:pic>
        <p:nvPicPr>
          <p:cNvPr id="3" name="pic">
            <a:extLst>
              <a:ext uri="{FF2B5EF4-FFF2-40B4-BE49-F238E27FC236}">
                <a16:creationId xmlns:a16="http://schemas.microsoft.com/office/drawing/2014/main" id="{13555CCB-B97B-CBAA-A4FB-31BE04AAB6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284738" y="1376039"/>
            <a:ext cx="6755907" cy="4989249"/>
          </a:xfrm>
          <a:prstGeom prst="rect">
            <a:avLst/>
          </a:prstGeom>
        </p:spPr>
      </p:pic>
    </p:spTree>
    <p:extLst>
      <p:ext uri="{BB962C8B-B14F-4D97-AF65-F5344CB8AC3E}">
        <p14:creationId xmlns:p14="http://schemas.microsoft.com/office/powerpoint/2010/main" val="38944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6B2D51-95F6-03A2-5E69-00C65B07D1C5}"/>
              </a:ext>
            </a:extLst>
          </p:cNvPr>
          <p:cNvSpPr txBox="1"/>
          <p:nvPr/>
        </p:nvSpPr>
        <p:spPr>
          <a:xfrm>
            <a:off x="4643021" y="852256"/>
            <a:ext cx="40482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EXPECTED RESULT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C50C21-67D9-EC27-79FB-B8693B3EFCFD}"/>
              </a:ext>
            </a:extLst>
          </p:cNvPr>
          <p:cNvSpPr txBox="1"/>
          <p:nvPr/>
        </p:nvSpPr>
        <p:spPr>
          <a:xfrm>
            <a:off x="2237173" y="1988598"/>
            <a:ext cx="8646850" cy="2740174"/>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we will need to collect data 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including their names, addresses, contact details, work status, and information about their behaviour.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Training Data: Using Machine learning we will train the model on the training data so that it can predict the behaviour of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including in the blacklist.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Blacklist: To include </a:t>
            </a:r>
            <a:r>
              <a:rPr lang="en-IN" sz="1800" dirty="0" err="1">
                <a:effectLst/>
                <a:latin typeface="Times New Roman" panose="02020603050405020304" pitchFamily="18" charset="0"/>
                <a:ea typeface="Calibri" panose="020F0502020204030204" pitchFamily="34" charset="0"/>
              </a:rPr>
              <a:t>karigar</a:t>
            </a:r>
            <a:r>
              <a:rPr lang="en-IN" sz="1800" dirty="0">
                <a:effectLst/>
                <a:latin typeface="Times New Roman" panose="02020603050405020304" pitchFamily="18" charset="0"/>
                <a:ea typeface="Calibri" panose="020F0502020204030204" pitchFamily="34" charset="0"/>
              </a:rPr>
              <a:t> in the blacklist, generate a blacklist that includes their details and reasons for inclusion.</a:t>
            </a:r>
            <a:endParaRPr lang="en-IN" dirty="0"/>
          </a:p>
        </p:txBody>
      </p:sp>
    </p:spTree>
    <p:extLst>
      <p:ext uri="{BB962C8B-B14F-4D97-AF65-F5344CB8AC3E}">
        <p14:creationId xmlns:p14="http://schemas.microsoft.com/office/powerpoint/2010/main" val="271396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FD451-F54C-7DFB-9E51-64DA6A0374DE}"/>
              </a:ext>
            </a:extLst>
          </p:cNvPr>
          <p:cNvSpPr txBox="1"/>
          <p:nvPr/>
        </p:nvSpPr>
        <p:spPr>
          <a:xfrm>
            <a:off x="5184559" y="878889"/>
            <a:ext cx="292075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dirty="0"/>
          </a:p>
        </p:txBody>
      </p:sp>
      <p:sp>
        <p:nvSpPr>
          <p:cNvPr id="3" name="TextBox 2">
            <a:extLst>
              <a:ext uri="{FF2B5EF4-FFF2-40B4-BE49-F238E27FC236}">
                <a16:creationId xmlns:a16="http://schemas.microsoft.com/office/drawing/2014/main" id="{19C52EF2-897E-F4D1-8270-1948EAE22F5A}"/>
              </a:ext>
            </a:extLst>
          </p:cNvPr>
          <p:cNvSpPr txBox="1"/>
          <p:nvPr/>
        </p:nvSpPr>
        <p:spPr>
          <a:xfrm>
            <a:off x="1526960" y="1926454"/>
            <a:ext cx="9729926" cy="4191340"/>
          </a:xfrm>
          <a:prstGeom prst="rect">
            <a:avLst/>
          </a:prstGeom>
          <a:noFill/>
        </p:spPr>
        <p:txBody>
          <a:bodyPr wrap="square" rtlCol="0">
            <a:spAutoFit/>
          </a:bodyPr>
          <a:lstStyle/>
          <a:p>
            <a:pPr marL="450215" indent="-457200"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K.Chaudhary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J.Yadav</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review of fraud: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Acomparative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study.”</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decis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Support system, vol 50, no3, pp.602-613,2011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7200"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2. Katherine J. Barker , Jackie D’Amato ,Paul Sheridon,2008 “Credit card fraud :awareness and prevention”, Journal+- of financial Crime ,Vol. 15issue:4,pp.398-410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7200"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3. Bell, C. 2001. Elements of trust. Executive Excellence 18(4):10.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7200"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4. Boss, RW. 1978. Trust and managerial problem solving revisited. Group and Organization Studies 3: 331-342.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7200" algn="just">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5</a:t>
            </a:r>
            <a:r>
              <a:rPr lang="en-IN" sz="2000" dirty="0">
                <a:effectLst/>
                <a:latin typeface="Times New Roman" panose="02020603050405020304" pitchFamily="18" charset="0"/>
                <a:ea typeface="Calibri" panose="020F0502020204030204" pitchFamily="34" charset="0"/>
              </a:rPr>
              <a:t>. Kumar, N. 1996. The Power of Trust in Manufacturer-Retailer Relationships. Harvard Business Review (November-December): 92-106.</a:t>
            </a:r>
            <a:endParaRPr lang="en-IN" sz="2000" dirty="0"/>
          </a:p>
        </p:txBody>
      </p:sp>
    </p:spTree>
    <p:extLst>
      <p:ext uri="{BB962C8B-B14F-4D97-AF65-F5344CB8AC3E}">
        <p14:creationId xmlns:p14="http://schemas.microsoft.com/office/powerpoint/2010/main" val="372328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EF092-206D-4408-484D-0F5884F4CC07}"/>
              </a:ext>
            </a:extLst>
          </p:cNvPr>
          <p:cNvSpPr txBox="1"/>
          <p:nvPr/>
        </p:nvSpPr>
        <p:spPr>
          <a:xfrm>
            <a:off x="4225771" y="2565647"/>
            <a:ext cx="4474346"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68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FD2F3-7581-BEA3-A200-8A854B1B5C36}"/>
              </a:ext>
            </a:extLst>
          </p:cNvPr>
          <p:cNvSpPr txBox="1"/>
          <p:nvPr/>
        </p:nvSpPr>
        <p:spPr>
          <a:xfrm>
            <a:off x="2352583" y="710214"/>
            <a:ext cx="329361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CONTENT</a:t>
            </a:r>
            <a:r>
              <a:rPr lang="en-IN" sz="1400" b="1" dirty="0">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A3F9479-F1D0-FDB4-823C-F7D39F1CFDD3}"/>
              </a:ext>
            </a:extLst>
          </p:cNvPr>
          <p:cNvSpPr txBox="1"/>
          <p:nvPr/>
        </p:nvSpPr>
        <p:spPr>
          <a:xfrm>
            <a:off x="2556769" y="1438805"/>
            <a:ext cx="5282213" cy="4708981"/>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Problem Definition</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Literature Survey</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Presently Available System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Proposed System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Software And Hardware Requirements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Architecture</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ER-Diagram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DFD 0 Level Diagram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DFD 1 Level Diagram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DFD 2 Level Diagram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Use Case Diagram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Sequence Diagram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Expected Result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0791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CBC54-8007-21DF-0728-E4465BD3CDDB}"/>
              </a:ext>
            </a:extLst>
          </p:cNvPr>
          <p:cNvSpPr txBox="1"/>
          <p:nvPr/>
        </p:nvSpPr>
        <p:spPr>
          <a:xfrm>
            <a:off x="4101483" y="843379"/>
            <a:ext cx="4234649" cy="52322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INTRODUCTION</a:t>
            </a:r>
            <a:endParaRPr lang="en-IN" sz="2800" dirty="0"/>
          </a:p>
        </p:txBody>
      </p:sp>
      <p:sp>
        <p:nvSpPr>
          <p:cNvPr id="4" name="TextBox 3">
            <a:extLst>
              <a:ext uri="{FF2B5EF4-FFF2-40B4-BE49-F238E27FC236}">
                <a16:creationId xmlns:a16="http://schemas.microsoft.com/office/drawing/2014/main" id="{B1C8CA14-9CB3-4052-CE97-0AFE26BFE2C7}"/>
              </a:ext>
            </a:extLst>
          </p:cNvPr>
          <p:cNvSpPr txBox="1"/>
          <p:nvPr/>
        </p:nvSpPr>
        <p:spPr>
          <a:xfrm>
            <a:off x="1970843" y="1899821"/>
            <a:ext cx="9161755" cy="32680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In the evolving landscape of the gold industry, the ‘All India Gold Community with Blacklist </a:t>
            </a:r>
            <a:r>
              <a:rPr lang="en-IN" sz="2000" dirty="0" err="1">
                <a:effectLst/>
                <a:latin typeface="Times New Roman" panose="02020603050405020304" pitchFamily="18" charset="0"/>
                <a:ea typeface="Calibri" panose="020F0502020204030204" pitchFamily="34" charset="0"/>
              </a:rPr>
              <a:t>Karagir</a:t>
            </a:r>
            <a:r>
              <a:rPr lang="en-IN" sz="2000" dirty="0">
                <a:effectLst/>
                <a:latin typeface="Times New Roman" panose="02020603050405020304" pitchFamily="18" charset="0"/>
                <a:ea typeface="Calibri" panose="020F0502020204030204" pitchFamily="34" charset="0"/>
              </a:rPr>
              <a:t>’ project emerges as a ground breaking solution to empower gold </a:t>
            </a:r>
            <a:r>
              <a:rPr lang="en-IN" sz="2000" dirty="0" err="1">
                <a:effectLst/>
                <a:latin typeface="Times New Roman" panose="02020603050405020304" pitchFamily="18" charset="0"/>
                <a:ea typeface="Calibri" panose="020F0502020204030204" pitchFamily="34" charset="0"/>
              </a:rPr>
              <a:t>Dukandar</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Karigar</a:t>
            </a:r>
            <a:r>
              <a:rPr lang="en-IN" sz="2000" dirty="0">
                <a:effectLst/>
                <a:latin typeface="Times New Roman" panose="02020603050405020304" pitchFamily="18" charset="0"/>
                <a:ea typeface="Calibri" panose="020F0502020204030204" pitchFamily="34" charset="0"/>
              </a:rPr>
              <a:t> and </a:t>
            </a:r>
            <a:r>
              <a:rPr lang="en-IN" sz="2000" dirty="0" err="1">
                <a:effectLst/>
                <a:latin typeface="Times New Roman" panose="02020603050405020304" pitchFamily="18" charset="0"/>
                <a:ea typeface="Calibri" panose="020F0502020204030204" pitchFamily="34" charset="0"/>
              </a:rPr>
              <a:t>Vyapari</a:t>
            </a:r>
            <a:r>
              <a:rPr lang="en-IN" sz="2000" dirty="0">
                <a:effectLst/>
                <a:latin typeface="Times New Roman" panose="02020603050405020304" pitchFamily="18" charset="0"/>
                <a:ea typeface="Calibri" panose="020F0502020204030204" pitchFamily="34" charset="0"/>
              </a:rPr>
              <a:t> across India.</a:t>
            </a:r>
          </a:p>
          <a:p>
            <a:pPr algn="just">
              <a:lnSpc>
                <a:spcPct val="150000"/>
              </a:lnSpc>
            </a:pPr>
            <a:endParaRPr lang="en-IN" sz="2000" dirty="0">
              <a:effectLst/>
              <a:latin typeface="Times New Roman" panose="02020603050405020304" pitchFamily="18" charset="0"/>
              <a:ea typeface="Calibri" panose="020F0502020204030204" pitchFamily="34" charset="0"/>
            </a:endParaRPr>
          </a:p>
          <a:p>
            <a:pPr marL="342900" indent="-342900"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All India Gold Community with Blacklist </a:t>
            </a:r>
            <a:r>
              <a:rPr lang="en-IN" sz="2000" dirty="0" err="1">
                <a:effectLst/>
                <a:latin typeface="Times New Roman" panose="02020603050405020304" pitchFamily="18" charset="0"/>
                <a:ea typeface="Calibri" panose="020F0502020204030204" pitchFamily="34" charset="0"/>
              </a:rPr>
              <a:t>Karagir</a:t>
            </a:r>
            <a:r>
              <a:rPr lang="en-IN" sz="2000" dirty="0">
                <a:effectLst/>
                <a:latin typeface="Times New Roman" panose="02020603050405020304" pitchFamily="18" charset="0"/>
                <a:ea typeface="Calibri" panose="020F0502020204030204" pitchFamily="34" charset="0"/>
              </a:rPr>
              <a:t> to establish a comprehensive platform that bridges the gap between </a:t>
            </a:r>
            <a:r>
              <a:rPr lang="en-IN" sz="2000" dirty="0" err="1">
                <a:effectLst/>
                <a:latin typeface="Times New Roman" panose="02020603050405020304" pitchFamily="18" charset="0"/>
                <a:ea typeface="Calibri" panose="020F0502020204030204" pitchFamily="34" charset="0"/>
              </a:rPr>
              <a:t>Dukandar</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Karigar</a:t>
            </a:r>
            <a:r>
              <a:rPr lang="en-IN" sz="2000" dirty="0">
                <a:effectLst/>
                <a:latin typeface="Times New Roman" panose="02020603050405020304" pitchFamily="18" charset="0"/>
                <a:ea typeface="Calibri" panose="020F0502020204030204" pitchFamily="34" charset="0"/>
              </a:rPr>
              <a:t> and </a:t>
            </a:r>
            <a:r>
              <a:rPr lang="en-IN" sz="2000" dirty="0" err="1">
                <a:effectLst/>
                <a:latin typeface="Times New Roman" panose="02020603050405020304" pitchFamily="18" charset="0"/>
                <a:ea typeface="Calibri" panose="020F0502020204030204" pitchFamily="34" charset="0"/>
              </a:rPr>
              <a:t>Vyapari</a:t>
            </a:r>
            <a:r>
              <a:rPr lang="en-IN" sz="2000" dirty="0">
                <a:effectLst/>
                <a:latin typeface="Times New Roman" panose="02020603050405020304" pitchFamily="18" charset="0"/>
                <a:ea typeface="Calibri" panose="020F0502020204030204" pitchFamily="34" charset="0"/>
              </a:rPr>
              <a:t> ensuring transparency, security, and ethical practices within the gold trade.</a:t>
            </a:r>
            <a:endParaRPr lang="en-IN" sz="2000" dirty="0"/>
          </a:p>
        </p:txBody>
      </p:sp>
    </p:spTree>
    <p:extLst>
      <p:ext uri="{BB962C8B-B14F-4D97-AF65-F5344CB8AC3E}">
        <p14:creationId xmlns:p14="http://schemas.microsoft.com/office/powerpoint/2010/main" val="169180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7824B0-D119-767C-177E-93B52087F3EB}"/>
              </a:ext>
            </a:extLst>
          </p:cNvPr>
          <p:cNvSpPr txBox="1"/>
          <p:nvPr/>
        </p:nvSpPr>
        <p:spPr>
          <a:xfrm>
            <a:off x="4234649" y="781235"/>
            <a:ext cx="491822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DEFINITION</a:t>
            </a:r>
            <a:endParaRPr lang="en-IN" sz="2800" dirty="0"/>
          </a:p>
        </p:txBody>
      </p:sp>
      <p:sp>
        <p:nvSpPr>
          <p:cNvPr id="3" name="TextBox 2">
            <a:extLst>
              <a:ext uri="{FF2B5EF4-FFF2-40B4-BE49-F238E27FC236}">
                <a16:creationId xmlns:a16="http://schemas.microsoft.com/office/drawing/2014/main" id="{6A6F8002-35BE-999D-ADA1-4D2FF477F19C}"/>
              </a:ext>
            </a:extLst>
          </p:cNvPr>
          <p:cNvSpPr txBox="1"/>
          <p:nvPr/>
        </p:nvSpPr>
        <p:spPr>
          <a:xfrm>
            <a:off x="2405849" y="1828800"/>
            <a:ext cx="8575829" cy="2453877"/>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the “All India Gold Community With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Blacklist System” Using machine learning techniques,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can be added to the blacklist based on their past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data. </a:t>
            </a:r>
          </a:p>
          <a:p>
            <a:pPr marL="28575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For example, we can apply supervised learning models like logistic regression, random forests, or others for this purpose.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053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044DA5-7F40-F08A-EC93-54EFBD4CEAC2}"/>
              </a:ext>
            </a:extLst>
          </p:cNvPr>
          <p:cNvSpPr txBox="1"/>
          <p:nvPr/>
        </p:nvSpPr>
        <p:spPr>
          <a:xfrm>
            <a:off x="4527612" y="905522"/>
            <a:ext cx="418138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a:t>
            </a:r>
            <a:endParaRPr lang="en-IN" sz="2800" dirty="0"/>
          </a:p>
        </p:txBody>
      </p:sp>
      <p:graphicFrame>
        <p:nvGraphicFramePr>
          <p:cNvPr id="4" name="Table 4">
            <a:extLst>
              <a:ext uri="{FF2B5EF4-FFF2-40B4-BE49-F238E27FC236}">
                <a16:creationId xmlns:a16="http://schemas.microsoft.com/office/drawing/2014/main" id="{31985525-A2F9-F11B-DECC-8BB1973D4599}"/>
              </a:ext>
            </a:extLst>
          </p:cNvPr>
          <p:cNvGraphicFramePr>
            <a:graphicFrameLocks noGrp="1"/>
          </p:cNvGraphicFramePr>
          <p:nvPr>
            <p:extLst>
              <p:ext uri="{D42A27DB-BD31-4B8C-83A1-F6EECF244321}">
                <p14:modId xmlns:p14="http://schemas.microsoft.com/office/powerpoint/2010/main" val="1525856913"/>
              </p:ext>
            </p:extLst>
          </p:nvPr>
        </p:nvGraphicFramePr>
        <p:xfrm>
          <a:off x="2333841" y="1610621"/>
          <a:ext cx="9091720" cy="4612626"/>
        </p:xfrm>
        <a:graphic>
          <a:graphicData uri="http://schemas.openxmlformats.org/drawingml/2006/table">
            <a:tbl>
              <a:tblPr firstRow="1" bandRow="1">
                <a:tableStyleId>{5C22544A-7EE6-4342-B048-85BDC9FD1C3A}</a:tableStyleId>
              </a:tblPr>
              <a:tblGrid>
                <a:gridCol w="724769">
                  <a:extLst>
                    <a:ext uri="{9D8B030D-6E8A-4147-A177-3AD203B41FA5}">
                      <a16:colId xmlns:a16="http://schemas.microsoft.com/office/drawing/2014/main" val="1305478841"/>
                    </a:ext>
                  </a:extLst>
                </a:gridCol>
                <a:gridCol w="2281693">
                  <a:extLst>
                    <a:ext uri="{9D8B030D-6E8A-4147-A177-3AD203B41FA5}">
                      <a16:colId xmlns:a16="http://schemas.microsoft.com/office/drawing/2014/main" val="3744559782"/>
                    </a:ext>
                  </a:extLst>
                </a:gridCol>
                <a:gridCol w="2861670">
                  <a:extLst>
                    <a:ext uri="{9D8B030D-6E8A-4147-A177-3AD203B41FA5}">
                      <a16:colId xmlns:a16="http://schemas.microsoft.com/office/drawing/2014/main" val="691574223"/>
                    </a:ext>
                  </a:extLst>
                </a:gridCol>
                <a:gridCol w="3223588">
                  <a:extLst>
                    <a:ext uri="{9D8B030D-6E8A-4147-A177-3AD203B41FA5}">
                      <a16:colId xmlns:a16="http://schemas.microsoft.com/office/drawing/2014/main" val="126609893"/>
                    </a:ext>
                  </a:extLst>
                </a:gridCol>
              </a:tblGrid>
              <a:tr h="635429">
                <a:tc>
                  <a:txBody>
                    <a:bodyPr/>
                    <a:lstStyle/>
                    <a:p>
                      <a:r>
                        <a:rPr lang="en-US" sz="2000" dirty="0">
                          <a:latin typeface="Times New Roman" panose="02020603050405020304" pitchFamily="18" charset="0"/>
                          <a:cs typeface="Times New Roman" panose="02020603050405020304" pitchFamily="18" charset="0"/>
                        </a:rPr>
                        <a:t>Sr No.</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Name of </a:t>
                      </a:r>
                      <a:r>
                        <a:rPr lang="en-IN" sz="2000" dirty="0" err="1">
                          <a:latin typeface="Times New Roman" panose="02020603050405020304" pitchFamily="18" charset="0"/>
                          <a:cs typeface="Times New Roman" panose="02020603050405020304" pitchFamily="18" charset="0"/>
                        </a:rPr>
                        <a:t>Scientices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              Working</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                Advantages</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5191714"/>
                  </a:ext>
                </a:extLst>
              </a:tr>
              <a:tr h="1215300">
                <a:tc>
                  <a:txBody>
                    <a:bodyPr/>
                    <a:lstStyle/>
                    <a:p>
                      <a:r>
                        <a:rPr lang="en-US" dirty="0">
                          <a:latin typeface="Times New Roman" panose="02020603050405020304" pitchFamily="18" charset="0"/>
                          <a:cs typeface="Times New Roman" panose="02020603050405020304" pitchFamily="18" charset="0"/>
                        </a:rPr>
                        <a:t>1</a:t>
                      </a:r>
                      <a:r>
                        <a:rPr lang="en-US" dirty="0"/>
                        <a:t>.</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Mr. Manish </a:t>
                      </a:r>
                      <a:r>
                        <a:rPr lang="en-US" sz="1800" dirty="0" err="1">
                          <a:latin typeface="Times New Roman" panose="02020603050405020304" pitchFamily="18" charset="0"/>
                          <a:cs typeface="Times New Roman" panose="02020603050405020304" pitchFamily="18" charset="0"/>
                        </a:rPr>
                        <a:t>Bhadane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Design a system that provides a robust, cost effective, efficient, yet accurate solution for fraud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Financial services are used everywhere and operate in a very complex manner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2759599"/>
                  </a:ext>
                </a:extLst>
              </a:tr>
              <a:tr h="121530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Mostafa A. Ali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Reviewed different types of fraud and attacks detection system as well as some preventive measures in place to secure e-banking services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E-banking gives </a:t>
                      </a:r>
                      <a:r>
                        <a:rPr lang="en-US">
                          <a:latin typeface="Times New Roman" panose="02020603050405020304" pitchFamily="18" charset="0"/>
                          <a:cs typeface="Times New Roman" panose="02020603050405020304" pitchFamily="18" charset="0"/>
                        </a:rPr>
                        <a:t>customers a lots </a:t>
                      </a:r>
                      <a:r>
                        <a:rPr lang="en-US" dirty="0">
                          <a:latin typeface="Times New Roman" panose="02020603050405020304" pitchFamily="18" charset="0"/>
                          <a:cs typeface="Times New Roman" panose="02020603050405020304" pitchFamily="18" charset="0"/>
                        </a:rPr>
                        <a:t>of satisfaction in terms of getting a better service quality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4935453"/>
                  </a:ext>
                </a:extLst>
              </a:tr>
              <a:tr h="985506">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Magdalena </a:t>
                      </a:r>
                      <a:r>
                        <a:rPr lang="en-US" dirty="0" err="1">
                          <a:latin typeface="Times New Roman" panose="02020603050405020304" pitchFamily="18" charset="0"/>
                          <a:cs typeface="Times New Roman" panose="02020603050405020304" pitchFamily="18" charset="0"/>
                        </a:rPr>
                        <a:t>Roode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Investigates the employee-employer relationship, focusing specifically on trust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Easy to maintain the relationship and trust on employee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140369"/>
                  </a:ext>
                </a:extLst>
              </a:tr>
            </a:tbl>
          </a:graphicData>
        </a:graphic>
      </p:graphicFrame>
    </p:spTree>
    <p:extLst>
      <p:ext uri="{BB962C8B-B14F-4D97-AF65-F5344CB8AC3E}">
        <p14:creationId xmlns:p14="http://schemas.microsoft.com/office/powerpoint/2010/main" val="209091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65EA53-9898-8888-FF1F-EAA803A81051}"/>
              </a:ext>
            </a:extLst>
          </p:cNvPr>
          <p:cNvSpPr txBox="1"/>
          <p:nvPr/>
        </p:nvSpPr>
        <p:spPr>
          <a:xfrm>
            <a:off x="3355759" y="958789"/>
            <a:ext cx="6338657"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PRESENTLY AVAILABLE SYSTEM</a:t>
            </a:r>
            <a:endParaRPr lang="en-IN" sz="2800" dirty="0"/>
          </a:p>
        </p:txBody>
      </p:sp>
      <p:sp>
        <p:nvSpPr>
          <p:cNvPr id="3" name="TextBox 2">
            <a:extLst>
              <a:ext uri="{FF2B5EF4-FFF2-40B4-BE49-F238E27FC236}">
                <a16:creationId xmlns:a16="http://schemas.microsoft.com/office/drawing/2014/main" id="{F789B0F9-F1F6-6BE5-0C2D-85A49AA9BF8F}"/>
              </a:ext>
            </a:extLst>
          </p:cNvPr>
          <p:cNvSpPr txBox="1"/>
          <p:nvPr/>
        </p:nvSpPr>
        <p:spPr>
          <a:xfrm>
            <a:off x="2175028" y="1935332"/>
            <a:ext cx="8700117" cy="2643481"/>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Just has bank fraud happen in the world as well as gold also happened. This project was not continuous before and there was no mechanism for identification and verification. And there also no automation system. </a:t>
            </a:r>
          </a:p>
          <a:p>
            <a:pPr marL="285750" indent="-285750" algn="just">
              <a:lnSpc>
                <a:spcPct val="150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Gold related fraud work going on but fraud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vyapari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was not going in blacklist, he was easily getting any work hence, we are developing All India Gold Community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Blacklist.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747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3270D2-015C-47E2-F3FD-31B853AEBCD5}"/>
              </a:ext>
            </a:extLst>
          </p:cNvPr>
          <p:cNvSpPr txBox="1"/>
          <p:nvPr/>
        </p:nvSpPr>
        <p:spPr>
          <a:xfrm>
            <a:off x="4625266" y="852256"/>
            <a:ext cx="4616388"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199ADC2-A074-DF84-CEE6-2B7C1D32BB5A}"/>
              </a:ext>
            </a:extLst>
          </p:cNvPr>
          <p:cNvSpPr txBox="1"/>
          <p:nvPr/>
        </p:nvSpPr>
        <p:spPr>
          <a:xfrm>
            <a:off x="2263807" y="2032986"/>
            <a:ext cx="8620216" cy="2848665"/>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 India Gold Community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Blacklist in this system there are three users like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Dukandar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Vyapari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Dukandar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Dukandar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search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by work fields. Then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Vyapari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does fraud work that time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dukandar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add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vyapari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blacklist.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Karigar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search the job and view and apply for the job.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Vyapari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Vyapari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give work to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dukandar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945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596C0-EBE8-7380-48B6-DE6B3FE2F1BB}"/>
              </a:ext>
            </a:extLst>
          </p:cNvPr>
          <p:cNvSpPr txBox="1"/>
          <p:nvPr/>
        </p:nvSpPr>
        <p:spPr>
          <a:xfrm>
            <a:off x="2574525" y="878889"/>
            <a:ext cx="80786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SOFTWARE AND HARDWARE REQUIREMENT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B4323E-35B9-B917-B966-C7B02CD4216A}"/>
              </a:ext>
            </a:extLst>
          </p:cNvPr>
          <p:cNvSpPr txBox="1"/>
          <p:nvPr/>
        </p:nvSpPr>
        <p:spPr>
          <a:xfrm>
            <a:off x="2947386" y="2104008"/>
            <a:ext cx="4181383" cy="2125390"/>
          </a:xfrm>
          <a:prstGeom prst="rect">
            <a:avLst/>
          </a:prstGeom>
          <a:noFill/>
        </p:spPr>
        <p:txBody>
          <a:bodyPr wrap="square" rtlCol="0">
            <a:spAutoFit/>
          </a:bodyPr>
          <a:lstStyle/>
          <a:p>
            <a:pPr marL="457200" algn="just">
              <a:lnSpc>
                <a:spcPct val="150000"/>
              </a:lnSpc>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Microsoft Windows 10 (32 or 64 bit).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8GB RAM recommended.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500 MB disk space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VS Code Software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XAMPP Server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011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57022-A2C4-4752-FCB2-C55AB229577A}"/>
              </a:ext>
            </a:extLst>
          </p:cNvPr>
          <p:cNvSpPr txBox="1"/>
          <p:nvPr/>
        </p:nvSpPr>
        <p:spPr>
          <a:xfrm>
            <a:off x="5246703" y="754602"/>
            <a:ext cx="261003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
            <a:extLst>
              <a:ext uri="{FF2B5EF4-FFF2-40B4-BE49-F238E27FC236}">
                <a16:creationId xmlns:a16="http://schemas.microsoft.com/office/drawing/2014/main" id="{150F32EB-31B9-71E3-9760-FA36F65BCD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99164" y="1882066"/>
            <a:ext cx="5895755" cy="3808520"/>
          </a:xfrm>
          <a:prstGeom prst="rect">
            <a:avLst/>
          </a:prstGeom>
        </p:spPr>
      </p:pic>
    </p:spTree>
    <p:extLst>
      <p:ext uri="{BB962C8B-B14F-4D97-AF65-F5344CB8AC3E}">
        <p14:creationId xmlns:p14="http://schemas.microsoft.com/office/powerpoint/2010/main" val="11843556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159</TotalTime>
  <Words>739</Words>
  <Application>Microsoft Office PowerPoint</Application>
  <PresentationFormat>Widescreen</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All India Gold Community With Karigar Fraud Blacklist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India Gold Community With Karigar Fraud Blacklist</dc:title>
  <dc:creator>Bhavana Tongale</dc:creator>
  <cp:lastModifiedBy>Bhavana Tongale</cp:lastModifiedBy>
  <cp:revision>13</cp:revision>
  <dcterms:created xsi:type="dcterms:W3CDTF">2023-09-25T23:27:45Z</dcterms:created>
  <dcterms:modified xsi:type="dcterms:W3CDTF">2023-09-27T05:40:49Z</dcterms:modified>
</cp:coreProperties>
</file>